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Soliders" initials="LS" lastIdx="1" clrIdx="0">
    <p:extLst>
      <p:ext uri="{19B8F6BF-5375-455C-9EA6-DF929625EA0E}">
        <p15:presenceInfo xmlns:p15="http://schemas.microsoft.com/office/powerpoint/2012/main" userId="266e7598b15ec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237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2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44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5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516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2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09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43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214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9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75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01CBD4-7066-4435-BE32-415F7BFF6E71}" type="datetimeFigureOut">
              <a:rPr lang="tr-TR" smtClean="0"/>
              <a:t>13.03.2021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837E3D-41F0-4421-83A4-78BA6821B43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3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C408D370-EC15-4DA2-9AC9-5CB09D30E8E4}"/>
              </a:ext>
            </a:extLst>
          </p:cNvPr>
          <p:cNvSpPr/>
          <p:nvPr/>
        </p:nvSpPr>
        <p:spPr>
          <a:xfrm>
            <a:off x="1557911" y="1369148"/>
            <a:ext cx="847235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tr-T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ESP8266 Kullanarak ThingSpeak IoT Platformuna Nasıl Veri Gönderilir?</a:t>
            </a:r>
          </a:p>
        </p:txBody>
      </p:sp>
    </p:spTree>
    <p:extLst>
      <p:ext uri="{BB962C8B-B14F-4D97-AF65-F5344CB8AC3E}">
        <p14:creationId xmlns:p14="http://schemas.microsoft.com/office/powerpoint/2010/main" val="235477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A99680-59D1-4374-BC93-5E707767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0" t="27743" r="3128" b="7874"/>
          <a:stretch/>
        </p:blipFill>
        <p:spPr>
          <a:xfrm>
            <a:off x="0" y="1114864"/>
            <a:ext cx="13019366" cy="4628272"/>
          </a:xfrm>
        </p:spPr>
      </p:pic>
    </p:spTree>
    <p:extLst>
      <p:ext uri="{BB962C8B-B14F-4D97-AF65-F5344CB8AC3E}">
        <p14:creationId xmlns:p14="http://schemas.microsoft.com/office/powerpoint/2010/main" val="280085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D09AE4-31ED-46FD-BD22-56687E78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THİNGSPEAK HESAP AÇMA VE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25F782-B9A4-457A-83B6-6C7B3C51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https://thingspeak.com/</a:t>
            </a:r>
            <a:r>
              <a:rPr lang="tr-TR" dirty="0"/>
              <a:t> adresine gidiyoruz.</a:t>
            </a:r>
          </a:p>
          <a:p>
            <a:r>
              <a:rPr lang="tr-TR" dirty="0"/>
              <a:t>Ücretsiz bir hesap oluşturuyoruz .</a:t>
            </a:r>
          </a:p>
          <a:p>
            <a:r>
              <a:rPr lang="tr-TR" dirty="0"/>
              <a:t>Kanal kısmından yeni bir kanal oluşturalım .</a:t>
            </a:r>
          </a:p>
          <a:p>
            <a:r>
              <a:rPr lang="tr-TR" dirty="0"/>
              <a:t>İstediğiniz ismi verebilirsiniz .</a:t>
            </a:r>
          </a:p>
          <a:p>
            <a:r>
              <a:rPr lang="tr-TR" dirty="0"/>
              <a:t>Bu kısımları aktif edelim ;</a:t>
            </a:r>
          </a:p>
          <a:p>
            <a:r>
              <a:rPr lang="tr-TR" dirty="0">
                <a:solidFill>
                  <a:srgbClr val="FF0000"/>
                </a:solidFill>
              </a:rPr>
              <a:t>1-sıcaklık</a:t>
            </a:r>
          </a:p>
          <a:p>
            <a:r>
              <a:rPr lang="tr-TR" dirty="0">
                <a:solidFill>
                  <a:srgbClr val="FF0000"/>
                </a:solidFill>
              </a:rPr>
              <a:t>2-nem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56FE428-2EC8-4263-BBC6-3F144F3C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16" y="3984162"/>
            <a:ext cx="6119110" cy="2541414"/>
          </a:xfrm>
          <a:prstGeom prst="rect">
            <a:avLst/>
          </a:prstGeom>
        </p:spPr>
      </p:pic>
      <p:sp>
        <p:nvSpPr>
          <p:cNvPr id="6" name="Bulut 5">
            <a:extLst>
              <a:ext uri="{FF2B5EF4-FFF2-40B4-BE49-F238E27FC236}">
                <a16:creationId xmlns:a16="http://schemas.microsoft.com/office/drawing/2014/main" id="{6BB30360-9A8D-4935-8AA8-63800E0024C8}"/>
              </a:ext>
            </a:extLst>
          </p:cNvPr>
          <p:cNvSpPr/>
          <p:nvPr/>
        </p:nvSpPr>
        <p:spPr>
          <a:xfrm>
            <a:off x="5950633" y="5043854"/>
            <a:ext cx="1308295" cy="422031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44B5485-7E14-44A4-8D78-44E1ABEA8E36}"/>
              </a:ext>
            </a:extLst>
          </p:cNvPr>
          <p:cNvCxnSpPr/>
          <p:nvPr/>
        </p:nvCxnSpPr>
        <p:spPr>
          <a:xfrm>
            <a:off x="2841674" y="4684542"/>
            <a:ext cx="3530991" cy="46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8AA44ACD-D21D-4E19-AA59-C0A6DE902CFE}"/>
              </a:ext>
            </a:extLst>
          </p:cNvPr>
          <p:cNvCxnSpPr/>
          <p:nvPr/>
        </p:nvCxnSpPr>
        <p:spPr>
          <a:xfrm>
            <a:off x="2489982" y="5254869"/>
            <a:ext cx="4114798" cy="10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130E10-0F45-4EFF-AA87-DEDDA633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96948"/>
            <a:ext cx="10170942" cy="5670452"/>
          </a:xfrm>
        </p:spPr>
        <p:txBody>
          <a:bodyPr/>
          <a:lstStyle/>
          <a:p>
            <a:r>
              <a:rPr lang="tr-TR" dirty="0"/>
              <a:t>Kanalı kaydettiğiniz anda aşağıda bulunan sayfa karşımıza çıkacaktır, işaretlenmiş alana basıyoruz (API KEYS).</a:t>
            </a:r>
          </a:p>
          <a:p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57BA9B-AF90-4FE1-AEEB-A7C8287F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209375"/>
            <a:ext cx="7616301" cy="368618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9186CEA-1940-4910-B550-02DB963D9F8F}"/>
              </a:ext>
            </a:extLst>
          </p:cNvPr>
          <p:cNvSpPr/>
          <p:nvPr/>
        </p:nvSpPr>
        <p:spPr>
          <a:xfrm>
            <a:off x="4389120" y="1688123"/>
            <a:ext cx="576775" cy="576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853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52A9D0-5908-4E49-95DC-ED86E1DC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9" y="168812"/>
            <a:ext cx="10297551" cy="5642317"/>
          </a:xfrm>
        </p:spPr>
        <p:txBody>
          <a:bodyPr/>
          <a:lstStyle/>
          <a:p>
            <a:r>
              <a:rPr lang="tr-TR" dirty="0"/>
              <a:t>BURADA SİZE READ WRİTE API KEY VERECEK ( KİMSE İLE PAYLAŞMAYIN), SİTEYE YAZMA İŞLEMİ UYGULAYACAĞIMIZ İÇİN WRİTE API KEY  ALANINI KOPYALIYORUZ.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98307F-2AFD-400C-8F4E-45E79096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1" y="1190460"/>
            <a:ext cx="7129524" cy="40663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AB5D5D-6C8D-4DBF-870C-48990057D58C}"/>
              </a:ext>
            </a:extLst>
          </p:cNvPr>
          <p:cNvSpPr/>
          <p:nvPr/>
        </p:nvSpPr>
        <p:spPr>
          <a:xfrm>
            <a:off x="2504049" y="2391508"/>
            <a:ext cx="3024554" cy="900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27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CAF7C68-074F-44F5-9C3A-142687F8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3" y="301442"/>
            <a:ext cx="7474889" cy="3624189"/>
          </a:xfrm>
        </p:spPr>
      </p:pic>
      <p:sp>
        <p:nvSpPr>
          <p:cNvPr id="6" name="Ok: Beşgen 5">
            <a:extLst>
              <a:ext uri="{FF2B5EF4-FFF2-40B4-BE49-F238E27FC236}">
                <a16:creationId xmlns:a16="http://schemas.microsoft.com/office/drawing/2014/main" id="{753D6EEC-0FA8-4985-AF4E-55A75FACB5EF}"/>
              </a:ext>
            </a:extLst>
          </p:cNvPr>
          <p:cNvSpPr/>
          <p:nvPr/>
        </p:nvSpPr>
        <p:spPr>
          <a:xfrm>
            <a:off x="4642338" y="1969477"/>
            <a:ext cx="5514536" cy="2124221"/>
          </a:xfrm>
          <a:prstGeom prst="homePlat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2BB06A-5B3C-4173-A801-A7BDDEFDE4BA}"/>
              </a:ext>
            </a:extLst>
          </p:cNvPr>
          <p:cNvSpPr txBox="1"/>
          <p:nvPr/>
        </p:nvSpPr>
        <p:spPr>
          <a:xfrm>
            <a:off x="10107509" y="2413337"/>
            <a:ext cx="1777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 OLANI TANIDINIZ MI ? KODLARDA DA BU KISIM VARDI, İLK OLANI SEÇİYORUZ. 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447004-461D-4A4E-BEFA-5A242E4D22C1}"/>
              </a:ext>
            </a:extLst>
          </p:cNvPr>
          <p:cNvSpPr txBox="1"/>
          <p:nvPr/>
        </p:nvSpPr>
        <p:spPr>
          <a:xfrm>
            <a:off x="1857829" y="4397829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Key= den sonraki kısım</a:t>
            </a:r>
          </a:p>
        </p:txBody>
      </p:sp>
      <p:sp>
        <p:nvSpPr>
          <p:cNvPr id="9" name="Bulut 8">
            <a:extLst>
              <a:ext uri="{FF2B5EF4-FFF2-40B4-BE49-F238E27FC236}">
                <a16:creationId xmlns:a16="http://schemas.microsoft.com/office/drawing/2014/main" id="{D85D84E9-0A33-41DE-BC22-9032836EA824}"/>
              </a:ext>
            </a:extLst>
          </p:cNvPr>
          <p:cNvSpPr/>
          <p:nvPr/>
        </p:nvSpPr>
        <p:spPr>
          <a:xfrm>
            <a:off x="1857829" y="653143"/>
            <a:ext cx="1785257" cy="609600"/>
          </a:xfrm>
          <a:prstGeom prst="clou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80C94CB4-38F7-4BBC-BC93-1C15FF8BE920}"/>
              </a:ext>
            </a:extLst>
          </p:cNvPr>
          <p:cNvCxnSpPr/>
          <p:nvPr/>
        </p:nvCxnSpPr>
        <p:spPr>
          <a:xfrm>
            <a:off x="2148114" y="1146629"/>
            <a:ext cx="0" cy="329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9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29FC0C-221F-4AFF-A416-7E92A7A7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86" y="112541"/>
            <a:ext cx="9601200" cy="3644705"/>
          </a:xfrm>
        </p:spPr>
        <p:txBody>
          <a:bodyPr/>
          <a:lstStyle/>
          <a:p>
            <a:r>
              <a:rPr lang="tr-TR" dirty="0"/>
              <a:t>Doğru kart ve portu seçerek up. edebiliriz.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EF6A8F-DE35-4E88-8556-B36A3581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6" y="675542"/>
            <a:ext cx="9926714" cy="5223756"/>
          </a:xfrm>
          <a:prstGeom prst="rect">
            <a:avLst/>
          </a:prstGeom>
        </p:spPr>
      </p:pic>
      <p:sp>
        <p:nvSpPr>
          <p:cNvPr id="6" name="Patlama: 14 Nokta 5">
            <a:extLst>
              <a:ext uri="{FF2B5EF4-FFF2-40B4-BE49-F238E27FC236}">
                <a16:creationId xmlns:a16="http://schemas.microsoft.com/office/drawing/2014/main" id="{779BD9D1-86A8-4F19-9D6B-782D226D9325}"/>
              </a:ext>
            </a:extLst>
          </p:cNvPr>
          <p:cNvSpPr/>
          <p:nvPr/>
        </p:nvSpPr>
        <p:spPr>
          <a:xfrm>
            <a:off x="1139483" y="1111348"/>
            <a:ext cx="557631" cy="422030"/>
          </a:xfrm>
          <a:prstGeom prst="irregularSeal2">
            <a:avLst/>
          </a:prstGeom>
          <a:noFill/>
          <a:ln>
            <a:solidFill>
              <a:srgbClr val="060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22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46A25A-BFCE-4BCA-9B1F-A16BE781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28" y="358726"/>
            <a:ext cx="9601200" cy="3581400"/>
          </a:xfrm>
        </p:spPr>
        <p:txBody>
          <a:bodyPr/>
          <a:lstStyle/>
          <a:p>
            <a:r>
              <a:rPr lang="tr-TR" dirty="0"/>
              <a:t>Serial Monitor kısmını açıyoruz yazılımın bitmesini bekliyoruz .</a:t>
            </a:r>
          </a:p>
          <a:p>
            <a:r>
              <a:rPr lang="tr-TR" dirty="0"/>
              <a:t>ThingSpeak ekranına dönüyoruz Ardunio çalıştığı müddetçe veriler yükleniyor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5A576F-97CC-44C6-82A3-C6AA95FB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8" y="1389771"/>
            <a:ext cx="9739532" cy="5748977"/>
          </a:xfrm>
          <a:prstGeom prst="rect">
            <a:avLst/>
          </a:prstGeom>
        </p:spPr>
      </p:pic>
      <p:sp>
        <p:nvSpPr>
          <p:cNvPr id="6" name="Bulut 5">
            <a:extLst>
              <a:ext uri="{FF2B5EF4-FFF2-40B4-BE49-F238E27FC236}">
                <a16:creationId xmlns:a16="http://schemas.microsoft.com/office/drawing/2014/main" id="{1B126365-834D-43A9-AAE3-02A584D4850A}"/>
              </a:ext>
            </a:extLst>
          </p:cNvPr>
          <p:cNvSpPr/>
          <p:nvPr/>
        </p:nvSpPr>
        <p:spPr>
          <a:xfrm>
            <a:off x="1753772" y="3940126"/>
            <a:ext cx="3971779" cy="2418471"/>
          </a:xfrm>
          <a:prstGeom prst="clou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F1B370AB-4792-4C66-912C-FE107856688C}"/>
              </a:ext>
            </a:extLst>
          </p:cNvPr>
          <p:cNvCxnSpPr/>
          <p:nvPr/>
        </p:nvCxnSpPr>
        <p:spPr>
          <a:xfrm flipV="1">
            <a:off x="4895557" y="3756074"/>
            <a:ext cx="604911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B624A8EF-82A4-4E1A-ACE1-89DFA318ED42}"/>
              </a:ext>
            </a:extLst>
          </p:cNvPr>
          <p:cNvSpPr txBox="1"/>
          <p:nvPr/>
        </p:nvSpPr>
        <p:spPr>
          <a:xfrm>
            <a:off x="5409643" y="34852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sıcaklık</a:t>
            </a:r>
          </a:p>
        </p:txBody>
      </p:sp>
      <p:sp>
        <p:nvSpPr>
          <p:cNvPr id="10" name="Bulut 9">
            <a:extLst>
              <a:ext uri="{FF2B5EF4-FFF2-40B4-BE49-F238E27FC236}">
                <a16:creationId xmlns:a16="http://schemas.microsoft.com/office/drawing/2014/main" id="{E2F659F6-2AB9-4B7A-800E-E7194AD105C7}"/>
              </a:ext>
            </a:extLst>
          </p:cNvPr>
          <p:cNvSpPr/>
          <p:nvPr/>
        </p:nvSpPr>
        <p:spPr>
          <a:xfrm>
            <a:off x="5637628" y="3854603"/>
            <a:ext cx="3971779" cy="2644671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DFF6857-EC42-4D39-9E03-20E67A29E306}"/>
              </a:ext>
            </a:extLst>
          </p:cNvPr>
          <p:cNvCxnSpPr/>
          <p:nvPr/>
        </p:nvCxnSpPr>
        <p:spPr>
          <a:xfrm flipV="1">
            <a:off x="8201465" y="3372729"/>
            <a:ext cx="803031" cy="5673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5F38F6E-41ED-4125-A6A9-C5C1A8F4C4C6}"/>
              </a:ext>
            </a:extLst>
          </p:cNvPr>
          <p:cNvSpPr txBox="1"/>
          <p:nvPr/>
        </p:nvSpPr>
        <p:spPr>
          <a:xfrm>
            <a:off x="8884307" y="3188063"/>
            <a:ext cx="10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nem</a:t>
            </a:r>
          </a:p>
        </p:txBody>
      </p:sp>
    </p:spTree>
    <p:extLst>
      <p:ext uri="{BB962C8B-B14F-4D97-AF65-F5344CB8AC3E}">
        <p14:creationId xmlns:p14="http://schemas.microsoft.com/office/powerpoint/2010/main" val="287447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BACCBA-30C4-4CFB-96A1-BC6358B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/>
              </a:rPr>
              <a:t>ESP8266 Nedir 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5111A9-D69C-4A2A-84F8-D4B3B740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/>
              </a:rPr>
              <a:t> ESP8266 modülü çok küçük boyutlarda internete bağlanabilen bir modüldür. Bu modül sayesinde modeminiz üzerinden internete çıkabilirsiniz , internet ile bilgi akışı sağlayabilirsiniz.(Size ait olan networkteki diğer cihazlarla da iletişim kurabilirsiniz)</a:t>
            </a:r>
          </a:p>
          <a:p>
            <a:r>
              <a:rPr lang="tr-TR" b="0" i="0" dirty="0">
                <a:effectLst/>
                <a:latin typeface="Roboto"/>
              </a:rPr>
              <a:t> 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C065A29-45B1-44BE-9E27-B5A938BB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71" y="3210196"/>
            <a:ext cx="3700926" cy="2962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124878-F80E-4E43-AF07-8A427F1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ORTAMDAKİ SICAKLIK VE NEM DEĞERİ </a:t>
            </a:r>
            <a:br>
              <a:rPr lang="tr-TR" dirty="0"/>
            </a:br>
            <a:r>
              <a:rPr lang="tr-TR" dirty="0"/>
              <a:t>ÖLÇÜMÜ AŞAMALARI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690EA0-89AD-485F-9428-585838F4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DHT11  sensörümüzü </a:t>
            </a:r>
            <a:r>
              <a:rPr lang="tr-TR" b="0" i="0" dirty="0">
                <a:solidFill>
                  <a:schemeClr val="tx1"/>
                </a:solidFill>
                <a:effectLst/>
                <a:latin typeface="Open Sans"/>
              </a:rPr>
              <a:t>Breadboard</a:t>
            </a:r>
            <a:r>
              <a:rPr lang="tr-TR" dirty="0">
                <a:solidFill>
                  <a:schemeClr val="tx1"/>
                </a:solidFill>
                <a:latin typeface="Open Sans"/>
              </a:rPr>
              <a:t>a takıyoruz. </a:t>
            </a:r>
          </a:p>
          <a:p>
            <a:r>
              <a:rPr lang="tr-TR" b="0" i="0" dirty="0">
                <a:solidFill>
                  <a:schemeClr val="tx1"/>
                </a:solidFill>
                <a:effectLst/>
                <a:latin typeface="Open Sans"/>
              </a:rPr>
              <a:t>(DHT 5</a:t>
            </a:r>
            <a:r>
              <a:rPr lang="tr-TR" dirty="0">
                <a:solidFill>
                  <a:schemeClr val="tx1"/>
                </a:solidFill>
                <a:latin typeface="Open Sans"/>
              </a:rPr>
              <a:t>v ile çalışırken ESP modülümüz ise 3.3v seviyesine çalışıyor yani 5 volt verdiğimize ESP modülü hasar görebilir . ESP sınırlarına uyum sağlayarak 3.3v ile besleyelim )</a:t>
            </a:r>
          </a:p>
          <a:p>
            <a:r>
              <a:rPr lang="tr-TR" b="0" i="0" dirty="0">
                <a:solidFill>
                  <a:schemeClr val="tx1"/>
                </a:solidFill>
                <a:effectLst/>
                <a:latin typeface="Open Sans"/>
              </a:rPr>
              <a:t>Breadboardun aşağı kısmına 3.3v verirken yukarı hattına da 5 v seviyesine voltaj vereceğiz bunun için Ardunio üzerinden çekim yapmamız gerek Erkek-Erkek Jumper kablomuzu alalım , Ardunio</a:t>
            </a:r>
            <a:r>
              <a:rPr lang="tr-TR" dirty="0">
                <a:solidFill>
                  <a:schemeClr val="tx1"/>
                </a:solidFill>
                <a:latin typeface="Open Sans"/>
              </a:rPr>
              <a:t>nun 5 voltundan breadboardın üst kısımdaki artı kısma 5v takıyoruz bir tane daha Erkek-Erkek Jumper kablo alalım onu da Ardunio üzerinden GND hattından Breadboardın üzerindeki eksi hatta bağlantı kuralım. Artık üst kısımda 5v seviyesinde gerilimimiz hazır.</a:t>
            </a:r>
          </a:p>
          <a:p>
            <a:endParaRPr lang="tr-TR" b="0" i="0" dirty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76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54488E-B624-4667-A758-36C43F4D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49" y="443132"/>
            <a:ext cx="9601200" cy="3581400"/>
          </a:xfrm>
        </p:spPr>
        <p:txBody>
          <a:bodyPr/>
          <a:lstStyle/>
          <a:p>
            <a:r>
              <a:rPr lang="tr-TR" dirty="0"/>
              <a:t>Ardunionun 3.3v dan </a:t>
            </a:r>
            <a:r>
              <a:rPr lang="tr-TR" dirty="0">
                <a:solidFill>
                  <a:schemeClr val="tx1"/>
                </a:solidFill>
                <a:latin typeface="Open Sans"/>
              </a:rPr>
              <a:t>breadboardın alt kısmındaki artı hat ile bağlantı yapıyoruz ,ve yine GND kısmından eksi kısma bağlantı sağlıyoruz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9ED6ADF-AE14-44C6-B70E-376E846F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18" y="1417320"/>
            <a:ext cx="859567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4E0FD9-47A6-4963-BBE5-65B4E6DF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33046"/>
            <a:ext cx="9601200" cy="5234354"/>
          </a:xfrm>
        </p:spPr>
        <p:txBody>
          <a:bodyPr/>
          <a:lstStyle/>
          <a:p>
            <a:r>
              <a:rPr lang="tr-TR" dirty="0"/>
              <a:t>Sensörümüzün artı ve eksi hattı için hattı için; </a:t>
            </a:r>
          </a:p>
          <a:p>
            <a:r>
              <a:rPr lang="tr-TR" dirty="0"/>
              <a:t>Sensörümüzün artı hattı orta bacağımız , orta bacağımızdan bir Jumper kablo yardımıyla 5v a bağlantı yapıyoruz.  DHT11 in sensörü önlem hattımıza en sağdaki pinle eksi hattını batırıyoruz bunu da </a:t>
            </a:r>
            <a:r>
              <a:rPr lang="tr-TR" dirty="0">
                <a:solidFill>
                  <a:schemeClr val="tx1"/>
                </a:solidFill>
                <a:latin typeface="Open Sans"/>
              </a:rPr>
              <a:t>Breadboardın eksisine bağlıyoruz.</a:t>
            </a:r>
          </a:p>
          <a:p>
            <a:r>
              <a:rPr lang="tr-TR" dirty="0">
                <a:solidFill>
                  <a:schemeClr val="tx1"/>
                </a:solidFill>
                <a:latin typeface="Open Sans"/>
              </a:rPr>
              <a:t>DHT11 den sinyal hattını Ardunio üzerine taşıma işlemimiz kaldı bunun için Erkek-Erkek Jumper kablo ile sensörün ön tarafından baktığımızda en sol tarafındakinde Ardunionun 2 numaralı pinine bağlıyoruz.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812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33F8B-779B-43C3-B2D6-0C9664F5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ESP İNCELEME</a:t>
            </a:r>
            <a:br>
              <a:rPr lang="tr-TR" dirty="0"/>
            </a:b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9FEBFF5-36EF-4C02-B24F-4FD0DB3E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2148" y="165295"/>
            <a:ext cx="4862005" cy="3581400"/>
          </a:xfrm>
        </p:spPr>
      </p:pic>
      <p:sp>
        <p:nvSpPr>
          <p:cNvPr id="12" name="Patlama: 8 Nokta 11">
            <a:extLst>
              <a:ext uri="{FF2B5EF4-FFF2-40B4-BE49-F238E27FC236}">
                <a16:creationId xmlns:a16="http://schemas.microsoft.com/office/drawing/2014/main" id="{042E2A53-830B-4FAC-B3FF-6CACB1DAFCC9}"/>
              </a:ext>
            </a:extLst>
          </p:cNvPr>
          <p:cNvSpPr/>
          <p:nvPr/>
        </p:nvSpPr>
        <p:spPr>
          <a:xfrm>
            <a:off x="7104185" y="1631852"/>
            <a:ext cx="590843" cy="717453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3DAF2F-3D4E-46C0-B867-9E83C5F69E45}"/>
              </a:ext>
            </a:extLst>
          </p:cNvPr>
          <p:cNvCxnSpPr/>
          <p:nvPr/>
        </p:nvCxnSpPr>
        <p:spPr>
          <a:xfrm>
            <a:off x="4907280" y="1955410"/>
            <a:ext cx="23774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57369EA-EF39-48FA-AB3A-DB31D884D889}"/>
              </a:ext>
            </a:extLst>
          </p:cNvPr>
          <p:cNvSpPr txBox="1"/>
          <p:nvPr/>
        </p:nvSpPr>
        <p:spPr>
          <a:xfrm>
            <a:off x="4268010" y="163224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GND HATTI</a:t>
            </a:r>
          </a:p>
        </p:txBody>
      </p:sp>
      <p:sp>
        <p:nvSpPr>
          <p:cNvPr id="16" name="Patlama: 14 Nokta 15">
            <a:extLst>
              <a:ext uri="{FF2B5EF4-FFF2-40B4-BE49-F238E27FC236}">
                <a16:creationId xmlns:a16="http://schemas.microsoft.com/office/drawing/2014/main" id="{DFB49825-B595-4309-9F9B-FFC266323BA3}"/>
              </a:ext>
            </a:extLst>
          </p:cNvPr>
          <p:cNvSpPr/>
          <p:nvPr/>
        </p:nvSpPr>
        <p:spPr>
          <a:xfrm>
            <a:off x="7906044" y="2394292"/>
            <a:ext cx="689317" cy="483283"/>
          </a:xfrm>
          <a:prstGeom prst="irregularSeal2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BB71CBE4-7968-4628-847E-E546759C96B0}"/>
              </a:ext>
            </a:extLst>
          </p:cNvPr>
          <p:cNvCxnSpPr/>
          <p:nvPr/>
        </p:nvCxnSpPr>
        <p:spPr>
          <a:xfrm>
            <a:off x="4907280" y="2635934"/>
            <a:ext cx="29846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CF6F911-B607-448B-8F38-9F2A66F9C3E4}"/>
              </a:ext>
            </a:extLst>
          </p:cNvPr>
          <p:cNvSpPr txBox="1"/>
          <p:nvPr/>
        </p:nvSpPr>
        <p:spPr>
          <a:xfrm>
            <a:off x="3833787" y="2451267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ARTI HATTI</a:t>
            </a:r>
          </a:p>
        </p:txBody>
      </p:sp>
      <p:sp>
        <p:nvSpPr>
          <p:cNvPr id="20" name="Bulut 19">
            <a:extLst>
              <a:ext uri="{FF2B5EF4-FFF2-40B4-BE49-F238E27FC236}">
                <a16:creationId xmlns:a16="http://schemas.microsoft.com/office/drawing/2014/main" id="{0D2362ED-696C-46B0-9AB0-F6088271BF7E}"/>
              </a:ext>
            </a:extLst>
          </p:cNvPr>
          <p:cNvSpPr/>
          <p:nvPr/>
        </p:nvSpPr>
        <p:spPr>
          <a:xfrm>
            <a:off x="6710289" y="2012266"/>
            <a:ext cx="689317" cy="48259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A0EA4B82-E45A-4ADE-B3B4-2EEEB1882494}"/>
              </a:ext>
            </a:extLst>
          </p:cNvPr>
          <p:cNvCxnSpPr/>
          <p:nvPr/>
        </p:nvCxnSpPr>
        <p:spPr>
          <a:xfrm flipV="1">
            <a:off x="2855742" y="2335825"/>
            <a:ext cx="3953021" cy="5846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9F20A0A-844E-460E-81DB-44B50C1947D9}"/>
              </a:ext>
            </a:extLst>
          </p:cNvPr>
          <p:cNvSpPr txBox="1"/>
          <p:nvPr/>
        </p:nvSpPr>
        <p:spPr>
          <a:xfrm>
            <a:off x="2398542" y="218039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TX</a:t>
            </a:r>
          </a:p>
        </p:txBody>
      </p:sp>
      <p:sp>
        <p:nvSpPr>
          <p:cNvPr id="24" name="Bulut 23">
            <a:extLst>
              <a:ext uri="{FF2B5EF4-FFF2-40B4-BE49-F238E27FC236}">
                <a16:creationId xmlns:a16="http://schemas.microsoft.com/office/drawing/2014/main" id="{12A86FA7-EB31-4202-B649-A73945B3E267}"/>
              </a:ext>
            </a:extLst>
          </p:cNvPr>
          <p:cNvSpPr/>
          <p:nvPr/>
        </p:nvSpPr>
        <p:spPr>
          <a:xfrm>
            <a:off x="8091451" y="2138081"/>
            <a:ext cx="788700" cy="542024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9D83664-7B8F-4935-985D-A8C997EAC7F5}"/>
              </a:ext>
            </a:extLst>
          </p:cNvPr>
          <p:cNvCxnSpPr/>
          <p:nvPr/>
        </p:nvCxnSpPr>
        <p:spPr>
          <a:xfrm flipH="1" flipV="1">
            <a:off x="8743980" y="2635933"/>
            <a:ext cx="533207" cy="1631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623AC701-5586-41E6-A621-D1B112E1C65F}"/>
              </a:ext>
            </a:extLst>
          </p:cNvPr>
          <p:cNvSpPr txBox="1"/>
          <p:nvPr/>
        </p:nvSpPr>
        <p:spPr>
          <a:xfrm>
            <a:off x="9082658" y="4082534"/>
            <a:ext cx="8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RX</a:t>
            </a:r>
          </a:p>
        </p:txBody>
      </p:sp>
      <p:sp>
        <p:nvSpPr>
          <p:cNvPr id="28" name="Açıklama Balonu: Yukarı Ok 27">
            <a:extLst>
              <a:ext uri="{FF2B5EF4-FFF2-40B4-BE49-F238E27FC236}">
                <a16:creationId xmlns:a16="http://schemas.microsoft.com/office/drawing/2014/main" id="{30C5B765-38D6-440C-A5E7-CF4F3F153C81}"/>
              </a:ext>
            </a:extLst>
          </p:cNvPr>
          <p:cNvSpPr/>
          <p:nvPr/>
        </p:nvSpPr>
        <p:spPr>
          <a:xfrm rot="1405264">
            <a:off x="7457091" y="1926747"/>
            <a:ext cx="897904" cy="457932"/>
          </a:xfrm>
          <a:prstGeom prst="upArrowCallou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CF62A639-675F-43BC-9EB0-7F086954B341}"/>
              </a:ext>
            </a:extLst>
          </p:cNvPr>
          <p:cNvCxnSpPr/>
          <p:nvPr/>
        </p:nvCxnSpPr>
        <p:spPr>
          <a:xfrm flipH="1" flipV="1">
            <a:off x="7540283" y="825305"/>
            <a:ext cx="295422" cy="13264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FD3F0CE-57C1-4743-84AB-3010537BDB29}"/>
              </a:ext>
            </a:extLst>
          </p:cNvPr>
          <p:cNvSpPr txBox="1"/>
          <p:nvPr/>
        </p:nvSpPr>
        <p:spPr>
          <a:xfrm>
            <a:off x="6913814" y="262917"/>
            <a:ext cx="175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DİJİTAL GRİŞ ÇIKIŞLAR</a:t>
            </a:r>
          </a:p>
        </p:txBody>
      </p:sp>
      <p:sp>
        <p:nvSpPr>
          <p:cNvPr id="33" name="Patlama: 14 Nokta 32">
            <a:extLst>
              <a:ext uri="{FF2B5EF4-FFF2-40B4-BE49-F238E27FC236}">
                <a16:creationId xmlns:a16="http://schemas.microsoft.com/office/drawing/2014/main" id="{29A1E73D-4695-41D4-AC94-978F2F146439}"/>
              </a:ext>
            </a:extLst>
          </p:cNvPr>
          <p:cNvSpPr/>
          <p:nvPr/>
        </p:nvSpPr>
        <p:spPr>
          <a:xfrm>
            <a:off x="7215597" y="2136751"/>
            <a:ext cx="480829" cy="499182"/>
          </a:xfrm>
          <a:prstGeom prst="irregularSeal2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üşünce Balonu: Bulut 33">
            <a:extLst>
              <a:ext uri="{FF2B5EF4-FFF2-40B4-BE49-F238E27FC236}">
                <a16:creationId xmlns:a16="http://schemas.microsoft.com/office/drawing/2014/main" id="{43C183DE-359E-4D1D-BF45-C033B40DF136}"/>
              </a:ext>
            </a:extLst>
          </p:cNvPr>
          <p:cNvSpPr/>
          <p:nvPr/>
        </p:nvSpPr>
        <p:spPr>
          <a:xfrm>
            <a:off x="7576376" y="2263963"/>
            <a:ext cx="423649" cy="615729"/>
          </a:xfrm>
          <a:prstGeom prst="cloudCallout">
            <a:avLst/>
          </a:prstGeom>
          <a:noFill/>
          <a:ln>
            <a:solidFill>
              <a:srgbClr val="060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8A5823A6-A807-4589-B723-6DC82BA53C99}"/>
              </a:ext>
            </a:extLst>
          </p:cNvPr>
          <p:cNvCxnSpPr>
            <a:stCxn id="34" idx="1"/>
          </p:cNvCxnSpPr>
          <p:nvPr/>
        </p:nvCxnSpPr>
        <p:spPr>
          <a:xfrm flipH="1">
            <a:off x="7783939" y="2879036"/>
            <a:ext cx="4262" cy="1807265"/>
          </a:xfrm>
          <a:prstGeom prst="straightConnector1">
            <a:avLst/>
          </a:prstGeom>
          <a:ln>
            <a:solidFill>
              <a:srgbClr val="060A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483F4F0-06E6-475B-952B-C92664DEBF21}"/>
              </a:ext>
            </a:extLst>
          </p:cNvPr>
          <p:cNvSpPr txBox="1"/>
          <p:nvPr/>
        </p:nvSpPr>
        <p:spPr>
          <a:xfrm>
            <a:off x="7355348" y="4606236"/>
            <a:ext cx="120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RESET BACAĞI</a:t>
            </a:r>
          </a:p>
        </p:txBody>
      </p:sp>
    </p:spTree>
    <p:extLst>
      <p:ext uri="{BB962C8B-B14F-4D97-AF65-F5344CB8AC3E}">
        <p14:creationId xmlns:p14="http://schemas.microsoft.com/office/powerpoint/2010/main" val="243170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26012FD-8DC1-433E-80C8-2DDB4EB0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328833"/>
            <a:ext cx="6227262" cy="375079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EF40935-FC2C-4D0E-9F7A-D80A4DCD5656}"/>
              </a:ext>
            </a:extLst>
          </p:cNvPr>
          <p:cNvSpPr txBox="1"/>
          <p:nvPr/>
        </p:nvSpPr>
        <p:spPr>
          <a:xfrm>
            <a:off x="7357403" y="272562"/>
            <a:ext cx="48345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Erkek-Dişi kablomuzu alalım </a:t>
            </a:r>
            <a:r>
              <a:rPr lang="tr-TR" b="0" i="0" dirty="0">
                <a:solidFill>
                  <a:schemeClr val="tx1"/>
                </a:solidFill>
                <a:effectLst/>
                <a:latin typeface="Open Sans"/>
              </a:rPr>
              <a:t>Breadboardun3.3v- luk serisindeki gerilim bölümünden ve eksi kabloyu çıkartıyoruz artıyı ESP nin artı hattına bağlıyoruz , en sol en üstteki pine eksi hattını bağlıyoruz 3.3 v den yine bir artı alıyoruz ( ESP nin 2 artıya ihtiyacı var) bunu da diğer  artı hatta bağlıyoruz.</a:t>
            </a:r>
          </a:p>
          <a:p>
            <a:r>
              <a:rPr lang="tr-TR" dirty="0">
                <a:latin typeface="Open Sans"/>
              </a:rPr>
              <a:t>ESP modülünün Tx kısmına bir kablo bağlıyoruz bunu da Ardunionun 10 numaralı pinine  bağlıyoruz ,ESP nin Rx bacağından da Ardunionun 11 numaralı pinine bağlıyoruz </a:t>
            </a:r>
          </a:p>
          <a:p>
            <a:r>
              <a:rPr lang="tr-TR" dirty="0">
                <a:latin typeface="Open Sans"/>
              </a:rPr>
              <a:t>(Bu istisna bir durum yoksa Rx-Rx  Tx-Tx  biçiminde bağlanır.)</a:t>
            </a:r>
          </a:p>
          <a:p>
            <a:r>
              <a:rPr lang="tr-TR" dirty="0">
                <a:latin typeface="Open Sans"/>
              </a:rPr>
              <a:t>Kod kısmına geçelim.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365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C976558-98A7-46ED-A20A-C1640009F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6163" r="6654" b="4179"/>
          <a:stretch/>
        </p:blipFill>
        <p:spPr>
          <a:xfrm>
            <a:off x="534572" y="211015"/>
            <a:ext cx="12323299" cy="58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0BFA39C-25F5-413C-8CEC-6A156A25E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21974" r="2508" b="5512"/>
          <a:stretch/>
        </p:blipFill>
        <p:spPr>
          <a:xfrm>
            <a:off x="829996" y="570621"/>
            <a:ext cx="11085342" cy="4965896"/>
          </a:xfrm>
        </p:spPr>
      </p:pic>
    </p:spTree>
    <p:extLst>
      <p:ext uri="{BB962C8B-B14F-4D97-AF65-F5344CB8AC3E}">
        <p14:creationId xmlns:p14="http://schemas.microsoft.com/office/powerpoint/2010/main" val="906074534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123</TotalTime>
  <Words>470</Words>
  <Application>Microsoft Office PowerPoint</Application>
  <PresentationFormat>Geniş ekran</PresentationFormat>
  <Paragraphs>41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Franklin Gothic Book</vt:lpstr>
      <vt:lpstr>Open Sans</vt:lpstr>
      <vt:lpstr>Roboto</vt:lpstr>
      <vt:lpstr>Kırpma</vt:lpstr>
      <vt:lpstr>PowerPoint Sunusu</vt:lpstr>
      <vt:lpstr>ESP8266 Nedir ?</vt:lpstr>
      <vt:lpstr>ORTAMDAKİ SICAKLIK VE NEM DEĞERİ  ÖLÇÜMÜ AŞAMALARI</vt:lpstr>
      <vt:lpstr>PowerPoint Sunusu</vt:lpstr>
      <vt:lpstr>PowerPoint Sunusu</vt:lpstr>
      <vt:lpstr>ESP İNCELEME </vt:lpstr>
      <vt:lpstr>PowerPoint Sunusu</vt:lpstr>
      <vt:lpstr>PowerPoint Sunusu</vt:lpstr>
      <vt:lpstr>PowerPoint Sunusu</vt:lpstr>
      <vt:lpstr>PowerPoint Sunusu</vt:lpstr>
      <vt:lpstr>THİNGSPEAK HESAP AÇMA VE KURULUM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Lead Soliders</dc:creator>
  <cp:lastModifiedBy>Lead Soliders</cp:lastModifiedBy>
  <cp:revision>14</cp:revision>
  <dcterms:created xsi:type="dcterms:W3CDTF">2021-03-12T21:00:23Z</dcterms:created>
  <dcterms:modified xsi:type="dcterms:W3CDTF">2021-03-13T16:15:38Z</dcterms:modified>
</cp:coreProperties>
</file>