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8"/>
  </p:notesMasterIdLst>
  <p:sldIdLst>
    <p:sldId id="256" r:id="rId2"/>
    <p:sldId id="257" r:id="rId3"/>
    <p:sldId id="300" r:id="rId4"/>
    <p:sldId id="258" r:id="rId5"/>
    <p:sldId id="301" r:id="rId6"/>
    <p:sldId id="259" r:id="rId7"/>
    <p:sldId id="302" r:id="rId8"/>
    <p:sldId id="303" r:id="rId9"/>
    <p:sldId id="304" r:id="rId10"/>
    <p:sldId id="305" r:id="rId11"/>
    <p:sldId id="306" r:id="rId12"/>
    <p:sldId id="307" r:id="rId13"/>
    <p:sldId id="308" r:id="rId14"/>
    <p:sldId id="309" r:id="rId15"/>
    <p:sldId id="310" r:id="rId16"/>
    <p:sldId id="311" r:id="rId17"/>
  </p:sldIdLst>
  <p:sldSz cx="9144000" cy="5143500" type="screen16x9"/>
  <p:notesSz cx="6858000" cy="9144000"/>
  <p:embeddedFontLst>
    <p:embeddedFont>
      <p:font typeface="Aldrich" panose="020B0604020202020204" charset="0"/>
      <p:regular r:id="rId19"/>
    </p:embeddedFont>
    <p:embeddedFont>
      <p:font typeface="Century Gothic" panose="020B0502020202020204" pitchFamily="34" charset="0"/>
      <p:regular r:id="rId20"/>
      <p:bold r:id="rId21"/>
      <p:italic r:id="rId22"/>
      <p:boldItalic r:id="rId23"/>
    </p:embeddedFont>
    <p:embeddedFont>
      <p:font typeface="Didact Gothic"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A83584-995D-4CAD-B2C1-81C64B3A1E26}">
  <a:tblStyle styleId="{48A83584-995D-4CAD-B2C1-81C64B3A1E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3de5052a6_0_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3de5052a6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8451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5630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343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7352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4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8959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1121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a71291a8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a71291a8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3998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3976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5840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2380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009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255151" y="2785291"/>
            <a:ext cx="2526614" cy="874564"/>
            <a:chOff x="3457434" y="4469778"/>
            <a:chExt cx="1572451" cy="544289"/>
          </a:xfrm>
        </p:grpSpPr>
        <p:sp>
          <p:nvSpPr>
            <p:cNvPr id="10" name="Google Shape;10;p2"/>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02751" y="3680641"/>
            <a:ext cx="2526614" cy="874564"/>
            <a:chOff x="3457434" y="4469778"/>
            <a:chExt cx="1572451" cy="544289"/>
          </a:xfrm>
        </p:grpSpPr>
        <p:sp>
          <p:nvSpPr>
            <p:cNvPr id="31" name="Google Shape;31;p2"/>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531662" y="4536065"/>
              <a:ext cx="477978" cy="102941"/>
            </a:xfrm>
            <a:custGeom>
              <a:avLst/>
              <a:gdLst/>
              <a:ahLst/>
              <a:cxnLst/>
              <a:rect l="l" t="t" r="r" b="b"/>
              <a:pathLst>
                <a:path w="19743" h="4252" extrusionOk="0">
                  <a:moveTo>
                    <a:pt x="859" y="1"/>
                  </a:moveTo>
                  <a:cubicBezTo>
                    <a:pt x="327" y="328"/>
                    <a:pt x="0" y="859"/>
                    <a:pt x="0" y="1350"/>
                  </a:cubicBezTo>
                  <a:cubicBezTo>
                    <a:pt x="0" y="3066"/>
                    <a:pt x="3393" y="4252"/>
                    <a:pt x="7480" y="4252"/>
                  </a:cubicBezTo>
                  <a:lnTo>
                    <a:pt x="19742" y="4252"/>
                  </a:lnTo>
                  <a:cubicBezTo>
                    <a:pt x="12753" y="3761"/>
                    <a:pt x="4946" y="2739"/>
                    <a:pt x="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7228313" y="-114309"/>
            <a:ext cx="1915697" cy="4616272"/>
            <a:chOff x="7899913" y="-114309"/>
            <a:chExt cx="1915697" cy="4616272"/>
          </a:xfrm>
        </p:grpSpPr>
        <p:sp>
          <p:nvSpPr>
            <p:cNvPr id="53" name="Google Shape;53;p2"/>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899913"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2"/>
          <p:cNvGrpSpPr/>
          <p:nvPr/>
        </p:nvGrpSpPr>
        <p:grpSpPr>
          <a:xfrm>
            <a:off x="-400231" y="71459"/>
            <a:ext cx="9944461" cy="5619869"/>
            <a:chOff x="-1009131" y="114298"/>
            <a:chExt cx="11162264" cy="5619869"/>
          </a:xfrm>
        </p:grpSpPr>
        <p:grpSp>
          <p:nvGrpSpPr>
            <p:cNvPr id="70" name="Google Shape;70;p2"/>
            <p:cNvGrpSpPr/>
            <p:nvPr/>
          </p:nvGrpSpPr>
          <p:grpSpPr>
            <a:xfrm>
              <a:off x="-1009131" y="114298"/>
              <a:ext cx="11162264" cy="5619869"/>
              <a:chOff x="-852900" y="114300"/>
              <a:chExt cx="10849790" cy="6172288"/>
            </a:xfrm>
          </p:grpSpPr>
          <p:sp>
            <p:nvSpPr>
              <p:cNvPr id="71" name="Google Shape;71;p2"/>
              <p:cNvSpPr/>
              <p:nvPr/>
            </p:nvSpPr>
            <p:spPr>
              <a:xfrm>
                <a:off x="-845014" y="129282"/>
                <a:ext cx="10826179" cy="6147915"/>
              </a:xfrm>
              <a:custGeom>
                <a:avLst/>
                <a:gdLst/>
                <a:ahLst/>
                <a:cxnLst/>
                <a:rect l="l" t="t" r="r" b="b"/>
                <a:pathLst>
                  <a:path w="225135" h="134190" extrusionOk="0">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52900" y="114300"/>
                <a:ext cx="10849790" cy="6172288"/>
              </a:xfrm>
              <a:custGeom>
                <a:avLst/>
                <a:gdLst/>
                <a:ahLst/>
                <a:cxnLst/>
                <a:rect l="l" t="t" r="r" b="b"/>
                <a:pathLst>
                  <a:path w="225626" h="134722" extrusionOk="0">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7366" y="4975819"/>
                <a:ext cx="9247851" cy="702298"/>
              </a:xfrm>
              <a:custGeom>
                <a:avLst/>
                <a:gdLst/>
                <a:ahLst/>
                <a:cxnLst/>
                <a:rect l="l" t="t" r="r" b="b"/>
                <a:pathLst>
                  <a:path w="192313" h="15329" extrusionOk="0">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904874" y="328675"/>
              <a:ext cx="7315554" cy="4024396"/>
              <a:chOff x="992433" y="538196"/>
              <a:chExt cx="7139913" cy="4021179"/>
            </a:xfrm>
          </p:grpSpPr>
          <p:sp>
            <p:nvSpPr>
              <p:cNvPr id="75" name="Google Shape;75;p2"/>
              <p:cNvSpPr/>
              <p:nvPr/>
            </p:nvSpPr>
            <p:spPr>
              <a:xfrm>
                <a:off x="992433" y="538196"/>
                <a:ext cx="7139815" cy="4021171"/>
              </a:xfrm>
              <a:custGeom>
                <a:avLst/>
                <a:gdLst/>
                <a:ahLst/>
                <a:cxnLst/>
                <a:rect l="l" t="t" r="r" b="b"/>
                <a:pathLst>
                  <a:path w="139504" h="82566" extrusionOk="0">
                    <a:moveTo>
                      <a:pt x="8871" y="0"/>
                    </a:moveTo>
                    <a:cubicBezTo>
                      <a:pt x="3925" y="0"/>
                      <a:pt x="1" y="4088"/>
                      <a:pt x="1" y="8829"/>
                    </a:cubicBezTo>
                    <a:lnTo>
                      <a:pt x="1" y="73573"/>
                    </a:lnTo>
                    <a:cubicBezTo>
                      <a:pt x="1" y="78478"/>
                      <a:pt x="3925" y="82566"/>
                      <a:pt x="8871" y="82566"/>
                    </a:cubicBezTo>
                    <a:lnTo>
                      <a:pt x="130471" y="82566"/>
                    </a:lnTo>
                    <a:cubicBezTo>
                      <a:pt x="135416" y="82566"/>
                      <a:pt x="139504" y="78478"/>
                      <a:pt x="139504" y="73573"/>
                    </a:cubicBezTo>
                    <a:lnTo>
                      <a:pt x="139504" y="8829"/>
                    </a:lnTo>
                    <a:cubicBezTo>
                      <a:pt x="139504" y="4088"/>
                      <a:pt x="135416" y="0"/>
                      <a:pt x="1304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237231" y="669547"/>
                <a:ext cx="6641936" cy="3758421"/>
              </a:xfrm>
              <a:custGeom>
                <a:avLst/>
                <a:gdLst/>
                <a:ahLst/>
                <a:cxnLst/>
                <a:rect l="l" t="t" r="r" b="b"/>
                <a:pathLst>
                  <a:path w="129776" h="77171" extrusionOk="0">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992433" y="2437258"/>
                <a:ext cx="1255241" cy="1293977"/>
              </a:xfrm>
              <a:custGeom>
                <a:avLst/>
                <a:gdLst/>
                <a:ahLst/>
                <a:cxnLst/>
                <a:rect l="l" t="t" r="r" b="b"/>
                <a:pathLst>
                  <a:path w="24526" h="26569" extrusionOk="0">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992433" y="2080949"/>
                <a:ext cx="872414" cy="927685"/>
              </a:xfrm>
              <a:custGeom>
                <a:avLst/>
                <a:gdLst/>
                <a:ahLst/>
                <a:cxnLst/>
                <a:rect l="l" t="t" r="r" b="b"/>
                <a:pathLst>
                  <a:path w="17046" h="19048" extrusionOk="0">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795597" y="538196"/>
                <a:ext cx="1018840" cy="770425"/>
              </a:xfrm>
              <a:custGeom>
                <a:avLst/>
                <a:gdLst/>
                <a:ahLst/>
                <a:cxnLst/>
                <a:rect l="l" t="t" r="r" b="b"/>
                <a:pathLst>
                  <a:path w="19907" h="15819" extrusionOk="0">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387775" y="3862589"/>
                <a:ext cx="922622" cy="696787"/>
              </a:xfrm>
              <a:custGeom>
                <a:avLst/>
                <a:gdLst/>
                <a:ahLst/>
                <a:cxnLst/>
                <a:rect l="l" t="t" r="r" b="b"/>
                <a:pathLst>
                  <a:path w="18027" h="14307" extrusionOk="0">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919134" y="3972072"/>
                <a:ext cx="792932" cy="587303"/>
              </a:xfrm>
              <a:custGeom>
                <a:avLst/>
                <a:gdLst/>
                <a:ahLst/>
                <a:cxnLst/>
                <a:rect l="l" t="t" r="r" b="b"/>
                <a:pathLst>
                  <a:path w="15493" h="12059" extrusionOk="0">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402324" y="538196"/>
                <a:ext cx="803321" cy="587255"/>
              </a:xfrm>
              <a:custGeom>
                <a:avLst/>
                <a:gdLst/>
                <a:ahLst/>
                <a:cxnLst/>
                <a:rect l="l" t="t" r="r" b="b"/>
                <a:pathLst>
                  <a:path w="15696" h="12058" extrusionOk="0">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519396" y="538196"/>
                <a:ext cx="1167365" cy="8958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320631" y="777083"/>
                <a:ext cx="811715" cy="78834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992433" y="3464445"/>
                <a:ext cx="811766" cy="788347"/>
              </a:xfrm>
              <a:custGeom>
                <a:avLst/>
                <a:gdLst/>
                <a:ahLst/>
                <a:cxnLst/>
                <a:rect l="l" t="t" r="r" b="b"/>
                <a:pathLst>
                  <a:path w="15861" h="16187" extrusionOk="0">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438064" y="3597841"/>
                <a:ext cx="1236355" cy="961533"/>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 name="Google Shape;87;p2"/>
          <p:cNvGrpSpPr/>
          <p:nvPr/>
        </p:nvGrpSpPr>
        <p:grpSpPr>
          <a:xfrm>
            <a:off x="4385190" y="148199"/>
            <a:ext cx="373622" cy="90485"/>
            <a:chOff x="4685288" y="186288"/>
            <a:chExt cx="419375" cy="90485"/>
          </a:xfrm>
        </p:grpSpPr>
        <p:sp>
          <p:nvSpPr>
            <p:cNvPr id="88" name="Google Shape;88;p2"/>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2"/>
            <p:cNvGrpSpPr/>
            <p:nvPr/>
          </p:nvGrpSpPr>
          <p:grpSpPr>
            <a:xfrm>
              <a:off x="4685288" y="186300"/>
              <a:ext cx="419375" cy="90473"/>
              <a:chOff x="4390000" y="182175"/>
              <a:chExt cx="419375" cy="90473"/>
            </a:xfrm>
          </p:grpSpPr>
          <p:sp>
            <p:nvSpPr>
              <p:cNvPr id="90" name="Google Shape;90;p2"/>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2"/>
          <p:cNvSpPr txBox="1">
            <a:spLocks noGrp="1"/>
          </p:cNvSpPr>
          <p:nvPr>
            <p:ph type="ctrTitle"/>
          </p:nvPr>
        </p:nvSpPr>
        <p:spPr>
          <a:xfrm>
            <a:off x="1593150" y="849350"/>
            <a:ext cx="59577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5"/>
              </a:buClr>
              <a:buSzPts val="5200"/>
              <a:buNone/>
              <a:defRPr sz="4500">
                <a:solidFill>
                  <a:schemeClr val="accent5"/>
                </a:solidFill>
                <a:latin typeface="Aldrich"/>
                <a:ea typeface="Aldrich"/>
                <a:cs typeface="Aldrich"/>
                <a:sym typeface="Aldrich"/>
              </a:defRPr>
            </a:lvl1pPr>
            <a:lvl2pPr lvl="1" algn="ctr">
              <a:spcBef>
                <a:spcPts val="0"/>
              </a:spcBef>
              <a:spcAft>
                <a:spcPts val="0"/>
              </a:spcAft>
              <a:buClr>
                <a:schemeClr val="accent5"/>
              </a:buClr>
              <a:buSzPts val="5200"/>
              <a:buNone/>
              <a:defRPr sz="5200">
                <a:solidFill>
                  <a:schemeClr val="accent5"/>
                </a:solidFill>
              </a:defRPr>
            </a:lvl2pPr>
            <a:lvl3pPr lvl="2" algn="ctr">
              <a:spcBef>
                <a:spcPts val="0"/>
              </a:spcBef>
              <a:spcAft>
                <a:spcPts val="0"/>
              </a:spcAft>
              <a:buClr>
                <a:schemeClr val="accent5"/>
              </a:buClr>
              <a:buSzPts val="5200"/>
              <a:buNone/>
              <a:defRPr sz="5200">
                <a:solidFill>
                  <a:schemeClr val="accent5"/>
                </a:solidFill>
              </a:defRPr>
            </a:lvl3pPr>
            <a:lvl4pPr lvl="3" algn="ctr">
              <a:spcBef>
                <a:spcPts val="0"/>
              </a:spcBef>
              <a:spcAft>
                <a:spcPts val="0"/>
              </a:spcAft>
              <a:buClr>
                <a:schemeClr val="accent5"/>
              </a:buClr>
              <a:buSzPts val="5200"/>
              <a:buNone/>
              <a:defRPr sz="5200">
                <a:solidFill>
                  <a:schemeClr val="accent5"/>
                </a:solidFill>
              </a:defRPr>
            </a:lvl4pPr>
            <a:lvl5pPr lvl="4" algn="ctr">
              <a:spcBef>
                <a:spcPts val="0"/>
              </a:spcBef>
              <a:spcAft>
                <a:spcPts val="0"/>
              </a:spcAft>
              <a:buClr>
                <a:schemeClr val="accent5"/>
              </a:buClr>
              <a:buSzPts val="5200"/>
              <a:buNone/>
              <a:defRPr sz="5200">
                <a:solidFill>
                  <a:schemeClr val="accent5"/>
                </a:solidFill>
              </a:defRPr>
            </a:lvl5pPr>
            <a:lvl6pPr lvl="5" algn="ctr">
              <a:spcBef>
                <a:spcPts val="0"/>
              </a:spcBef>
              <a:spcAft>
                <a:spcPts val="0"/>
              </a:spcAft>
              <a:buClr>
                <a:schemeClr val="accent5"/>
              </a:buClr>
              <a:buSzPts val="5200"/>
              <a:buNone/>
              <a:defRPr sz="5200">
                <a:solidFill>
                  <a:schemeClr val="accent5"/>
                </a:solidFill>
              </a:defRPr>
            </a:lvl6pPr>
            <a:lvl7pPr lvl="6" algn="ctr">
              <a:spcBef>
                <a:spcPts val="0"/>
              </a:spcBef>
              <a:spcAft>
                <a:spcPts val="0"/>
              </a:spcAft>
              <a:buClr>
                <a:schemeClr val="accent5"/>
              </a:buClr>
              <a:buSzPts val="5200"/>
              <a:buNone/>
              <a:defRPr sz="5200">
                <a:solidFill>
                  <a:schemeClr val="accent5"/>
                </a:solidFill>
              </a:defRPr>
            </a:lvl7pPr>
            <a:lvl8pPr lvl="7" algn="ctr">
              <a:spcBef>
                <a:spcPts val="0"/>
              </a:spcBef>
              <a:spcAft>
                <a:spcPts val="0"/>
              </a:spcAft>
              <a:buClr>
                <a:schemeClr val="accent5"/>
              </a:buClr>
              <a:buSzPts val="5200"/>
              <a:buNone/>
              <a:defRPr sz="5200">
                <a:solidFill>
                  <a:schemeClr val="accent5"/>
                </a:solidFill>
              </a:defRPr>
            </a:lvl8pPr>
            <a:lvl9pPr lvl="8" algn="ctr">
              <a:spcBef>
                <a:spcPts val="0"/>
              </a:spcBef>
              <a:spcAft>
                <a:spcPts val="0"/>
              </a:spcAft>
              <a:buClr>
                <a:schemeClr val="accent5"/>
              </a:buClr>
              <a:buSzPts val="5200"/>
              <a:buNone/>
              <a:defRPr sz="5200">
                <a:solidFill>
                  <a:schemeClr val="accent5"/>
                </a:solidFill>
              </a:defRPr>
            </a:lvl9pPr>
          </a:lstStyle>
          <a:p>
            <a:endParaRPr/>
          </a:p>
        </p:txBody>
      </p:sp>
      <p:sp>
        <p:nvSpPr>
          <p:cNvPr id="93" name="Google Shape;93;p2"/>
          <p:cNvSpPr txBox="1">
            <a:spLocks noGrp="1"/>
          </p:cNvSpPr>
          <p:nvPr>
            <p:ph type="subTitle" idx="1"/>
          </p:nvPr>
        </p:nvSpPr>
        <p:spPr>
          <a:xfrm>
            <a:off x="2254050" y="2862700"/>
            <a:ext cx="46359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94" name="Google Shape;94;p2"/>
          <p:cNvGrpSpPr/>
          <p:nvPr/>
        </p:nvGrpSpPr>
        <p:grpSpPr>
          <a:xfrm rot="-230834">
            <a:off x="414418" y="301686"/>
            <a:ext cx="1386005" cy="2705399"/>
            <a:chOff x="409722" y="228600"/>
            <a:chExt cx="1385931" cy="2705253"/>
          </a:xfrm>
        </p:grpSpPr>
        <p:grpSp>
          <p:nvGrpSpPr>
            <p:cNvPr id="95" name="Google Shape;95;p2"/>
            <p:cNvGrpSpPr/>
            <p:nvPr/>
          </p:nvGrpSpPr>
          <p:grpSpPr>
            <a:xfrm rot="-617154" flipH="1">
              <a:off x="575967" y="402323"/>
              <a:ext cx="1053440" cy="2450002"/>
              <a:chOff x="3817855" y="1437512"/>
              <a:chExt cx="541146" cy="1128254"/>
            </a:xfrm>
          </p:grpSpPr>
          <p:sp>
            <p:nvSpPr>
              <p:cNvPr id="96" name="Google Shape;96;p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2"/>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2"/>
        </a:solidFill>
        <a:effectLst/>
      </p:bgPr>
    </p:bg>
    <p:spTree>
      <p:nvGrpSpPr>
        <p:cNvPr id="1" name="Shape 99"/>
        <p:cNvGrpSpPr/>
        <p:nvPr/>
      </p:nvGrpSpPr>
      <p:grpSpPr>
        <a:xfrm>
          <a:off x="0" y="0"/>
          <a:ext cx="0" cy="0"/>
          <a:chOff x="0" y="0"/>
          <a:chExt cx="0" cy="0"/>
        </a:xfrm>
      </p:grpSpPr>
      <p:grpSp>
        <p:nvGrpSpPr>
          <p:cNvPr id="100" name="Google Shape;100;p3"/>
          <p:cNvGrpSpPr/>
          <p:nvPr/>
        </p:nvGrpSpPr>
        <p:grpSpPr>
          <a:xfrm>
            <a:off x="319043" y="283350"/>
            <a:ext cx="8505900" cy="4576800"/>
            <a:chOff x="319043" y="283350"/>
            <a:chExt cx="8505900" cy="4576800"/>
          </a:xfrm>
        </p:grpSpPr>
        <p:sp>
          <p:nvSpPr>
            <p:cNvPr id="101" name="Google Shape;101;p3"/>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3"/>
          <p:cNvGrpSpPr/>
          <p:nvPr/>
        </p:nvGrpSpPr>
        <p:grpSpPr>
          <a:xfrm>
            <a:off x="4281415" y="375214"/>
            <a:ext cx="581170" cy="125403"/>
            <a:chOff x="4685288" y="186288"/>
            <a:chExt cx="419375" cy="90485"/>
          </a:xfrm>
        </p:grpSpPr>
        <p:sp>
          <p:nvSpPr>
            <p:cNvPr id="106" name="Google Shape;106;p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3"/>
            <p:cNvGrpSpPr/>
            <p:nvPr/>
          </p:nvGrpSpPr>
          <p:grpSpPr>
            <a:xfrm>
              <a:off x="4685288" y="186300"/>
              <a:ext cx="419375" cy="90473"/>
              <a:chOff x="4390000" y="182175"/>
              <a:chExt cx="419375" cy="90473"/>
            </a:xfrm>
          </p:grpSpPr>
          <p:sp>
            <p:nvSpPr>
              <p:cNvPr id="108" name="Google Shape;108;p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0" name="Google Shape;110;p3"/>
          <p:cNvSpPr txBox="1">
            <a:spLocks noGrp="1"/>
          </p:cNvSpPr>
          <p:nvPr>
            <p:ph type="ctrTitle"/>
          </p:nvPr>
        </p:nvSpPr>
        <p:spPr>
          <a:xfrm>
            <a:off x="2492100" y="2123475"/>
            <a:ext cx="4159800" cy="1124400"/>
          </a:xfrm>
          <a:prstGeom prst="rect">
            <a:avLst/>
          </a:prstGeom>
        </p:spPr>
        <p:txBody>
          <a:bodyPr spcFirstLastPara="1" wrap="square" lIns="0" tIns="0" rIns="0" bIns="0" anchor="b" anchorCtr="0">
            <a:noAutofit/>
          </a:bodyPr>
          <a:lstStyle>
            <a:lvl1pPr lvl="0" algn="ctr" rtl="0">
              <a:spcBef>
                <a:spcPts val="0"/>
              </a:spcBef>
              <a:spcAft>
                <a:spcPts val="0"/>
              </a:spcAft>
              <a:buSzPts val="8000"/>
              <a:buNone/>
              <a:defRPr sz="50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111" name="Google Shape;111;p3"/>
          <p:cNvSpPr txBox="1">
            <a:spLocks noGrp="1"/>
          </p:cNvSpPr>
          <p:nvPr>
            <p:ph type="subTitle" idx="1"/>
          </p:nvPr>
        </p:nvSpPr>
        <p:spPr>
          <a:xfrm>
            <a:off x="2492100" y="3323814"/>
            <a:ext cx="4159800" cy="336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2" name="Google Shape;112;p3"/>
          <p:cNvSpPr txBox="1">
            <a:spLocks noGrp="1"/>
          </p:cNvSpPr>
          <p:nvPr>
            <p:ph type="title" idx="2" hasCustomPrompt="1"/>
          </p:nvPr>
        </p:nvSpPr>
        <p:spPr>
          <a:xfrm>
            <a:off x="2492100" y="1483386"/>
            <a:ext cx="4159800" cy="7047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2"/>
              </a:buClr>
              <a:buSzPts val="5000"/>
              <a:buNone/>
              <a:defRPr sz="7000">
                <a:solidFill>
                  <a:schemeClr val="accent3"/>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2"/>
        </a:solidFill>
        <a:effectLst/>
      </p:bgPr>
    </p:bg>
    <p:spTree>
      <p:nvGrpSpPr>
        <p:cNvPr id="1" name="Shape 113"/>
        <p:cNvGrpSpPr/>
        <p:nvPr/>
      </p:nvGrpSpPr>
      <p:grpSpPr>
        <a:xfrm>
          <a:off x="0" y="0"/>
          <a:ext cx="0" cy="0"/>
          <a:chOff x="0" y="0"/>
          <a:chExt cx="0" cy="0"/>
        </a:xfrm>
      </p:grpSpPr>
      <p:sp>
        <p:nvSpPr>
          <p:cNvPr id="114" name="Google Shape;114;p4"/>
          <p:cNvSpPr txBox="1">
            <a:spLocks noGrp="1"/>
          </p:cNvSpPr>
          <p:nvPr>
            <p:ph type="body" idx="1"/>
          </p:nvPr>
        </p:nvSpPr>
        <p:spPr>
          <a:xfrm>
            <a:off x="722375" y="1104850"/>
            <a:ext cx="7699200" cy="3498900"/>
          </a:xfrm>
          <a:prstGeom prst="rect">
            <a:avLst/>
          </a:prstGeom>
        </p:spPr>
        <p:txBody>
          <a:bodyPr spcFirstLastPara="1" wrap="square" lIns="91425" tIns="91425" rIns="91425" bIns="91425" anchor="t" anchorCtr="0">
            <a:noAutofit/>
          </a:bodyPr>
          <a:lstStyle>
            <a:lvl1pPr marL="457200" lvl="0" indent="-368300">
              <a:lnSpc>
                <a:spcPct val="100000"/>
              </a:lnSpc>
              <a:spcBef>
                <a:spcPts val="0"/>
              </a:spcBef>
              <a:spcAft>
                <a:spcPts val="0"/>
              </a:spcAft>
              <a:buSzPts val="22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15" name="Google Shape;115;p4"/>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16" name="Google Shape;116;p4"/>
          <p:cNvGrpSpPr/>
          <p:nvPr/>
        </p:nvGrpSpPr>
        <p:grpSpPr>
          <a:xfrm>
            <a:off x="8264864" y="2136847"/>
            <a:ext cx="1179753" cy="2854241"/>
            <a:chOff x="7907551" y="-114309"/>
            <a:chExt cx="1908059" cy="4616272"/>
          </a:xfrm>
        </p:grpSpPr>
        <p:sp>
          <p:nvSpPr>
            <p:cNvPr id="117" name="Google Shape;117;p4"/>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4"/>
          <p:cNvSpPr/>
          <p:nvPr/>
        </p:nvSpPr>
        <p:spPr>
          <a:xfrm>
            <a:off x="806725" y="467505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4"/>
          <p:cNvCxnSpPr/>
          <p:nvPr/>
        </p:nvCxnSpPr>
        <p:spPr>
          <a:xfrm rot="10800000">
            <a:off x="7381950" y="4895850"/>
            <a:ext cx="1133400" cy="0"/>
          </a:xfrm>
          <a:prstGeom prst="straightConnector1">
            <a:avLst/>
          </a:prstGeom>
          <a:noFill/>
          <a:ln w="28575" cap="flat" cmpd="sng">
            <a:solidFill>
              <a:schemeClr val="accent5"/>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3">
    <p:spTree>
      <p:nvGrpSpPr>
        <p:cNvPr id="1" name="Shape 228"/>
        <p:cNvGrpSpPr/>
        <p:nvPr/>
      </p:nvGrpSpPr>
      <p:grpSpPr>
        <a:xfrm>
          <a:off x="0" y="0"/>
          <a:ext cx="0" cy="0"/>
          <a:chOff x="0" y="0"/>
          <a:chExt cx="0" cy="0"/>
        </a:xfrm>
      </p:grpSpPr>
      <p:grpSp>
        <p:nvGrpSpPr>
          <p:cNvPr id="229" name="Google Shape;229;p13"/>
          <p:cNvGrpSpPr/>
          <p:nvPr/>
        </p:nvGrpSpPr>
        <p:grpSpPr>
          <a:xfrm>
            <a:off x="-9513" y="-6"/>
            <a:ext cx="9177947" cy="5143519"/>
            <a:chOff x="-9513" y="-6"/>
            <a:chExt cx="9177947" cy="5143519"/>
          </a:xfrm>
        </p:grpSpPr>
        <p:sp>
          <p:nvSpPr>
            <p:cNvPr id="230" name="Google Shape;230;p13"/>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flipH="1">
              <a:off x="109125"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flipH="1">
              <a:off x="1100819"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flipH="1">
              <a:off x="6750722"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rot="10800000" flipH="1">
              <a:off x="8024650" y="24328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rot="10800000" flipH="1">
              <a:off x="8024650" y="2598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flipH="1">
              <a:off x="-9513" y="26003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13"/>
          <p:cNvGrpSpPr/>
          <p:nvPr/>
        </p:nvGrpSpPr>
        <p:grpSpPr>
          <a:xfrm>
            <a:off x="4281415" y="75177"/>
            <a:ext cx="581170" cy="125403"/>
            <a:chOff x="4685288" y="186288"/>
            <a:chExt cx="419375" cy="90485"/>
          </a:xfrm>
        </p:grpSpPr>
        <p:sp>
          <p:nvSpPr>
            <p:cNvPr id="238" name="Google Shape;238;p1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13"/>
            <p:cNvGrpSpPr/>
            <p:nvPr/>
          </p:nvGrpSpPr>
          <p:grpSpPr>
            <a:xfrm>
              <a:off x="4685288" y="186300"/>
              <a:ext cx="419375" cy="90473"/>
              <a:chOff x="4390000" y="182175"/>
              <a:chExt cx="419375" cy="90473"/>
            </a:xfrm>
          </p:grpSpPr>
          <p:sp>
            <p:nvSpPr>
              <p:cNvPr id="240" name="Google Shape;240;p1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2" name="Google Shape;242;p13"/>
          <p:cNvSpPr txBox="1">
            <a:spLocks noGrp="1"/>
          </p:cNvSpPr>
          <p:nvPr>
            <p:ph type="subTitle" idx="1"/>
          </p:nvPr>
        </p:nvSpPr>
        <p:spPr>
          <a:xfrm>
            <a:off x="1454213" y="2117745"/>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43" name="Google Shape;243;p13"/>
          <p:cNvSpPr txBox="1">
            <a:spLocks noGrp="1"/>
          </p:cNvSpPr>
          <p:nvPr>
            <p:ph type="subTitle" idx="2"/>
          </p:nvPr>
        </p:nvSpPr>
        <p:spPr>
          <a:xfrm>
            <a:off x="5322225" y="2127834"/>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44" name="Google Shape;244;p13"/>
          <p:cNvSpPr txBox="1">
            <a:spLocks noGrp="1"/>
          </p:cNvSpPr>
          <p:nvPr>
            <p:ph type="title" hasCustomPrompt="1"/>
          </p:nvPr>
        </p:nvSpPr>
        <p:spPr>
          <a:xfrm>
            <a:off x="2270363" y="1392503"/>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45" name="Google Shape;245;p13"/>
          <p:cNvSpPr txBox="1">
            <a:spLocks noGrp="1"/>
          </p:cNvSpPr>
          <p:nvPr>
            <p:ph type="title" idx="3" hasCustomPrompt="1"/>
          </p:nvPr>
        </p:nvSpPr>
        <p:spPr>
          <a:xfrm>
            <a:off x="6130262" y="1393328"/>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46" name="Google Shape;246;p13"/>
          <p:cNvSpPr txBox="1">
            <a:spLocks noGrp="1"/>
          </p:cNvSpPr>
          <p:nvPr>
            <p:ph type="subTitle" idx="4"/>
          </p:nvPr>
        </p:nvSpPr>
        <p:spPr>
          <a:xfrm>
            <a:off x="1009425" y="180997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47" name="Google Shape;247;p13"/>
          <p:cNvSpPr txBox="1">
            <a:spLocks noGrp="1"/>
          </p:cNvSpPr>
          <p:nvPr>
            <p:ph type="subTitle" idx="5"/>
          </p:nvPr>
        </p:nvSpPr>
        <p:spPr>
          <a:xfrm>
            <a:off x="4877475" y="182007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48" name="Google Shape;248;p13"/>
          <p:cNvSpPr txBox="1">
            <a:spLocks noGrp="1"/>
          </p:cNvSpPr>
          <p:nvPr>
            <p:ph type="title" idx="6"/>
          </p:nvPr>
        </p:nvSpPr>
        <p:spPr>
          <a:xfrm>
            <a:off x="722375" y="53075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9" name="Google Shape;249;p13"/>
          <p:cNvSpPr txBox="1">
            <a:spLocks noGrp="1"/>
          </p:cNvSpPr>
          <p:nvPr>
            <p:ph type="subTitle" idx="7"/>
          </p:nvPr>
        </p:nvSpPr>
        <p:spPr>
          <a:xfrm>
            <a:off x="1454213" y="3738095"/>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50" name="Google Shape;250;p13"/>
          <p:cNvSpPr txBox="1">
            <a:spLocks noGrp="1"/>
          </p:cNvSpPr>
          <p:nvPr>
            <p:ph type="subTitle" idx="8"/>
          </p:nvPr>
        </p:nvSpPr>
        <p:spPr>
          <a:xfrm>
            <a:off x="5322225" y="3748184"/>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51" name="Google Shape;251;p13"/>
          <p:cNvSpPr txBox="1">
            <a:spLocks noGrp="1"/>
          </p:cNvSpPr>
          <p:nvPr>
            <p:ph type="title" idx="9" hasCustomPrompt="1"/>
          </p:nvPr>
        </p:nvSpPr>
        <p:spPr>
          <a:xfrm>
            <a:off x="2270363" y="3012853"/>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52" name="Google Shape;252;p13"/>
          <p:cNvSpPr txBox="1">
            <a:spLocks noGrp="1"/>
          </p:cNvSpPr>
          <p:nvPr>
            <p:ph type="title" idx="13" hasCustomPrompt="1"/>
          </p:nvPr>
        </p:nvSpPr>
        <p:spPr>
          <a:xfrm>
            <a:off x="6130262" y="3013678"/>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53" name="Google Shape;253;p13"/>
          <p:cNvSpPr txBox="1">
            <a:spLocks noGrp="1"/>
          </p:cNvSpPr>
          <p:nvPr>
            <p:ph type="subTitle" idx="14"/>
          </p:nvPr>
        </p:nvSpPr>
        <p:spPr>
          <a:xfrm>
            <a:off x="1009425" y="343032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54" name="Google Shape;254;p13"/>
          <p:cNvSpPr txBox="1">
            <a:spLocks noGrp="1"/>
          </p:cNvSpPr>
          <p:nvPr>
            <p:ph type="subTitle" idx="15"/>
          </p:nvPr>
        </p:nvSpPr>
        <p:spPr>
          <a:xfrm>
            <a:off x="4877475" y="344042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0">
    <p:bg>
      <p:bgPr>
        <a:solidFill>
          <a:schemeClr val="accent2"/>
        </a:solidFill>
        <a:effectLst/>
      </p:bgPr>
    </p:bg>
    <p:spTree>
      <p:nvGrpSpPr>
        <p:cNvPr id="1" name="Shape 433"/>
        <p:cNvGrpSpPr/>
        <p:nvPr/>
      </p:nvGrpSpPr>
      <p:grpSpPr>
        <a:xfrm>
          <a:off x="0" y="0"/>
          <a:ext cx="0" cy="0"/>
          <a:chOff x="0" y="0"/>
          <a:chExt cx="0" cy="0"/>
        </a:xfrm>
      </p:grpSpPr>
      <p:cxnSp>
        <p:nvCxnSpPr>
          <p:cNvPr id="434" name="Google Shape;434;p22"/>
          <p:cNvCxnSpPr/>
          <p:nvPr/>
        </p:nvCxnSpPr>
        <p:spPr>
          <a:xfrm rot="10800000">
            <a:off x="447750" y="4895850"/>
            <a:ext cx="1133400" cy="0"/>
          </a:xfrm>
          <a:prstGeom prst="straightConnector1">
            <a:avLst/>
          </a:prstGeom>
          <a:noFill/>
          <a:ln w="19050" cap="flat" cmpd="sng">
            <a:solidFill>
              <a:schemeClr val="accent5"/>
            </a:solidFill>
            <a:prstDash val="solid"/>
            <a:round/>
            <a:headEnd type="none" w="med" len="med"/>
            <a:tailEnd type="none" w="med" len="med"/>
          </a:ln>
        </p:spPr>
      </p:cxnSp>
      <p:grpSp>
        <p:nvGrpSpPr>
          <p:cNvPr id="435" name="Google Shape;435;p22"/>
          <p:cNvGrpSpPr/>
          <p:nvPr/>
        </p:nvGrpSpPr>
        <p:grpSpPr>
          <a:xfrm flipH="1">
            <a:off x="-47478" y="2136847"/>
            <a:ext cx="1179753" cy="2854241"/>
            <a:chOff x="7907551" y="-114309"/>
            <a:chExt cx="1908059" cy="4616272"/>
          </a:xfrm>
        </p:grpSpPr>
        <p:sp>
          <p:nvSpPr>
            <p:cNvPr id="436" name="Google Shape;436;p22"/>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2"/>
          <p:cNvSpPr/>
          <p:nvPr/>
        </p:nvSpPr>
        <p:spPr>
          <a:xfrm flipH="1">
            <a:off x="6758010" y="467505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22"/>
          <p:cNvGrpSpPr/>
          <p:nvPr/>
        </p:nvGrpSpPr>
        <p:grpSpPr>
          <a:xfrm flipH="1">
            <a:off x="8058686" y="457200"/>
            <a:ext cx="1385931" cy="2705253"/>
            <a:chOff x="409722" y="228600"/>
            <a:chExt cx="1385931" cy="2705253"/>
          </a:xfrm>
        </p:grpSpPr>
        <p:grpSp>
          <p:nvGrpSpPr>
            <p:cNvPr id="454" name="Google Shape;454;p22"/>
            <p:cNvGrpSpPr/>
            <p:nvPr/>
          </p:nvGrpSpPr>
          <p:grpSpPr>
            <a:xfrm rot="-617154" flipH="1">
              <a:off x="575967" y="402323"/>
              <a:ext cx="1053440" cy="2450002"/>
              <a:chOff x="3817855" y="1437512"/>
              <a:chExt cx="541146" cy="1128254"/>
            </a:xfrm>
          </p:grpSpPr>
          <p:sp>
            <p:nvSpPr>
              <p:cNvPr id="455" name="Google Shape;455;p2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22"/>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_1">
    <p:spTree>
      <p:nvGrpSpPr>
        <p:cNvPr id="1" name="Shape 458"/>
        <p:cNvGrpSpPr/>
        <p:nvPr/>
      </p:nvGrpSpPr>
      <p:grpSpPr>
        <a:xfrm>
          <a:off x="0" y="0"/>
          <a:ext cx="0" cy="0"/>
          <a:chOff x="0" y="0"/>
          <a:chExt cx="0" cy="0"/>
        </a:xfrm>
      </p:grpSpPr>
      <p:grpSp>
        <p:nvGrpSpPr>
          <p:cNvPr id="459" name="Google Shape;459;p23"/>
          <p:cNvGrpSpPr/>
          <p:nvPr/>
        </p:nvGrpSpPr>
        <p:grpSpPr>
          <a:xfrm flipH="1">
            <a:off x="-24431" y="-6"/>
            <a:ext cx="9169628" cy="5143518"/>
            <a:chOff x="-1204" y="-6"/>
            <a:chExt cx="9169628" cy="5143518"/>
          </a:xfrm>
        </p:grpSpPr>
        <p:sp>
          <p:nvSpPr>
            <p:cNvPr id="460" name="Google Shape;460;p23"/>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7144668" y="0"/>
              <a:ext cx="1600279"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6578703" y="-6"/>
              <a:ext cx="1250846"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743289"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rot="10800000">
              <a:off x="-1204" y="3670093"/>
              <a:ext cx="1135497" cy="106700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7972342" y="12287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23"/>
          <p:cNvGrpSpPr/>
          <p:nvPr/>
        </p:nvGrpSpPr>
        <p:grpSpPr>
          <a:xfrm>
            <a:off x="4281415" y="75177"/>
            <a:ext cx="581170" cy="125403"/>
            <a:chOff x="4685288" y="186288"/>
            <a:chExt cx="419375" cy="90485"/>
          </a:xfrm>
        </p:grpSpPr>
        <p:sp>
          <p:nvSpPr>
            <p:cNvPr id="467" name="Google Shape;467;p2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23"/>
            <p:cNvGrpSpPr/>
            <p:nvPr/>
          </p:nvGrpSpPr>
          <p:grpSpPr>
            <a:xfrm>
              <a:off x="4685288" y="186300"/>
              <a:ext cx="419375" cy="90473"/>
              <a:chOff x="4390000" y="182175"/>
              <a:chExt cx="419375" cy="90473"/>
            </a:xfrm>
          </p:grpSpPr>
          <p:sp>
            <p:nvSpPr>
              <p:cNvPr id="469" name="Google Shape;469;p2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1" name="Google Shape;471;p23"/>
          <p:cNvGrpSpPr/>
          <p:nvPr/>
        </p:nvGrpSpPr>
        <p:grpSpPr>
          <a:xfrm rot="-1102275">
            <a:off x="239301" y="2899434"/>
            <a:ext cx="541146" cy="2225370"/>
            <a:chOff x="871338" y="1945155"/>
            <a:chExt cx="247109" cy="1016148"/>
          </a:xfrm>
        </p:grpSpPr>
        <p:sp>
          <p:nvSpPr>
            <p:cNvPr id="472" name="Google Shape;472;p23"/>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23"/>
          <p:cNvSpPr/>
          <p:nvPr/>
        </p:nvSpPr>
        <p:spPr>
          <a:xfrm>
            <a:off x="7683774" y="926546"/>
            <a:ext cx="1629891" cy="217696"/>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MAIN_POINT_1">
    <p:bg>
      <p:bgPr>
        <a:solidFill>
          <a:schemeClr val="accent2"/>
        </a:solidFill>
        <a:effectLst/>
      </p:bgPr>
    </p:bg>
    <p:spTree>
      <p:nvGrpSpPr>
        <p:cNvPr id="1" name="Shape 476"/>
        <p:cNvGrpSpPr/>
        <p:nvPr/>
      </p:nvGrpSpPr>
      <p:grpSpPr>
        <a:xfrm>
          <a:off x="0" y="0"/>
          <a:ext cx="0" cy="0"/>
          <a:chOff x="0" y="0"/>
          <a:chExt cx="0" cy="0"/>
        </a:xfrm>
      </p:grpSpPr>
      <p:grpSp>
        <p:nvGrpSpPr>
          <p:cNvPr id="477" name="Google Shape;477;p24"/>
          <p:cNvGrpSpPr/>
          <p:nvPr/>
        </p:nvGrpSpPr>
        <p:grpSpPr>
          <a:xfrm>
            <a:off x="319043" y="283350"/>
            <a:ext cx="8505900" cy="4576800"/>
            <a:chOff x="319043" y="283350"/>
            <a:chExt cx="8505900" cy="4576800"/>
          </a:xfrm>
        </p:grpSpPr>
        <p:sp>
          <p:nvSpPr>
            <p:cNvPr id="478" name="Google Shape;478;p24"/>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4"/>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4"/>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4"/>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4"/>
            <p:cNvSpPr/>
            <p:nvPr/>
          </p:nvSpPr>
          <p:spPr>
            <a:xfrm rot="10800000">
              <a:off x="5767286" y="3636168"/>
              <a:ext cx="1611114" cy="1209957"/>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4"/>
            <p:cNvSpPr/>
            <p:nvPr/>
          </p:nvSpPr>
          <p:spPr>
            <a:xfrm rot="10800000">
              <a:off x="6640281" y="3842942"/>
              <a:ext cx="1348069" cy="100435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24"/>
          <p:cNvGrpSpPr/>
          <p:nvPr/>
        </p:nvGrpSpPr>
        <p:grpSpPr>
          <a:xfrm>
            <a:off x="4281415" y="375214"/>
            <a:ext cx="581170" cy="125403"/>
            <a:chOff x="4685288" y="186288"/>
            <a:chExt cx="419375" cy="90485"/>
          </a:xfrm>
        </p:grpSpPr>
        <p:sp>
          <p:nvSpPr>
            <p:cNvPr id="485" name="Google Shape;485;p24"/>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24"/>
            <p:cNvGrpSpPr/>
            <p:nvPr/>
          </p:nvGrpSpPr>
          <p:grpSpPr>
            <a:xfrm>
              <a:off x="4685288" y="186300"/>
              <a:ext cx="419375" cy="90473"/>
              <a:chOff x="4390000" y="182175"/>
              <a:chExt cx="419375" cy="90473"/>
            </a:xfrm>
          </p:grpSpPr>
          <p:sp>
            <p:nvSpPr>
              <p:cNvPr id="487" name="Google Shape;487;p24"/>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4"/>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Aldrich"/>
              <a:buNone/>
              <a:defRPr sz="2800">
                <a:solidFill>
                  <a:schemeClr val="accent5"/>
                </a:solidFill>
                <a:latin typeface="Aldrich"/>
                <a:ea typeface="Aldrich"/>
                <a:cs typeface="Aldrich"/>
                <a:sym typeface="Aldrich"/>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5"/>
              </a:buClr>
              <a:buSzPts val="1800"/>
              <a:buFont typeface="Didact Gothic"/>
              <a:buChar char="●"/>
              <a:defRPr sz="1800">
                <a:solidFill>
                  <a:schemeClr val="accent5"/>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accent5"/>
              </a:buClr>
              <a:buSzPts val="1400"/>
              <a:buFont typeface="Didact Gothic"/>
              <a:buChar char="■"/>
              <a:defRPr>
                <a:solidFill>
                  <a:schemeClr val="accent5"/>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68" r:id="rId6"/>
    <p:sldLayoutId id="2147483669" r:id="rId7"/>
    <p:sldLayoutId id="214748367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496"/>
        <p:cNvGrpSpPr/>
        <p:nvPr/>
      </p:nvGrpSpPr>
      <p:grpSpPr>
        <a:xfrm>
          <a:off x="0" y="0"/>
          <a:ext cx="0" cy="0"/>
          <a:chOff x="0" y="0"/>
          <a:chExt cx="0" cy="0"/>
        </a:xfrm>
      </p:grpSpPr>
      <p:sp>
        <p:nvSpPr>
          <p:cNvPr id="497" name="Google Shape;497;p27"/>
          <p:cNvSpPr txBox="1">
            <a:spLocks noGrp="1"/>
          </p:cNvSpPr>
          <p:nvPr>
            <p:ph type="subTitle" idx="1"/>
          </p:nvPr>
        </p:nvSpPr>
        <p:spPr>
          <a:xfrm>
            <a:off x="2254050" y="2563388"/>
            <a:ext cx="46359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accent5"/>
                </a:solidFill>
                <a:latin typeface="Century Gothic"/>
                <a:ea typeface="Century Gothic"/>
                <a:cs typeface="Century Gothic"/>
                <a:sym typeface="Century Gothic"/>
              </a:rPr>
              <a:t>Nombre: Kaar Joseph Mashingashi Unkuch</a:t>
            </a:r>
          </a:p>
          <a:p>
            <a:pPr marL="0" lvl="0" indent="0" algn="ctr" rtl="0">
              <a:spcBef>
                <a:spcPts val="0"/>
              </a:spcBef>
              <a:spcAft>
                <a:spcPts val="0"/>
              </a:spcAft>
              <a:buNone/>
            </a:pPr>
            <a:r>
              <a:rPr lang="es-EC" sz="1600" dirty="0">
                <a:latin typeface="Century Gothic"/>
                <a:ea typeface="Century Gothic"/>
                <a:cs typeface="Century Gothic"/>
                <a:sym typeface="Century Gothic"/>
              </a:rPr>
              <a:t>F</a:t>
            </a:r>
            <a:r>
              <a:rPr lang="en" sz="1600" dirty="0">
                <a:latin typeface="Century Gothic"/>
                <a:ea typeface="Century Gothic"/>
                <a:cs typeface="Century Gothic"/>
                <a:sym typeface="Century Gothic"/>
              </a:rPr>
              <a:t>echa de presentación: 28|06|2021</a:t>
            </a:r>
          </a:p>
          <a:p>
            <a:pPr marL="0" lvl="0" indent="0" algn="ctr" rtl="0">
              <a:spcBef>
                <a:spcPts val="0"/>
              </a:spcBef>
              <a:spcAft>
                <a:spcPts val="0"/>
              </a:spcAft>
              <a:buNone/>
            </a:pPr>
            <a:r>
              <a:rPr lang="es-EC" sz="1600" dirty="0">
                <a:solidFill>
                  <a:schemeClr val="accent5"/>
                </a:solidFill>
                <a:latin typeface="Century Gothic"/>
                <a:ea typeface="Century Gothic"/>
                <a:cs typeface="Century Gothic"/>
                <a:sym typeface="Century Gothic"/>
              </a:rPr>
              <a:t>A</a:t>
            </a:r>
            <a:r>
              <a:rPr lang="en" sz="1600" dirty="0">
                <a:solidFill>
                  <a:schemeClr val="accent5"/>
                </a:solidFill>
                <a:latin typeface="Century Gothic"/>
                <a:ea typeface="Century Gothic"/>
                <a:cs typeface="Century Gothic"/>
                <a:sym typeface="Century Gothic"/>
              </a:rPr>
              <a:t>rea: Programación Orientada a Objetos</a:t>
            </a:r>
            <a:br>
              <a:rPr lang="en" sz="1600" dirty="0">
                <a:solidFill>
                  <a:schemeClr val="accent5"/>
                </a:solidFill>
                <a:latin typeface="Century Gothic"/>
                <a:ea typeface="Century Gothic"/>
                <a:cs typeface="Century Gothic"/>
                <a:sym typeface="Century Gothic"/>
              </a:rPr>
            </a:br>
            <a:br>
              <a:rPr lang="en" sz="1600" dirty="0">
                <a:solidFill>
                  <a:schemeClr val="accent5"/>
                </a:solidFill>
                <a:latin typeface="Century Gothic"/>
                <a:ea typeface="Century Gothic"/>
                <a:cs typeface="Century Gothic"/>
                <a:sym typeface="Century Gothic"/>
              </a:rPr>
            </a:br>
            <a:r>
              <a:rPr lang="es-EC" dirty="0">
                <a:solidFill>
                  <a:schemeClr val="accent5"/>
                </a:solidFill>
                <a:latin typeface="Century Gothic"/>
                <a:ea typeface="Century Gothic"/>
                <a:cs typeface="Century Gothic"/>
                <a:sym typeface="Century Gothic"/>
              </a:rPr>
              <a:t>Componentes Java Swing</a:t>
            </a:r>
            <a:endParaRPr dirty="0">
              <a:solidFill>
                <a:schemeClr val="accent5"/>
              </a:solidFill>
              <a:latin typeface="Century Gothic"/>
              <a:ea typeface="Century Gothic"/>
              <a:cs typeface="Century Gothic"/>
              <a:sym typeface="Century Gothic"/>
            </a:endParaRPr>
          </a:p>
        </p:txBody>
      </p:sp>
      <p:sp>
        <p:nvSpPr>
          <p:cNvPr id="498" name="Google Shape;498;p27"/>
          <p:cNvSpPr txBox="1">
            <a:spLocks noGrp="1"/>
          </p:cNvSpPr>
          <p:nvPr>
            <p:ph type="ctrTitle"/>
          </p:nvPr>
        </p:nvSpPr>
        <p:spPr>
          <a:xfrm>
            <a:off x="1573620" y="1102970"/>
            <a:ext cx="5837341" cy="137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400" dirty="0"/>
              <a:t>UNIVERSIDAD POLITECNICA SALESIANA</a:t>
            </a:r>
            <a:endParaRPr sz="3400" dirty="0"/>
          </a:p>
        </p:txBody>
      </p:sp>
      <p:grpSp>
        <p:nvGrpSpPr>
          <p:cNvPr id="499" name="Google Shape;499;p27"/>
          <p:cNvGrpSpPr/>
          <p:nvPr/>
        </p:nvGrpSpPr>
        <p:grpSpPr>
          <a:xfrm flipH="1">
            <a:off x="1783208" y="704857"/>
            <a:ext cx="864824" cy="693028"/>
            <a:chOff x="10049025" y="922900"/>
            <a:chExt cx="537625" cy="430800"/>
          </a:xfrm>
        </p:grpSpPr>
        <p:sp>
          <p:nvSpPr>
            <p:cNvPr id="500" name="Google Shape;500;p27"/>
            <p:cNvSpPr/>
            <p:nvPr/>
          </p:nvSpPr>
          <p:spPr>
            <a:xfrm>
              <a:off x="10056525" y="930425"/>
              <a:ext cx="521975" cy="331475"/>
            </a:xfrm>
            <a:custGeom>
              <a:avLst/>
              <a:gdLst/>
              <a:ahLst/>
              <a:cxnLst/>
              <a:rect l="l" t="t" r="r" b="b"/>
              <a:pathLst>
                <a:path w="20879" h="13259" extrusionOk="0">
                  <a:moveTo>
                    <a:pt x="14412" y="0"/>
                  </a:moveTo>
                  <a:lnTo>
                    <a:pt x="1" y="226"/>
                  </a:lnTo>
                  <a:cubicBezTo>
                    <a:pt x="1254" y="2506"/>
                    <a:pt x="2407" y="4812"/>
                    <a:pt x="3334" y="7218"/>
                  </a:cubicBezTo>
                  <a:lnTo>
                    <a:pt x="12532" y="13258"/>
                  </a:lnTo>
                  <a:lnTo>
                    <a:pt x="20878" y="12757"/>
                  </a:lnTo>
                  <a:lnTo>
                    <a:pt x="144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27"/>
            <p:cNvSpPr/>
            <p:nvPr/>
          </p:nvSpPr>
          <p:spPr>
            <a:xfrm>
              <a:off x="10049025" y="922900"/>
              <a:ext cx="537625" cy="347150"/>
            </a:xfrm>
            <a:custGeom>
              <a:avLst/>
              <a:gdLst/>
              <a:ahLst/>
              <a:cxnLst/>
              <a:rect l="l" t="t" r="r" b="b"/>
              <a:pathLst>
                <a:path w="21505" h="13886" extrusionOk="0">
                  <a:moveTo>
                    <a:pt x="14574" y="527"/>
                  </a:moveTo>
                  <a:cubicBezTo>
                    <a:pt x="16433" y="4242"/>
                    <a:pt x="18292" y="7862"/>
                    <a:pt x="20151" y="11579"/>
                  </a:cubicBezTo>
                  <a:cubicBezTo>
                    <a:pt x="20376" y="11973"/>
                    <a:pt x="20614" y="12366"/>
                    <a:pt x="20804" y="12760"/>
                  </a:cubicBezTo>
                  <a:lnTo>
                    <a:pt x="20804" y="12760"/>
                  </a:lnTo>
                  <a:cubicBezTo>
                    <a:pt x="18222" y="12953"/>
                    <a:pt x="15639" y="13167"/>
                    <a:pt x="13033" y="13359"/>
                  </a:cubicBezTo>
                  <a:lnTo>
                    <a:pt x="12933" y="13359"/>
                  </a:lnTo>
                  <a:cubicBezTo>
                    <a:pt x="12832" y="13359"/>
                    <a:pt x="12732" y="13259"/>
                    <a:pt x="12732" y="13259"/>
                  </a:cubicBezTo>
                  <a:cubicBezTo>
                    <a:pt x="12206" y="12933"/>
                    <a:pt x="11780" y="12632"/>
                    <a:pt x="11379" y="12306"/>
                  </a:cubicBezTo>
                  <a:cubicBezTo>
                    <a:pt x="9800" y="11379"/>
                    <a:pt x="8346" y="10326"/>
                    <a:pt x="6892" y="9399"/>
                  </a:cubicBezTo>
                  <a:cubicBezTo>
                    <a:pt x="5891" y="8707"/>
                    <a:pt x="4889" y="8106"/>
                    <a:pt x="3909" y="7402"/>
                  </a:cubicBezTo>
                  <a:lnTo>
                    <a:pt x="3909" y="7402"/>
                  </a:lnTo>
                  <a:cubicBezTo>
                    <a:pt x="2933" y="5179"/>
                    <a:pt x="1872" y="2958"/>
                    <a:pt x="726" y="817"/>
                  </a:cubicBezTo>
                  <a:lnTo>
                    <a:pt x="726" y="817"/>
                  </a:lnTo>
                  <a:cubicBezTo>
                    <a:pt x="4768" y="720"/>
                    <a:pt x="8788" y="623"/>
                    <a:pt x="12832" y="527"/>
                  </a:cubicBezTo>
                  <a:close/>
                  <a:moveTo>
                    <a:pt x="14712" y="0"/>
                  </a:moveTo>
                  <a:cubicBezTo>
                    <a:pt x="10527" y="101"/>
                    <a:pt x="6366" y="201"/>
                    <a:pt x="2181" y="301"/>
                  </a:cubicBezTo>
                  <a:lnTo>
                    <a:pt x="301" y="301"/>
                  </a:lnTo>
                  <a:cubicBezTo>
                    <a:pt x="100" y="301"/>
                    <a:pt x="0" y="527"/>
                    <a:pt x="100" y="727"/>
                  </a:cubicBezTo>
                  <a:cubicBezTo>
                    <a:pt x="1343" y="2890"/>
                    <a:pt x="2364" y="5176"/>
                    <a:pt x="3408" y="7560"/>
                  </a:cubicBezTo>
                  <a:lnTo>
                    <a:pt x="3408" y="7560"/>
                  </a:lnTo>
                  <a:cubicBezTo>
                    <a:pt x="3411" y="7606"/>
                    <a:pt x="3428" y="7647"/>
                    <a:pt x="3462" y="7679"/>
                  </a:cubicBezTo>
                  <a:lnTo>
                    <a:pt x="3462" y="7679"/>
                  </a:lnTo>
                  <a:cubicBezTo>
                    <a:pt x="3505" y="7746"/>
                    <a:pt x="3576" y="7784"/>
                    <a:pt x="3651" y="7796"/>
                  </a:cubicBezTo>
                  <a:lnTo>
                    <a:pt x="3651" y="7796"/>
                  </a:lnTo>
                  <a:cubicBezTo>
                    <a:pt x="6015" y="9352"/>
                    <a:pt x="8285" y="10978"/>
                    <a:pt x="10652" y="12532"/>
                  </a:cubicBezTo>
                  <a:cubicBezTo>
                    <a:pt x="11153" y="12832"/>
                    <a:pt x="11679" y="13259"/>
                    <a:pt x="12206" y="13559"/>
                  </a:cubicBezTo>
                  <a:cubicBezTo>
                    <a:pt x="12406" y="13685"/>
                    <a:pt x="12632" y="13885"/>
                    <a:pt x="12832" y="13885"/>
                  </a:cubicBezTo>
                  <a:cubicBezTo>
                    <a:pt x="13258" y="13885"/>
                    <a:pt x="13785" y="13785"/>
                    <a:pt x="14286" y="13785"/>
                  </a:cubicBezTo>
                  <a:cubicBezTo>
                    <a:pt x="15138" y="13685"/>
                    <a:pt x="16065" y="13685"/>
                    <a:pt x="16918" y="13559"/>
                  </a:cubicBezTo>
                  <a:cubicBezTo>
                    <a:pt x="18371" y="13459"/>
                    <a:pt x="19725" y="13359"/>
                    <a:pt x="21178" y="13259"/>
                  </a:cubicBezTo>
                  <a:cubicBezTo>
                    <a:pt x="21404" y="13259"/>
                    <a:pt x="21504" y="13058"/>
                    <a:pt x="21404" y="12933"/>
                  </a:cubicBezTo>
                  <a:lnTo>
                    <a:pt x="15765" y="1654"/>
                  </a:lnTo>
                  <a:cubicBezTo>
                    <a:pt x="15439" y="1153"/>
                    <a:pt x="15138" y="627"/>
                    <a:pt x="14912" y="101"/>
                  </a:cubicBezTo>
                  <a:cubicBezTo>
                    <a:pt x="14812" y="101"/>
                    <a:pt x="14812" y="0"/>
                    <a:pt x="147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27"/>
            <p:cNvSpPr/>
            <p:nvPr/>
          </p:nvSpPr>
          <p:spPr>
            <a:xfrm>
              <a:off x="10351650" y="961750"/>
              <a:ext cx="44500" cy="75825"/>
            </a:xfrm>
            <a:custGeom>
              <a:avLst/>
              <a:gdLst/>
              <a:ahLst/>
              <a:cxnLst/>
              <a:rect l="l" t="t" r="r" b="b"/>
              <a:pathLst>
                <a:path w="1780" h="3033" extrusionOk="0">
                  <a:moveTo>
                    <a:pt x="1780" y="0"/>
                  </a:moveTo>
                  <a:lnTo>
                    <a:pt x="1780" y="0"/>
                  </a:lnTo>
                  <a:cubicBezTo>
                    <a:pt x="1153" y="953"/>
                    <a:pt x="527" y="1980"/>
                    <a:pt x="0" y="3033"/>
                  </a:cubicBezTo>
                  <a:lnTo>
                    <a:pt x="1780"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27"/>
            <p:cNvSpPr/>
            <p:nvPr/>
          </p:nvSpPr>
          <p:spPr>
            <a:xfrm>
              <a:off x="10344450" y="955525"/>
              <a:ext cx="60000" cy="88025"/>
            </a:xfrm>
            <a:custGeom>
              <a:avLst/>
              <a:gdLst/>
              <a:ahLst/>
              <a:cxnLst/>
              <a:rect l="l" t="t" r="r" b="b"/>
              <a:pathLst>
                <a:path w="2400" h="3521" extrusionOk="0">
                  <a:moveTo>
                    <a:pt x="2109" y="0"/>
                  </a:moveTo>
                  <a:cubicBezTo>
                    <a:pt x="2021" y="0"/>
                    <a:pt x="1921" y="44"/>
                    <a:pt x="1842" y="149"/>
                  </a:cubicBezTo>
                  <a:cubicBezTo>
                    <a:pt x="1216" y="1101"/>
                    <a:pt x="589" y="2129"/>
                    <a:pt x="88" y="3182"/>
                  </a:cubicBezTo>
                  <a:cubicBezTo>
                    <a:pt x="1" y="3321"/>
                    <a:pt x="180" y="3520"/>
                    <a:pt x="331" y="3520"/>
                  </a:cubicBezTo>
                  <a:cubicBezTo>
                    <a:pt x="397" y="3520"/>
                    <a:pt x="458" y="3482"/>
                    <a:pt x="489" y="3382"/>
                  </a:cubicBezTo>
                  <a:cubicBezTo>
                    <a:pt x="1116" y="2354"/>
                    <a:pt x="1642" y="1302"/>
                    <a:pt x="2268" y="349"/>
                  </a:cubicBezTo>
                  <a:cubicBezTo>
                    <a:pt x="2399" y="154"/>
                    <a:pt x="2274" y="0"/>
                    <a:pt x="2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27"/>
            <p:cNvSpPr/>
            <p:nvPr/>
          </p:nvSpPr>
          <p:spPr>
            <a:xfrm>
              <a:off x="10098525" y="969875"/>
              <a:ext cx="31350" cy="33875"/>
            </a:xfrm>
            <a:custGeom>
              <a:avLst/>
              <a:gdLst/>
              <a:ahLst/>
              <a:cxnLst/>
              <a:rect l="l" t="t" r="r" b="b"/>
              <a:pathLst>
                <a:path w="1254" h="1355" extrusionOk="0">
                  <a:moveTo>
                    <a:pt x="0" y="1"/>
                  </a:moveTo>
                  <a:lnTo>
                    <a:pt x="0" y="1"/>
                  </a:lnTo>
                  <a:cubicBezTo>
                    <a:pt x="401" y="527"/>
                    <a:pt x="827" y="928"/>
                    <a:pt x="1253" y="1354"/>
                  </a:cubicBezTo>
                  <a:lnTo>
                    <a:pt x="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27"/>
            <p:cNvSpPr/>
            <p:nvPr/>
          </p:nvSpPr>
          <p:spPr>
            <a:xfrm>
              <a:off x="10090375" y="965025"/>
              <a:ext cx="44500" cy="45625"/>
            </a:xfrm>
            <a:custGeom>
              <a:avLst/>
              <a:gdLst/>
              <a:ahLst/>
              <a:cxnLst/>
              <a:rect l="l" t="t" r="r" b="b"/>
              <a:pathLst>
                <a:path w="1780" h="1825" extrusionOk="0">
                  <a:moveTo>
                    <a:pt x="323" y="1"/>
                  </a:moveTo>
                  <a:cubicBezTo>
                    <a:pt x="245" y="1"/>
                    <a:pt x="163" y="32"/>
                    <a:pt x="101" y="95"/>
                  </a:cubicBezTo>
                  <a:cubicBezTo>
                    <a:pt x="0" y="195"/>
                    <a:pt x="0" y="295"/>
                    <a:pt x="101" y="396"/>
                  </a:cubicBezTo>
                  <a:cubicBezTo>
                    <a:pt x="527" y="822"/>
                    <a:pt x="953" y="1348"/>
                    <a:pt x="1354" y="1749"/>
                  </a:cubicBezTo>
                  <a:cubicBezTo>
                    <a:pt x="1416" y="1799"/>
                    <a:pt x="1498" y="1824"/>
                    <a:pt x="1576" y="1824"/>
                  </a:cubicBezTo>
                  <a:cubicBezTo>
                    <a:pt x="1654" y="1824"/>
                    <a:pt x="1730" y="1799"/>
                    <a:pt x="1780" y="1749"/>
                  </a:cubicBezTo>
                  <a:lnTo>
                    <a:pt x="1780" y="1348"/>
                  </a:lnTo>
                  <a:lnTo>
                    <a:pt x="527" y="95"/>
                  </a:lnTo>
                  <a:cubicBezTo>
                    <a:pt x="476" y="32"/>
                    <a:pt x="401" y="1"/>
                    <a:pt x="3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27"/>
            <p:cNvSpPr/>
            <p:nvPr/>
          </p:nvSpPr>
          <p:spPr>
            <a:xfrm>
              <a:off x="10479475" y="1207350"/>
              <a:ext cx="57675" cy="15700"/>
            </a:xfrm>
            <a:custGeom>
              <a:avLst/>
              <a:gdLst/>
              <a:ahLst/>
              <a:cxnLst/>
              <a:rect l="l" t="t" r="r" b="b"/>
              <a:pathLst>
                <a:path w="2307" h="628" extrusionOk="0">
                  <a:moveTo>
                    <a:pt x="0" y="1"/>
                  </a:moveTo>
                  <a:lnTo>
                    <a:pt x="2306" y="627"/>
                  </a:lnTo>
                  <a:cubicBezTo>
                    <a:pt x="1579" y="427"/>
                    <a:pt x="827" y="201"/>
                    <a:pt x="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27"/>
            <p:cNvSpPr/>
            <p:nvPr/>
          </p:nvSpPr>
          <p:spPr>
            <a:xfrm>
              <a:off x="10474450" y="1201025"/>
              <a:ext cx="67700" cy="28075"/>
            </a:xfrm>
            <a:custGeom>
              <a:avLst/>
              <a:gdLst/>
              <a:ahLst/>
              <a:cxnLst/>
              <a:rect l="l" t="t" r="r" b="b"/>
              <a:pathLst>
                <a:path w="2708" h="1123" extrusionOk="0">
                  <a:moveTo>
                    <a:pt x="193" y="1"/>
                  </a:moveTo>
                  <a:cubicBezTo>
                    <a:pt x="99" y="1"/>
                    <a:pt x="1" y="83"/>
                    <a:pt x="1" y="154"/>
                  </a:cubicBezTo>
                  <a:cubicBezTo>
                    <a:pt x="1" y="354"/>
                    <a:pt x="1" y="454"/>
                    <a:pt x="201" y="555"/>
                  </a:cubicBezTo>
                  <a:cubicBezTo>
                    <a:pt x="928" y="680"/>
                    <a:pt x="1655" y="880"/>
                    <a:pt x="2407" y="1081"/>
                  </a:cubicBezTo>
                  <a:cubicBezTo>
                    <a:pt x="2436" y="1110"/>
                    <a:pt x="2474" y="1122"/>
                    <a:pt x="2513" y="1122"/>
                  </a:cubicBezTo>
                  <a:cubicBezTo>
                    <a:pt x="2607" y="1122"/>
                    <a:pt x="2708" y="1052"/>
                    <a:pt x="2708" y="981"/>
                  </a:cubicBezTo>
                  <a:cubicBezTo>
                    <a:pt x="2708" y="780"/>
                    <a:pt x="2708" y="680"/>
                    <a:pt x="2507" y="555"/>
                  </a:cubicBezTo>
                  <a:cubicBezTo>
                    <a:pt x="1780" y="354"/>
                    <a:pt x="1028" y="154"/>
                    <a:pt x="302" y="53"/>
                  </a:cubicBezTo>
                  <a:cubicBezTo>
                    <a:pt x="272" y="16"/>
                    <a:pt x="233" y="1"/>
                    <a:pt x="1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27"/>
            <p:cNvSpPr/>
            <p:nvPr/>
          </p:nvSpPr>
          <p:spPr>
            <a:xfrm>
              <a:off x="10074700" y="1008725"/>
              <a:ext cx="384125" cy="339625"/>
            </a:xfrm>
            <a:custGeom>
              <a:avLst/>
              <a:gdLst/>
              <a:ahLst/>
              <a:cxnLst/>
              <a:rect l="l" t="t" r="r" b="b"/>
              <a:pathLst>
                <a:path w="15365" h="13585" extrusionOk="0">
                  <a:moveTo>
                    <a:pt x="3359" y="1"/>
                  </a:moveTo>
                  <a:cubicBezTo>
                    <a:pt x="1981" y="2206"/>
                    <a:pt x="853" y="4487"/>
                    <a:pt x="1" y="6793"/>
                  </a:cubicBezTo>
                  <a:cubicBezTo>
                    <a:pt x="1" y="6793"/>
                    <a:pt x="1154" y="8998"/>
                    <a:pt x="4286" y="11079"/>
                  </a:cubicBezTo>
                  <a:cubicBezTo>
                    <a:pt x="7319" y="13159"/>
                    <a:pt x="10026" y="13585"/>
                    <a:pt x="10026" y="13585"/>
                  </a:cubicBezTo>
                  <a:cubicBezTo>
                    <a:pt x="12006" y="11906"/>
                    <a:pt x="14111" y="9725"/>
                    <a:pt x="15364" y="7520"/>
                  </a:cubicBezTo>
                  <a:cubicBezTo>
                    <a:pt x="15364" y="7520"/>
                    <a:pt x="13585" y="3986"/>
                    <a:pt x="10251" y="1981"/>
                  </a:cubicBezTo>
                  <a:cubicBezTo>
                    <a:pt x="6893" y="101"/>
                    <a:pt x="3359" y="1"/>
                    <a:pt x="3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27"/>
            <p:cNvSpPr/>
            <p:nvPr/>
          </p:nvSpPr>
          <p:spPr>
            <a:xfrm>
              <a:off x="10067175" y="1002600"/>
              <a:ext cx="399150" cy="351100"/>
            </a:xfrm>
            <a:custGeom>
              <a:avLst/>
              <a:gdLst/>
              <a:ahLst/>
              <a:cxnLst/>
              <a:rect l="l" t="t" r="r" b="b"/>
              <a:pathLst>
                <a:path w="15966" h="14044" extrusionOk="0">
                  <a:moveTo>
                    <a:pt x="3795" y="575"/>
                  </a:moveTo>
                  <a:cubicBezTo>
                    <a:pt x="8594" y="722"/>
                    <a:pt x="13202" y="3473"/>
                    <a:pt x="15385" y="7757"/>
                  </a:cubicBezTo>
                  <a:lnTo>
                    <a:pt x="15385" y="7757"/>
                  </a:lnTo>
                  <a:cubicBezTo>
                    <a:pt x="14070" y="9966"/>
                    <a:pt x="12272" y="11875"/>
                    <a:pt x="10281" y="13504"/>
                  </a:cubicBezTo>
                  <a:lnTo>
                    <a:pt x="10227" y="13504"/>
                  </a:lnTo>
                  <a:cubicBezTo>
                    <a:pt x="10126" y="13504"/>
                    <a:pt x="10026" y="13404"/>
                    <a:pt x="9801" y="13404"/>
                  </a:cubicBezTo>
                  <a:cubicBezTo>
                    <a:pt x="9400" y="13304"/>
                    <a:pt x="8973" y="13203"/>
                    <a:pt x="8447" y="13003"/>
                  </a:cubicBezTo>
                  <a:cubicBezTo>
                    <a:pt x="6993" y="12477"/>
                    <a:pt x="5540" y="11750"/>
                    <a:pt x="4161" y="10697"/>
                  </a:cubicBezTo>
                  <a:cubicBezTo>
                    <a:pt x="3034" y="9870"/>
                    <a:pt x="1981" y="8918"/>
                    <a:pt x="1154" y="7865"/>
                  </a:cubicBezTo>
                  <a:cubicBezTo>
                    <a:pt x="928" y="7564"/>
                    <a:pt x="728" y="7364"/>
                    <a:pt x="628" y="7038"/>
                  </a:cubicBezTo>
                  <a:cubicBezTo>
                    <a:pt x="543" y="7038"/>
                    <a:pt x="530" y="6967"/>
                    <a:pt x="528" y="6944"/>
                  </a:cubicBezTo>
                  <a:lnTo>
                    <a:pt x="528" y="6944"/>
                  </a:lnTo>
                  <a:cubicBezTo>
                    <a:pt x="528" y="6950"/>
                    <a:pt x="530" y="6953"/>
                    <a:pt x="533" y="6953"/>
                  </a:cubicBezTo>
                  <a:cubicBezTo>
                    <a:pt x="567" y="6953"/>
                    <a:pt x="728" y="6612"/>
                    <a:pt x="728" y="6612"/>
                  </a:cubicBezTo>
                  <a:cubicBezTo>
                    <a:pt x="828" y="6311"/>
                    <a:pt x="928" y="5985"/>
                    <a:pt x="1029" y="5785"/>
                  </a:cubicBezTo>
                  <a:cubicBezTo>
                    <a:pt x="1863" y="3944"/>
                    <a:pt x="2769" y="2200"/>
                    <a:pt x="3795" y="575"/>
                  </a:cubicBezTo>
                  <a:close/>
                  <a:moveTo>
                    <a:pt x="3780" y="1"/>
                  </a:moveTo>
                  <a:cubicBezTo>
                    <a:pt x="3694" y="1"/>
                    <a:pt x="3610" y="12"/>
                    <a:pt x="3535" y="45"/>
                  </a:cubicBezTo>
                  <a:cubicBezTo>
                    <a:pt x="3234" y="146"/>
                    <a:pt x="3134" y="672"/>
                    <a:pt x="2908" y="872"/>
                  </a:cubicBezTo>
                  <a:cubicBezTo>
                    <a:pt x="2708" y="1399"/>
                    <a:pt x="2407" y="1825"/>
                    <a:pt x="2181" y="2351"/>
                  </a:cubicBezTo>
                  <a:cubicBezTo>
                    <a:pt x="1655" y="3278"/>
                    <a:pt x="1154" y="4331"/>
                    <a:pt x="728" y="5359"/>
                  </a:cubicBezTo>
                  <a:cubicBezTo>
                    <a:pt x="527" y="5785"/>
                    <a:pt x="302" y="6211"/>
                    <a:pt x="201" y="6612"/>
                  </a:cubicBezTo>
                  <a:cubicBezTo>
                    <a:pt x="101" y="6837"/>
                    <a:pt x="1" y="7038"/>
                    <a:pt x="101" y="7238"/>
                  </a:cubicBezTo>
                  <a:cubicBezTo>
                    <a:pt x="201" y="7464"/>
                    <a:pt x="402" y="7765"/>
                    <a:pt x="628" y="7990"/>
                  </a:cubicBezTo>
                  <a:cubicBezTo>
                    <a:pt x="1029" y="8492"/>
                    <a:pt x="1455" y="9018"/>
                    <a:pt x="1881" y="9444"/>
                  </a:cubicBezTo>
                  <a:cubicBezTo>
                    <a:pt x="3435" y="10998"/>
                    <a:pt x="5314" y="12251"/>
                    <a:pt x="7294" y="13103"/>
                  </a:cubicBezTo>
                  <a:cubicBezTo>
                    <a:pt x="8247" y="13504"/>
                    <a:pt x="9299" y="13930"/>
                    <a:pt x="10327" y="14030"/>
                  </a:cubicBezTo>
                  <a:cubicBezTo>
                    <a:pt x="10356" y="14039"/>
                    <a:pt x="10383" y="14044"/>
                    <a:pt x="10407" y="14044"/>
                  </a:cubicBezTo>
                  <a:cubicBezTo>
                    <a:pt x="10491" y="14044"/>
                    <a:pt x="10542" y="13993"/>
                    <a:pt x="10562" y="13922"/>
                  </a:cubicBezTo>
                  <a:lnTo>
                    <a:pt x="10562" y="13922"/>
                  </a:lnTo>
                  <a:cubicBezTo>
                    <a:pt x="12112" y="12671"/>
                    <a:pt x="13562" y="11220"/>
                    <a:pt x="14713" y="9644"/>
                  </a:cubicBezTo>
                  <a:cubicBezTo>
                    <a:pt x="15039" y="9243"/>
                    <a:pt x="15339" y="8817"/>
                    <a:pt x="15565" y="8391"/>
                  </a:cubicBezTo>
                  <a:cubicBezTo>
                    <a:pt x="15765" y="8191"/>
                    <a:pt x="15966" y="7865"/>
                    <a:pt x="15866" y="7664"/>
                  </a:cubicBezTo>
                  <a:cubicBezTo>
                    <a:pt x="15866" y="7464"/>
                    <a:pt x="15665" y="7238"/>
                    <a:pt x="15565" y="7038"/>
                  </a:cubicBezTo>
                  <a:cubicBezTo>
                    <a:pt x="13986" y="4431"/>
                    <a:pt x="11680" y="2351"/>
                    <a:pt x="8873" y="1198"/>
                  </a:cubicBezTo>
                  <a:cubicBezTo>
                    <a:pt x="7420" y="572"/>
                    <a:pt x="5841" y="246"/>
                    <a:pt x="4287" y="45"/>
                  </a:cubicBezTo>
                  <a:cubicBezTo>
                    <a:pt x="4136" y="45"/>
                    <a:pt x="3953" y="1"/>
                    <a:pt x="37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27"/>
            <p:cNvSpPr/>
            <p:nvPr/>
          </p:nvSpPr>
          <p:spPr>
            <a:xfrm>
              <a:off x="10111675" y="1019375"/>
              <a:ext cx="94000" cy="198650"/>
            </a:xfrm>
            <a:custGeom>
              <a:avLst/>
              <a:gdLst/>
              <a:ahLst/>
              <a:cxnLst/>
              <a:rect l="l" t="t" r="r" b="b"/>
              <a:pathLst>
                <a:path w="3760" h="7946" extrusionOk="0">
                  <a:moveTo>
                    <a:pt x="3760" y="1"/>
                  </a:moveTo>
                  <a:lnTo>
                    <a:pt x="3760" y="1"/>
                  </a:lnTo>
                  <a:cubicBezTo>
                    <a:pt x="2507" y="2607"/>
                    <a:pt x="1128" y="5214"/>
                    <a:pt x="0" y="7946"/>
                  </a:cubicBezTo>
                  <a:lnTo>
                    <a:pt x="376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27"/>
            <p:cNvSpPr/>
            <p:nvPr/>
          </p:nvSpPr>
          <p:spPr>
            <a:xfrm>
              <a:off x="10101750" y="1013500"/>
              <a:ext cx="113225" cy="210150"/>
            </a:xfrm>
            <a:custGeom>
              <a:avLst/>
              <a:gdLst/>
              <a:ahLst/>
              <a:cxnLst/>
              <a:rect l="l" t="t" r="r" b="b"/>
              <a:pathLst>
                <a:path w="4529" h="8406" extrusionOk="0">
                  <a:moveTo>
                    <a:pt x="4160" y="0"/>
                  </a:moveTo>
                  <a:cubicBezTo>
                    <a:pt x="4080" y="0"/>
                    <a:pt x="3998" y="40"/>
                    <a:pt x="3931" y="136"/>
                  </a:cubicBezTo>
                  <a:cubicBezTo>
                    <a:pt x="2678" y="2742"/>
                    <a:pt x="1325" y="5349"/>
                    <a:pt x="72" y="7955"/>
                  </a:cubicBezTo>
                  <a:cubicBezTo>
                    <a:pt x="0" y="8186"/>
                    <a:pt x="194" y="8405"/>
                    <a:pt x="385" y="8405"/>
                  </a:cubicBezTo>
                  <a:cubicBezTo>
                    <a:pt x="462" y="8405"/>
                    <a:pt x="540" y="8368"/>
                    <a:pt x="598" y="8281"/>
                  </a:cubicBezTo>
                  <a:cubicBezTo>
                    <a:pt x="1851" y="5675"/>
                    <a:pt x="3104" y="3043"/>
                    <a:pt x="4458" y="436"/>
                  </a:cubicBezTo>
                  <a:cubicBezTo>
                    <a:pt x="4528" y="225"/>
                    <a:pt x="4350" y="0"/>
                    <a:pt x="41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27"/>
            <p:cNvSpPr/>
            <p:nvPr/>
          </p:nvSpPr>
          <p:spPr>
            <a:xfrm>
              <a:off x="10139875" y="1035050"/>
              <a:ext cx="120325" cy="219325"/>
            </a:xfrm>
            <a:custGeom>
              <a:avLst/>
              <a:gdLst/>
              <a:ahLst/>
              <a:cxnLst/>
              <a:rect l="l" t="t" r="r" b="b"/>
              <a:pathLst>
                <a:path w="4813" h="8773" extrusionOk="0">
                  <a:moveTo>
                    <a:pt x="4812" y="1"/>
                  </a:moveTo>
                  <a:lnTo>
                    <a:pt x="1692" y="5688"/>
                  </a:lnTo>
                  <a:lnTo>
                    <a:pt x="1692" y="5688"/>
                  </a:lnTo>
                  <a:cubicBezTo>
                    <a:pt x="2744" y="3794"/>
                    <a:pt x="3805" y="1902"/>
                    <a:pt x="4812" y="1"/>
                  </a:cubicBezTo>
                  <a:close/>
                  <a:moveTo>
                    <a:pt x="1692" y="5688"/>
                  </a:moveTo>
                  <a:cubicBezTo>
                    <a:pt x="1122" y="6714"/>
                    <a:pt x="555" y="7742"/>
                    <a:pt x="0" y="8773"/>
                  </a:cubicBezTo>
                  <a:lnTo>
                    <a:pt x="1692" y="5688"/>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27"/>
            <p:cNvSpPr/>
            <p:nvPr/>
          </p:nvSpPr>
          <p:spPr>
            <a:xfrm>
              <a:off x="10131375" y="1029075"/>
              <a:ext cx="137750" cy="231275"/>
            </a:xfrm>
            <a:custGeom>
              <a:avLst/>
              <a:gdLst/>
              <a:ahLst/>
              <a:cxnLst/>
              <a:rect l="l" t="t" r="r" b="b"/>
              <a:pathLst>
                <a:path w="5510" h="9251" extrusionOk="0">
                  <a:moveTo>
                    <a:pt x="5130" y="1"/>
                  </a:moveTo>
                  <a:cubicBezTo>
                    <a:pt x="5053" y="1"/>
                    <a:pt x="4982" y="40"/>
                    <a:pt x="4952" y="139"/>
                  </a:cubicBezTo>
                  <a:cubicBezTo>
                    <a:pt x="3273" y="3047"/>
                    <a:pt x="1719" y="5979"/>
                    <a:pt x="140" y="8911"/>
                  </a:cubicBezTo>
                  <a:cubicBezTo>
                    <a:pt x="1" y="9050"/>
                    <a:pt x="212" y="9250"/>
                    <a:pt x="387" y="9250"/>
                  </a:cubicBezTo>
                  <a:cubicBezTo>
                    <a:pt x="465" y="9250"/>
                    <a:pt x="535" y="9211"/>
                    <a:pt x="566" y="9112"/>
                  </a:cubicBezTo>
                  <a:cubicBezTo>
                    <a:pt x="2120" y="6179"/>
                    <a:pt x="3799" y="3272"/>
                    <a:pt x="5353" y="340"/>
                  </a:cubicBezTo>
                  <a:cubicBezTo>
                    <a:pt x="5509" y="201"/>
                    <a:pt x="5304" y="1"/>
                    <a:pt x="51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27"/>
            <p:cNvSpPr/>
            <p:nvPr/>
          </p:nvSpPr>
          <p:spPr>
            <a:xfrm>
              <a:off x="10176825" y="1053225"/>
              <a:ext cx="132875" cy="224325"/>
            </a:xfrm>
            <a:custGeom>
              <a:avLst/>
              <a:gdLst/>
              <a:ahLst/>
              <a:cxnLst/>
              <a:rect l="l" t="t" r="r" b="b"/>
              <a:pathLst>
                <a:path w="5315" h="8973" extrusionOk="0">
                  <a:moveTo>
                    <a:pt x="5314" y="0"/>
                  </a:moveTo>
                  <a:lnTo>
                    <a:pt x="5314" y="0"/>
                  </a:lnTo>
                  <a:cubicBezTo>
                    <a:pt x="3334" y="2933"/>
                    <a:pt x="1555" y="5965"/>
                    <a:pt x="1" y="8973"/>
                  </a:cubicBezTo>
                  <a:lnTo>
                    <a:pt x="5314"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27"/>
            <p:cNvSpPr/>
            <p:nvPr/>
          </p:nvSpPr>
          <p:spPr>
            <a:xfrm>
              <a:off x="10166900" y="1045925"/>
              <a:ext cx="152025" cy="240375"/>
            </a:xfrm>
            <a:custGeom>
              <a:avLst/>
              <a:gdLst/>
              <a:ahLst/>
              <a:cxnLst/>
              <a:rect l="l" t="t" r="r" b="b"/>
              <a:pathLst>
                <a:path w="6081" h="9615" extrusionOk="0">
                  <a:moveTo>
                    <a:pt x="5672" y="0"/>
                  </a:moveTo>
                  <a:cubicBezTo>
                    <a:pt x="5602" y="0"/>
                    <a:pt x="5539" y="28"/>
                    <a:pt x="5511" y="92"/>
                  </a:cubicBezTo>
                  <a:cubicBezTo>
                    <a:pt x="3531" y="3124"/>
                    <a:pt x="1751" y="6032"/>
                    <a:pt x="72" y="9165"/>
                  </a:cubicBezTo>
                  <a:cubicBezTo>
                    <a:pt x="1" y="9396"/>
                    <a:pt x="195" y="9614"/>
                    <a:pt x="385" y="9614"/>
                  </a:cubicBezTo>
                  <a:cubicBezTo>
                    <a:pt x="463" y="9614"/>
                    <a:pt x="540" y="9578"/>
                    <a:pt x="598" y="9490"/>
                  </a:cubicBezTo>
                  <a:cubicBezTo>
                    <a:pt x="2177" y="6358"/>
                    <a:pt x="3932" y="3325"/>
                    <a:pt x="5937" y="393"/>
                  </a:cubicBezTo>
                  <a:cubicBezTo>
                    <a:pt x="6080" y="177"/>
                    <a:pt x="5851" y="0"/>
                    <a:pt x="5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27"/>
            <p:cNvSpPr/>
            <p:nvPr/>
          </p:nvSpPr>
          <p:spPr>
            <a:xfrm>
              <a:off x="10208175" y="1082050"/>
              <a:ext cx="138475" cy="216800"/>
            </a:xfrm>
            <a:custGeom>
              <a:avLst/>
              <a:gdLst/>
              <a:ahLst/>
              <a:cxnLst/>
              <a:rect l="l" t="t" r="r" b="b"/>
              <a:pathLst>
                <a:path w="5539" h="8672" extrusionOk="0">
                  <a:moveTo>
                    <a:pt x="5539" y="0"/>
                  </a:moveTo>
                  <a:lnTo>
                    <a:pt x="0" y="8672"/>
                  </a:lnTo>
                  <a:cubicBezTo>
                    <a:pt x="1980" y="5840"/>
                    <a:pt x="3760" y="2933"/>
                    <a:pt x="5539"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27"/>
            <p:cNvSpPr/>
            <p:nvPr/>
          </p:nvSpPr>
          <p:spPr>
            <a:xfrm>
              <a:off x="10199025" y="1074750"/>
              <a:ext cx="154450" cy="229800"/>
            </a:xfrm>
            <a:custGeom>
              <a:avLst/>
              <a:gdLst/>
              <a:ahLst/>
              <a:cxnLst/>
              <a:rect l="l" t="t" r="r" b="b"/>
              <a:pathLst>
                <a:path w="6178" h="9192" extrusionOk="0">
                  <a:moveTo>
                    <a:pt x="5787" y="0"/>
                  </a:moveTo>
                  <a:cubicBezTo>
                    <a:pt x="5711" y="0"/>
                    <a:pt x="5636" y="28"/>
                    <a:pt x="5579" y="92"/>
                  </a:cubicBezTo>
                  <a:cubicBezTo>
                    <a:pt x="3900" y="3099"/>
                    <a:pt x="2020" y="5931"/>
                    <a:pt x="141" y="8864"/>
                  </a:cubicBezTo>
                  <a:cubicBezTo>
                    <a:pt x="1" y="9003"/>
                    <a:pt x="214" y="9191"/>
                    <a:pt x="390" y="9191"/>
                  </a:cubicBezTo>
                  <a:cubicBezTo>
                    <a:pt x="466" y="9191"/>
                    <a:pt x="536" y="9156"/>
                    <a:pt x="567" y="9064"/>
                  </a:cubicBezTo>
                  <a:cubicBezTo>
                    <a:pt x="2547" y="6232"/>
                    <a:pt x="4326" y="3325"/>
                    <a:pt x="6105" y="392"/>
                  </a:cubicBezTo>
                  <a:cubicBezTo>
                    <a:pt x="6177" y="177"/>
                    <a:pt x="5979" y="0"/>
                    <a:pt x="57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27"/>
            <p:cNvSpPr/>
            <p:nvPr/>
          </p:nvSpPr>
          <p:spPr>
            <a:xfrm>
              <a:off x="10249525" y="1105225"/>
              <a:ext cx="130975" cy="211800"/>
            </a:xfrm>
            <a:custGeom>
              <a:avLst/>
              <a:gdLst/>
              <a:ahLst/>
              <a:cxnLst/>
              <a:rect l="l" t="t" r="r" b="b"/>
              <a:pathLst>
                <a:path w="5239" h="8472" extrusionOk="0">
                  <a:moveTo>
                    <a:pt x="5238" y="1"/>
                  </a:moveTo>
                  <a:lnTo>
                    <a:pt x="1466" y="6101"/>
                  </a:lnTo>
                  <a:lnTo>
                    <a:pt x="1466" y="6101"/>
                  </a:lnTo>
                  <a:cubicBezTo>
                    <a:pt x="2796" y="4100"/>
                    <a:pt x="4064" y="2088"/>
                    <a:pt x="5238" y="1"/>
                  </a:cubicBezTo>
                  <a:close/>
                  <a:moveTo>
                    <a:pt x="1466" y="6101"/>
                  </a:moveTo>
                  <a:cubicBezTo>
                    <a:pt x="1263" y="6407"/>
                    <a:pt x="1058" y="6713"/>
                    <a:pt x="852" y="7018"/>
                  </a:cubicBezTo>
                  <a:cubicBezTo>
                    <a:pt x="527" y="7519"/>
                    <a:pt x="226" y="7945"/>
                    <a:pt x="0" y="8472"/>
                  </a:cubicBezTo>
                  <a:lnTo>
                    <a:pt x="1466" y="610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27"/>
            <p:cNvSpPr/>
            <p:nvPr/>
          </p:nvSpPr>
          <p:spPr>
            <a:xfrm>
              <a:off x="10241025" y="1099025"/>
              <a:ext cx="147775" cy="223975"/>
            </a:xfrm>
            <a:custGeom>
              <a:avLst/>
              <a:gdLst/>
              <a:ahLst/>
              <a:cxnLst/>
              <a:rect l="l" t="t" r="r" b="b"/>
              <a:pathLst>
                <a:path w="5911" h="8959" extrusionOk="0">
                  <a:moveTo>
                    <a:pt x="5617" y="1"/>
                  </a:moveTo>
                  <a:cubicBezTo>
                    <a:pt x="5529" y="1"/>
                    <a:pt x="5430" y="45"/>
                    <a:pt x="5353" y="148"/>
                  </a:cubicBezTo>
                  <a:cubicBezTo>
                    <a:pt x="4526" y="1627"/>
                    <a:pt x="3699" y="2980"/>
                    <a:pt x="2746" y="4434"/>
                  </a:cubicBezTo>
                  <a:cubicBezTo>
                    <a:pt x="2345" y="5161"/>
                    <a:pt x="1919" y="5787"/>
                    <a:pt x="1393" y="6514"/>
                  </a:cubicBezTo>
                  <a:cubicBezTo>
                    <a:pt x="967" y="7141"/>
                    <a:pt x="466" y="7893"/>
                    <a:pt x="140" y="8620"/>
                  </a:cubicBezTo>
                  <a:cubicBezTo>
                    <a:pt x="1" y="8759"/>
                    <a:pt x="151" y="8958"/>
                    <a:pt x="332" y="8958"/>
                  </a:cubicBezTo>
                  <a:cubicBezTo>
                    <a:pt x="411" y="8958"/>
                    <a:pt x="497" y="8920"/>
                    <a:pt x="566" y="8820"/>
                  </a:cubicBezTo>
                  <a:cubicBezTo>
                    <a:pt x="967" y="8093"/>
                    <a:pt x="1393" y="7467"/>
                    <a:pt x="1919" y="6740"/>
                  </a:cubicBezTo>
                  <a:cubicBezTo>
                    <a:pt x="2345" y="6113"/>
                    <a:pt x="2746" y="5386"/>
                    <a:pt x="3273" y="4760"/>
                  </a:cubicBezTo>
                  <a:cubicBezTo>
                    <a:pt x="4100" y="3281"/>
                    <a:pt x="4952" y="1828"/>
                    <a:pt x="5779" y="374"/>
                  </a:cubicBezTo>
                  <a:cubicBezTo>
                    <a:pt x="5910" y="160"/>
                    <a:pt x="5783" y="1"/>
                    <a:pt x="5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27"/>
            <p:cNvSpPr/>
            <p:nvPr/>
          </p:nvSpPr>
          <p:spPr>
            <a:xfrm>
              <a:off x="10289000" y="1142200"/>
              <a:ext cx="125325" cy="190500"/>
            </a:xfrm>
            <a:custGeom>
              <a:avLst/>
              <a:gdLst/>
              <a:ahLst/>
              <a:cxnLst/>
              <a:rect l="l" t="t" r="r" b="b"/>
              <a:pathLst>
                <a:path w="5013" h="7620" extrusionOk="0">
                  <a:moveTo>
                    <a:pt x="5013" y="0"/>
                  </a:moveTo>
                  <a:lnTo>
                    <a:pt x="0" y="7619"/>
                  </a:lnTo>
                  <a:cubicBezTo>
                    <a:pt x="1780" y="5113"/>
                    <a:pt x="3434" y="2607"/>
                    <a:pt x="5013"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27"/>
            <p:cNvSpPr/>
            <p:nvPr/>
          </p:nvSpPr>
          <p:spPr>
            <a:xfrm>
              <a:off x="10279925" y="1135550"/>
              <a:ext cx="143025" cy="201675"/>
            </a:xfrm>
            <a:custGeom>
              <a:avLst/>
              <a:gdLst/>
              <a:ahLst/>
              <a:cxnLst/>
              <a:rect l="l" t="t" r="r" b="b"/>
              <a:pathLst>
                <a:path w="5721" h="8067" extrusionOk="0">
                  <a:moveTo>
                    <a:pt x="5437" y="0"/>
                  </a:moveTo>
                  <a:cubicBezTo>
                    <a:pt x="5348" y="0"/>
                    <a:pt x="5247" y="49"/>
                    <a:pt x="5175" y="166"/>
                  </a:cubicBezTo>
                  <a:cubicBezTo>
                    <a:pt x="3596" y="2773"/>
                    <a:pt x="1917" y="5279"/>
                    <a:pt x="163" y="7685"/>
                  </a:cubicBezTo>
                  <a:cubicBezTo>
                    <a:pt x="0" y="7902"/>
                    <a:pt x="176" y="8066"/>
                    <a:pt x="362" y="8066"/>
                  </a:cubicBezTo>
                  <a:cubicBezTo>
                    <a:pt x="434" y="8066"/>
                    <a:pt x="508" y="8042"/>
                    <a:pt x="564" y="7986"/>
                  </a:cubicBezTo>
                  <a:cubicBezTo>
                    <a:pt x="2343" y="5580"/>
                    <a:pt x="4022" y="2973"/>
                    <a:pt x="5576" y="367"/>
                  </a:cubicBezTo>
                  <a:cubicBezTo>
                    <a:pt x="5721" y="157"/>
                    <a:pt x="5597" y="0"/>
                    <a:pt x="54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27"/>
            <p:cNvSpPr/>
            <p:nvPr/>
          </p:nvSpPr>
          <p:spPr>
            <a:xfrm>
              <a:off x="10377975" y="1199200"/>
              <a:ext cx="49525" cy="68325"/>
            </a:xfrm>
            <a:custGeom>
              <a:avLst/>
              <a:gdLst/>
              <a:ahLst/>
              <a:cxnLst/>
              <a:rect l="l" t="t" r="r" b="b"/>
              <a:pathLst>
                <a:path w="1981" h="2733" extrusionOk="0">
                  <a:moveTo>
                    <a:pt x="1980" y="1"/>
                  </a:moveTo>
                  <a:lnTo>
                    <a:pt x="0" y="2733"/>
                  </a:lnTo>
                  <a:cubicBezTo>
                    <a:pt x="627" y="1881"/>
                    <a:pt x="1353" y="953"/>
                    <a:pt x="198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27"/>
            <p:cNvSpPr/>
            <p:nvPr/>
          </p:nvSpPr>
          <p:spPr>
            <a:xfrm>
              <a:off x="10369825" y="1193550"/>
              <a:ext cx="66175" cy="80875"/>
            </a:xfrm>
            <a:custGeom>
              <a:avLst/>
              <a:gdLst/>
              <a:ahLst/>
              <a:cxnLst/>
              <a:rect l="l" t="t" r="r" b="b"/>
              <a:pathLst>
                <a:path w="2647" h="3235" extrusionOk="0">
                  <a:moveTo>
                    <a:pt x="2311" y="0"/>
                  </a:moveTo>
                  <a:cubicBezTo>
                    <a:pt x="2232" y="0"/>
                    <a:pt x="2148" y="36"/>
                    <a:pt x="2080" y="127"/>
                  </a:cubicBezTo>
                  <a:cubicBezTo>
                    <a:pt x="1454" y="1079"/>
                    <a:pt x="827" y="1906"/>
                    <a:pt x="101" y="2859"/>
                  </a:cubicBezTo>
                  <a:cubicBezTo>
                    <a:pt x="0" y="2959"/>
                    <a:pt x="0" y="3059"/>
                    <a:pt x="101" y="3159"/>
                  </a:cubicBezTo>
                  <a:cubicBezTo>
                    <a:pt x="151" y="3209"/>
                    <a:pt x="232" y="3235"/>
                    <a:pt x="301" y="3235"/>
                  </a:cubicBezTo>
                  <a:cubicBezTo>
                    <a:pt x="370" y="3235"/>
                    <a:pt x="426" y="3209"/>
                    <a:pt x="426" y="3159"/>
                  </a:cubicBezTo>
                  <a:cubicBezTo>
                    <a:pt x="1153" y="2332"/>
                    <a:pt x="1880" y="1280"/>
                    <a:pt x="2507" y="352"/>
                  </a:cubicBezTo>
                  <a:cubicBezTo>
                    <a:pt x="2647" y="195"/>
                    <a:pt x="2493" y="0"/>
                    <a:pt x="2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27"/>
            <p:cNvSpPr/>
            <p:nvPr/>
          </p:nvSpPr>
          <p:spPr>
            <a:xfrm>
              <a:off x="10202525" y="1050725"/>
              <a:ext cx="13175" cy="28825"/>
            </a:xfrm>
            <a:custGeom>
              <a:avLst/>
              <a:gdLst/>
              <a:ahLst/>
              <a:cxnLst/>
              <a:rect l="l" t="t" r="r" b="b"/>
              <a:pathLst>
                <a:path w="527" h="1153" extrusionOk="0">
                  <a:moveTo>
                    <a:pt x="527" y="0"/>
                  </a:moveTo>
                  <a:lnTo>
                    <a:pt x="527" y="0"/>
                  </a:lnTo>
                  <a:cubicBezTo>
                    <a:pt x="494" y="69"/>
                    <a:pt x="465" y="135"/>
                    <a:pt x="436" y="198"/>
                  </a:cubicBezTo>
                  <a:lnTo>
                    <a:pt x="436" y="198"/>
                  </a:lnTo>
                  <a:lnTo>
                    <a:pt x="527" y="0"/>
                  </a:lnTo>
                  <a:close/>
                  <a:moveTo>
                    <a:pt x="436" y="198"/>
                  </a:moveTo>
                  <a:lnTo>
                    <a:pt x="1" y="1153"/>
                  </a:lnTo>
                  <a:cubicBezTo>
                    <a:pt x="190" y="796"/>
                    <a:pt x="291" y="527"/>
                    <a:pt x="436" y="198"/>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27"/>
            <p:cNvSpPr/>
            <p:nvPr/>
          </p:nvSpPr>
          <p:spPr>
            <a:xfrm>
              <a:off x="10195000" y="1045700"/>
              <a:ext cx="28850" cy="38875"/>
            </a:xfrm>
            <a:custGeom>
              <a:avLst/>
              <a:gdLst/>
              <a:ahLst/>
              <a:cxnLst/>
              <a:rect l="l" t="t" r="r" b="b"/>
              <a:pathLst>
                <a:path w="1154" h="1555" extrusionOk="0">
                  <a:moveTo>
                    <a:pt x="928" y="1"/>
                  </a:moveTo>
                  <a:cubicBezTo>
                    <a:pt x="828" y="1"/>
                    <a:pt x="728" y="1"/>
                    <a:pt x="627" y="101"/>
                  </a:cubicBezTo>
                  <a:cubicBezTo>
                    <a:pt x="427" y="502"/>
                    <a:pt x="201" y="828"/>
                    <a:pt x="101" y="1128"/>
                  </a:cubicBezTo>
                  <a:cubicBezTo>
                    <a:pt x="1" y="1254"/>
                    <a:pt x="1" y="1454"/>
                    <a:pt x="101" y="1554"/>
                  </a:cubicBezTo>
                  <a:cubicBezTo>
                    <a:pt x="302" y="1554"/>
                    <a:pt x="427" y="1554"/>
                    <a:pt x="527" y="1454"/>
                  </a:cubicBezTo>
                  <a:cubicBezTo>
                    <a:pt x="728" y="1028"/>
                    <a:pt x="928" y="727"/>
                    <a:pt x="1053" y="402"/>
                  </a:cubicBezTo>
                  <a:cubicBezTo>
                    <a:pt x="1154" y="301"/>
                    <a:pt x="1154" y="101"/>
                    <a:pt x="9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27"/>
            <p:cNvSpPr/>
            <p:nvPr/>
          </p:nvSpPr>
          <p:spPr>
            <a:xfrm>
              <a:off x="10098525" y="1136550"/>
              <a:ext cx="20700" cy="39500"/>
            </a:xfrm>
            <a:custGeom>
              <a:avLst/>
              <a:gdLst/>
              <a:ahLst/>
              <a:cxnLst/>
              <a:rect l="l" t="t" r="r" b="b"/>
              <a:pathLst>
                <a:path w="828" h="1580" extrusionOk="0">
                  <a:moveTo>
                    <a:pt x="827" y="1"/>
                  </a:moveTo>
                  <a:lnTo>
                    <a:pt x="0" y="1580"/>
                  </a:lnTo>
                  <a:cubicBezTo>
                    <a:pt x="301" y="1053"/>
                    <a:pt x="627" y="527"/>
                    <a:pt x="827"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27"/>
            <p:cNvSpPr/>
            <p:nvPr/>
          </p:nvSpPr>
          <p:spPr>
            <a:xfrm>
              <a:off x="10090375" y="1129675"/>
              <a:ext cx="36975" cy="52425"/>
            </a:xfrm>
            <a:custGeom>
              <a:avLst/>
              <a:gdLst/>
              <a:ahLst/>
              <a:cxnLst/>
              <a:rect l="l" t="t" r="r" b="b"/>
              <a:pathLst>
                <a:path w="1479" h="2097" extrusionOk="0">
                  <a:moveTo>
                    <a:pt x="1116" y="0"/>
                  </a:moveTo>
                  <a:cubicBezTo>
                    <a:pt x="1053" y="0"/>
                    <a:pt x="1003" y="25"/>
                    <a:pt x="953" y="75"/>
                  </a:cubicBezTo>
                  <a:cubicBezTo>
                    <a:pt x="627" y="602"/>
                    <a:pt x="426" y="1228"/>
                    <a:pt x="101" y="1754"/>
                  </a:cubicBezTo>
                  <a:cubicBezTo>
                    <a:pt x="0" y="1855"/>
                    <a:pt x="101" y="1955"/>
                    <a:pt x="226" y="2055"/>
                  </a:cubicBezTo>
                  <a:cubicBezTo>
                    <a:pt x="255" y="2085"/>
                    <a:pt x="285" y="2097"/>
                    <a:pt x="314" y="2097"/>
                  </a:cubicBezTo>
                  <a:cubicBezTo>
                    <a:pt x="385" y="2097"/>
                    <a:pt x="456" y="2026"/>
                    <a:pt x="527" y="1955"/>
                  </a:cubicBezTo>
                  <a:cubicBezTo>
                    <a:pt x="852" y="1429"/>
                    <a:pt x="1153" y="902"/>
                    <a:pt x="1479" y="401"/>
                  </a:cubicBezTo>
                  <a:cubicBezTo>
                    <a:pt x="1479" y="276"/>
                    <a:pt x="1479" y="75"/>
                    <a:pt x="1354" y="75"/>
                  </a:cubicBezTo>
                  <a:cubicBezTo>
                    <a:pt x="1253" y="25"/>
                    <a:pt x="1178"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27"/>
            <p:cNvSpPr/>
            <p:nvPr/>
          </p:nvSpPr>
          <p:spPr>
            <a:xfrm>
              <a:off x="10278350" y="1100225"/>
              <a:ext cx="28825" cy="55150"/>
            </a:xfrm>
            <a:custGeom>
              <a:avLst/>
              <a:gdLst/>
              <a:ahLst/>
              <a:cxnLst/>
              <a:rect l="l" t="t" r="r" b="b"/>
              <a:pathLst>
                <a:path w="1153" h="2206" extrusionOk="0">
                  <a:moveTo>
                    <a:pt x="1153" y="0"/>
                  </a:moveTo>
                  <a:lnTo>
                    <a:pt x="1153" y="0"/>
                  </a:lnTo>
                  <a:cubicBezTo>
                    <a:pt x="905" y="424"/>
                    <a:pt x="699" y="847"/>
                    <a:pt x="486" y="1276"/>
                  </a:cubicBezTo>
                  <a:lnTo>
                    <a:pt x="486" y="1276"/>
                  </a:lnTo>
                  <a:lnTo>
                    <a:pt x="1153" y="0"/>
                  </a:lnTo>
                  <a:close/>
                  <a:moveTo>
                    <a:pt x="486" y="1276"/>
                  </a:moveTo>
                  <a:lnTo>
                    <a:pt x="0" y="2206"/>
                  </a:lnTo>
                  <a:cubicBezTo>
                    <a:pt x="178" y="1892"/>
                    <a:pt x="334" y="1582"/>
                    <a:pt x="486" y="1276"/>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27"/>
            <p:cNvSpPr/>
            <p:nvPr/>
          </p:nvSpPr>
          <p:spPr>
            <a:xfrm>
              <a:off x="10269825" y="1093700"/>
              <a:ext cx="46050" cy="67350"/>
            </a:xfrm>
            <a:custGeom>
              <a:avLst/>
              <a:gdLst/>
              <a:ahLst/>
              <a:cxnLst/>
              <a:rect l="l" t="t" r="r" b="b"/>
              <a:pathLst>
                <a:path w="1842" h="2694" extrusionOk="0">
                  <a:moveTo>
                    <a:pt x="1503" y="1"/>
                  </a:moveTo>
                  <a:cubicBezTo>
                    <a:pt x="1415" y="1"/>
                    <a:pt x="1328" y="48"/>
                    <a:pt x="1294" y="161"/>
                  </a:cubicBezTo>
                  <a:cubicBezTo>
                    <a:pt x="867" y="888"/>
                    <a:pt x="441" y="1614"/>
                    <a:pt x="141" y="2341"/>
                  </a:cubicBezTo>
                  <a:cubicBezTo>
                    <a:pt x="0" y="2499"/>
                    <a:pt x="154" y="2693"/>
                    <a:pt x="337" y="2693"/>
                  </a:cubicBezTo>
                  <a:cubicBezTo>
                    <a:pt x="415" y="2693"/>
                    <a:pt x="499" y="2657"/>
                    <a:pt x="567" y="2567"/>
                  </a:cubicBezTo>
                  <a:cubicBezTo>
                    <a:pt x="968" y="1840"/>
                    <a:pt x="1294" y="1088"/>
                    <a:pt x="1695" y="361"/>
                  </a:cubicBezTo>
                  <a:cubicBezTo>
                    <a:pt x="1842" y="165"/>
                    <a:pt x="1669" y="1"/>
                    <a:pt x="15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27"/>
            <p:cNvSpPr/>
            <p:nvPr/>
          </p:nvSpPr>
          <p:spPr>
            <a:xfrm>
              <a:off x="10346625" y="1191700"/>
              <a:ext cx="7550" cy="15675"/>
            </a:xfrm>
            <a:custGeom>
              <a:avLst/>
              <a:gdLst/>
              <a:ahLst/>
              <a:cxnLst/>
              <a:rect l="l" t="t" r="r" b="b"/>
              <a:pathLst>
                <a:path w="302" h="627" extrusionOk="0">
                  <a:moveTo>
                    <a:pt x="302" y="0"/>
                  </a:moveTo>
                  <a:lnTo>
                    <a:pt x="302" y="0"/>
                  </a:lnTo>
                  <a:cubicBezTo>
                    <a:pt x="252" y="100"/>
                    <a:pt x="201" y="207"/>
                    <a:pt x="151" y="314"/>
                  </a:cubicBezTo>
                  <a:lnTo>
                    <a:pt x="302" y="0"/>
                  </a:lnTo>
                  <a:close/>
                  <a:moveTo>
                    <a:pt x="151" y="314"/>
                  </a:moveTo>
                  <a:lnTo>
                    <a:pt x="1" y="627"/>
                  </a:lnTo>
                  <a:cubicBezTo>
                    <a:pt x="51" y="527"/>
                    <a:pt x="101" y="420"/>
                    <a:pt x="151" y="314"/>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27"/>
            <p:cNvSpPr/>
            <p:nvPr/>
          </p:nvSpPr>
          <p:spPr>
            <a:xfrm>
              <a:off x="10338500" y="1184575"/>
              <a:ext cx="23825" cy="30325"/>
            </a:xfrm>
            <a:custGeom>
              <a:avLst/>
              <a:gdLst/>
              <a:ahLst/>
              <a:cxnLst/>
              <a:rect l="l" t="t" r="r" b="b"/>
              <a:pathLst>
                <a:path w="953" h="1213" extrusionOk="0">
                  <a:moveTo>
                    <a:pt x="617" y="1"/>
                  </a:moveTo>
                  <a:cubicBezTo>
                    <a:pt x="541" y="1"/>
                    <a:pt x="484" y="56"/>
                    <a:pt x="426" y="185"/>
                  </a:cubicBezTo>
                  <a:cubicBezTo>
                    <a:pt x="326" y="385"/>
                    <a:pt x="201" y="586"/>
                    <a:pt x="0" y="812"/>
                  </a:cubicBezTo>
                  <a:cubicBezTo>
                    <a:pt x="0" y="912"/>
                    <a:pt x="0" y="1112"/>
                    <a:pt x="100" y="1213"/>
                  </a:cubicBezTo>
                  <a:cubicBezTo>
                    <a:pt x="201" y="1213"/>
                    <a:pt x="426" y="1213"/>
                    <a:pt x="526" y="1112"/>
                  </a:cubicBezTo>
                  <a:cubicBezTo>
                    <a:pt x="627" y="812"/>
                    <a:pt x="727" y="586"/>
                    <a:pt x="827" y="385"/>
                  </a:cubicBezTo>
                  <a:cubicBezTo>
                    <a:pt x="953" y="285"/>
                    <a:pt x="953" y="85"/>
                    <a:pt x="827" y="85"/>
                  </a:cubicBezTo>
                  <a:cubicBezTo>
                    <a:pt x="742" y="31"/>
                    <a:pt x="674" y="1"/>
                    <a:pt x="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2" name="Google Shape;532;p27"/>
          <p:cNvGrpSpPr/>
          <p:nvPr/>
        </p:nvGrpSpPr>
        <p:grpSpPr>
          <a:xfrm rot="1628208">
            <a:off x="6677278" y="3040846"/>
            <a:ext cx="587736" cy="781797"/>
            <a:chOff x="3600400" y="2783875"/>
            <a:chExt cx="402275" cy="535100"/>
          </a:xfrm>
        </p:grpSpPr>
        <p:sp>
          <p:nvSpPr>
            <p:cNvPr id="533" name="Google Shape;533;p27"/>
            <p:cNvSpPr/>
            <p:nvPr/>
          </p:nvSpPr>
          <p:spPr>
            <a:xfrm>
              <a:off x="3631725" y="3070825"/>
              <a:ext cx="195525" cy="237500"/>
            </a:xfrm>
            <a:custGeom>
              <a:avLst/>
              <a:gdLst/>
              <a:ahLst/>
              <a:cxnLst/>
              <a:rect l="l" t="t" r="r" b="b"/>
              <a:pathLst>
                <a:path w="7821" h="9500" extrusionOk="0">
                  <a:moveTo>
                    <a:pt x="3033" y="1"/>
                  </a:moveTo>
                  <a:lnTo>
                    <a:pt x="1" y="7620"/>
                  </a:lnTo>
                  <a:lnTo>
                    <a:pt x="2808" y="7520"/>
                  </a:lnTo>
                  <a:lnTo>
                    <a:pt x="4687" y="9500"/>
                  </a:lnTo>
                  <a:lnTo>
                    <a:pt x="7820" y="1881"/>
                  </a:lnTo>
                  <a:lnTo>
                    <a:pt x="30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27"/>
            <p:cNvSpPr/>
            <p:nvPr/>
          </p:nvSpPr>
          <p:spPr>
            <a:xfrm>
              <a:off x="3623575" y="3062700"/>
              <a:ext cx="211825" cy="256275"/>
            </a:xfrm>
            <a:custGeom>
              <a:avLst/>
              <a:gdLst/>
              <a:ahLst/>
              <a:cxnLst/>
              <a:rect l="l" t="t" r="r" b="b"/>
              <a:pathLst>
                <a:path w="8473" h="10251" extrusionOk="0">
                  <a:moveTo>
                    <a:pt x="3459" y="627"/>
                  </a:moveTo>
                  <a:lnTo>
                    <a:pt x="7845" y="2306"/>
                  </a:lnTo>
                  <a:lnTo>
                    <a:pt x="5009" y="9483"/>
                  </a:lnTo>
                  <a:lnTo>
                    <a:pt x="3259" y="7644"/>
                  </a:lnTo>
                  <a:lnTo>
                    <a:pt x="627" y="7744"/>
                  </a:lnTo>
                  <a:lnTo>
                    <a:pt x="3459" y="627"/>
                  </a:lnTo>
                  <a:close/>
                  <a:moveTo>
                    <a:pt x="3259" y="0"/>
                  </a:moveTo>
                  <a:lnTo>
                    <a:pt x="1" y="8145"/>
                  </a:lnTo>
                  <a:lnTo>
                    <a:pt x="1" y="8145"/>
                  </a:lnTo>
                  <a:lnTo>
                    <a:pt x="3033" y="8045"/>
                  </a:lnTo>
                  <a:lnTo>
                    <a:pt x="5139" y="10251"/>
                  </a:lnTo>
                  <a:lnTo>
                    <a:pt x="5239" y="9925"/>
                  </a:lnTo>
                  <a:lnTo>
                    <a:pt x="8472" y="2105"/>
                  </a:lnTo>
                  <a:lnTo>
                    <a:pt x="325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27"/>
            <p:cNvSpPr/>
            <p:nvPr/>
          </p:nvSpPr>
          <p:spPr>
            <a:xfrm>
              <a:off x="3775225" y="3070825"/>
              <a:ext cx="196125" cy="237500"/>
            </a:xfrm>
            <a:custGeom>
              <a:avLst/>
              <a:gdLst/>
              <a:ahLst/>
              <a:cxnLst/>
              <a:rect l="l" t="t" r="r" b="b"/>
              <a:pathLst>
                <a:path w="7845" h="9500" extrusionOk="0">
                  <a:moveTo>
                    <a:pt x="4812" y="1"/>
                  </a:moveTo>
                  <a:lnTo>
                    <a:pt x="0" y="1881"/>
                  </a:lnTo>
                  <a:lnTo>
                    <a:pt x="3033" y="9500"/>
                  </a:lnTo>
                  <a:lnTo>
                    <a:pt x="5013" y="7520"/>
                  </a:lnTo>
                  <a:lnTo>
                    <a:pt x="7845" y="7620"/>
                  </a:lnTo>
                  <a:lnTo>
                    <a:pt x="7845" y="7620"/>
                  </a:lnTo>
                  <a:lnTo>
                    <a:pt x="48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27"/>
            <p:cNvSpPr/>
            <p:nvPr/>
          </p:nvSpPr>
          <p:spPr>
            <a:xfrm>
              <a:off x="3767700" y="3062700"/>
              <a:ext cx="211175" cy="256275"/>
            </a:xfrm>
            <a:custGeom>
              <a:avLst/>
              <a:gdLst/>
              <a:ahLst/>
              <a:cxnLst/>
              <a:rect l="l" t="t" r="r" b="b"/>
              <a:pathLst>
                <a:path w="8447" h="10251" extrusionOk="0">
                  <a:moveTo>
                    <a:pt x="5013" y="627"/>
                  </a:moveTo>
                  <a:lnTo>
                    <a:pt x="7820" y="7744"/>
                  </a:lnTo>
                  <a:lnTo>
                    <a:pt x="5213" y="7644"/>
                  </a:lnTo>
                  <a:lnTo>
                    <a:pt x="3421" y="9436"/>
                  </a:lnTo>
                  <a:lnTo>
                    <a:pt x="3421" y="9436"/>
                  </a:lnTo>
                  <a:lnTo>
                    <a:pt x="627" y="2306"/>
                  </a:lnTo>
                  <a:lnTo>
                    <a:pt x="5013" y="627"/>
                  </a:lnTo>
                  <a:close/>
                  <a:moveTo>
                    <a:pt x="5213" y="0"/>
                  </a:moveTo>
                  <a:lnTo>
                    <a:pt x="0" y="2105"/>
                  </a:lnTo>
                  <a:lnTo>
                    <a:pt x="3233" y="10251"/>
                  </a:lnTo>
                  <a:lnTo>
                    <a:pt x="3434" y="10025"/>
                  </a:lnTo>
                  <a:lnTo>
                    <a:pt x="5314" y="8045"/>
                  </a:lnTo>
                  <a:lnTo>
                    <a:pt x="8446" y="8145"/>
                  </a:lnTo>
                  <a:lnTo>
                    <a:pt x="5213"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27"/>
            <p:cNvSpPr/>
            <p:nvPr/>
          </p:nvSpPr>
          <p:spPr>
            <a:xfrm>
              <a:off x="3605425" y="2788875"/>
              <a:ext cx="391625" cy="396650"/>
            </a:xfrm>
            <a:custGeom>
              <a:avLst/>
              <a:gdLst/>
              <a:ahLst/>
              <a:cxnLst/>
              <a:rect l="l" t="t" r="r" b="b"/>
              <a:pathLst>
                <a:path w="15665" h="15866" extrusionOk="0">
                  <a:moveTo>
                    <a:pt x="7845" y="1"/>
                  </a:moveTo>
                  <a:lnTo>
                    <a:pt x="6491" y="527"/>
                  </a:lnTo>
                  <a:lnTo>
                    <a:pt x="5113" y="527"/>
                  </a:lnTo>
                  <a:lnTo>
                    <a:pt x="4085" y="1454"/>
                  </a:lnTo>
                  <a:lnTo>
                    <a:pt x="2732" y="1880"/>
                  </a:lnTo>
                  <a:lnTo>
                    <a:pt x="2105" y="3133"/>
                  </a:lnTo>
                  <a:lnTo>
                    <a:pt x="952" y="3961"/>
                  </a:lnTo>
                  <a:lnTo>
                    <a:pt x="727" y="5314"/>
                  </a:lnTo>
                  <a:lnTo>
                    <a:pt x="0" y="6567"/>
                  </a:lnTo>
                  <a:lnTo>
                    <a:pt x="326" y="7946"/>
                  </a:lnTo>
                  <a:lnTo>
                    <a:pt x="0" y="9299"/>
                  </a:lnTo>
                  <a:lnTo>
                    <a:pt x="727" y="10552"/>
                  </a:lnTo>
                  <a:lnTo>
                    <a:pt x="952" y="11905"/>
                  </a:lnTo>
                  <a:lnTo>
                    <a:pt x="2105" y="12833"/>
                  </a:lnTo>
                  <a:lnTo>
                    <a:pt x="2732" y="14086"/>
                  </a:lnTo>
                  <a:lnTo>
                    <a:pt x="4085" y="14512"/>
                  </a:lnTo>
                  <a:lnTo>
                    <a:pt x="5113" y="15464"/>
                  </a:lnTo>
                  <a:lnTo>
                    <a:pt x="6491" y="15339"/>
                  </a:lnTo>
                  <a:lnTo>
                    <a:pt x="7845" y="15865"/>
                  </a:lnTo>
                  <a:lnTo>
                    <a:pt x="9198" y="15339"/>
                  </a:lnTo>
                  <a:lnTo>
                    <a:pt x="10551" y="15464"/>
                  </a:lnTo>
                  <a:lnTo>
                    <a:pt x="11604" y="14512"/>
                  </a:lnTo>
                  <a:lnTo>
                    <a:pt x="12957" y="14086"/>
                  </a:lnTo>
                  <a:lnTo>
                    <a:pt x="13584" y="12833"/>
                  </a:lnTo>
                  <a:lnTo>
                    <a:pt x="14737" y="11905"/>
                  </a:lnTo>
                  <a:lnTo>
                    <a:pt x="14937" y="10552"/>
                  </a:lnTo>
                  <a:lnTo>
                    <a:pt x="15664" y="9299"/>
                  </a:lnTo>
                  <a:lnTo>
                    <a:pt x="15363" y="7946"/>
                  </a:lnTo>
                  <a:lnTo>
                    <a:pt x="15664" y="6567"/>
                  </a:lnTo>
                  <a:lnTo>
                    <a:pt x="14937" y="5314"/>
                  </a:lnTo>
                  <a:lnTo>
                    <a:pt x="14737" y="3961"/>
                  </a:lnTo>
                  <a:lnTo>
                    <a:pt x="13584" y="3133"/>
                  </a:lnTo>
                  <a:lnTo>
                    <a:pt x="12957" y="1880"/>
                  </a:lnTo>
                  <a:lnTo>
                    <a:pt x="11604" y="1454"/>
                  </a:lnTo>
                  <a:lnTo>
                    <a:pt x="10551" y="527"/>
                  </a:lnTo>
                  <a:lnTo>
                    <a:pt x="9198" y="527"/>
                  </a:lnTo>
                  <a:lnTo>
                    <a:pt x="7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27"/>
            <p:cNvSpPr/>
            <p:nvPr/>
          </p:nvSpPr>
          <p:spPr>
            <a:xfrm>
              <a:off x="3600400" y="2783875"/>
              <a:ext cx="402275" cy="409800"/>
            </a:xfrm>
            <a:custGeom>
              <a:avLst/>
              <a:gdLst/>
              <a:ahLst/>
              <a:cxnLst/>
              <a:rect l="l" t="t" r="r" b="b"/>
              <a:pathLst>
                <a:path w="16091" h="16392" extrusionOk="0">
                  <a:moveTo>
                    <a:pt x="8046" y="401"/>
                  </a:moveTo>
                  <a:lnTo>
                    <a:pt x="9299" y="927"/>
                  </a:lnTo>
                  <a:lnTo>
                    <a:pt x="10652" y="927"/>
                  </a:lnTo>
                  <a:lnTo>
                    <a:pt x="11705" y="1755"/>
                  </a:lnTo>
                  <a:lnTo>
                    <a:pt x="13058" y="2181"/>
                  </a:lnTo>
                  <a:lnTo>
                    <a:pt x="13685" y="3434"/>
                  </a:lnTo>
                  <a:lnTo>
                    <a:pt x="14712" y="4261"/>
                  </a:lnTo>
                  <a:lnTo>
                    <a:pt x="14938" y="5639"/>
                  </a:lnTo>
                  <a:lnTo>
                    <a:pt x="15665" y="6767"/>
                  </a:lnTo>
                  <a:lnTo>
                    <a:pt x="15339" y="8146"/>
                  </a:lnTo>
                  <a:lnTo>
                    <a:pt x="15339" y="8246"/>
                  </a:lnTo>
                  <a:lnTo>
                    <a:pt x="15665" y="9499"/>
                  </a:lnTo>
                  <a:lnTo>
                    <a:pt x="14938" y="10652"/>
                  </a:lnTo>
                  <a:lnTo>
                    <a:pt x="14712" y="12005"/>
                  </a:lnTo>
                  <a:lnTo>
                    <a:pt x="13685" y="12832"/>
                  </a:lnTo>
                  <a:lnTo>
                    <a:pt x="13058" y="14085"/>
                  </a:lnTo>
                  <a:lnTo>
                    <a:pt x="11705" y="14511"/>
                  </a:lnTo>
                  <a:lnTo>
                    <a:pt x="10652" y="15439"/>
                  </a:lnTo>
                  <a:lnTo>
                    <a:pt x="9299" y="15339"/>
                  </a:lnTo>
                  <a:lnTo>
                    <a:pt x="8046" y="15865"/>
                  </a:lnTo>
                  <a:lnTo>
                    <a:pt x="6793" y="15339"/>
                  </a:lnTo>
                  <a:lnTo>
                    <a:pt x="5439" y="15439"/>
                  </a:lnTo>
                  <a:lnTo>
                    <a:pt x="4386" y="14511"/>
                  </a:lnTo>
                  <a:lnTo>
                    <a:pt x="3033" y="14085"/>
                  </a:lnTo>
                  <a:lnTo>
                    <a:pt x="2407" y="12832"/>
                  </a:lnTo>
                  <a:lnTo>
                    <a:pt x="1354" y="12005"/>
                  </a:lnTo>
                  <a:lnTo>
                    <a:pt x="1153" y="10652"/>
                  </a:lnTo>
                  <a:lnTo>
                    <a:pt x="427" y="9499"/>
                  </a:lnTo>
                  <a:lnTo>
                    <a:pt x="727" y="8146"/>
                  </a:lnTo>
                  <a:lnTo>
                    <a:pt x="427" y="6767"/>
                  </a:lnTo>
                  <a:lnTo>
                    <a:pt x="1153" y="5639"/>
                  </a:lnTo>
                  <a:lnTo>
                    <a:pt x="1354" y="4261"/>
                  </a:lnTo>
                  <a:lnTo>
                    <a:pt x="2407" y="3434"/>
                  </a:lnTo>
                  <a:lnTo>
                    <a:pt x="3033" y="2181"/>
                  </a:lnTo>
                  <a:lnTo>
                    <a:pt x="4386" y="1755"/>
                  </a:lnTo>
                  <a:lnTo>
                    <a:pt x="5439" y="927"/>
                  </a:lnTo>
                  <a:lnTo>
                    <a:pt x="6793" y="927"/>
                  </a:lnTo>
                  <a:lnTo>
                    <a:pt x="8046" y="401"/>
                  </a:lnTo>
                  <a:close/>
                  <a:moveTo>
                    <a:pt x="8046" y="0"/>
                  </a:moveTo>
                  <a:lnTo>
                    <a:pt x="6692" y="501"/>
                  </a:lnTo>
                  <a:lnTo>
                    <a:pt x="5214" y="501"/>
                  </a:lnTo>
                  <a:lnTo>
                    <a:pt x="4186" y="1454"/>
                  </a:lnTo>
                  <a:lnTo>
                    <a:pt x="2808" y="1880"/>
                  </a:lnTo>
                  <a:lnTo>
                    <a:pt x="2081" y="3133"/>
                  </a:lnTo>
                  <a:lnTo>
                    <a:pt x="928" y="4060"/>
                  </a:lnTo>
                  <a:lnTo>
                    <a:pt x="727" y="5514"/>
                  </a:lnTo>
                  <a:lnTo>
                    <a:pt x="1" y="6767"/>
                  </a:lnTo>
                  <a:lnTo>
                    <a:pt x="301" y="8146"/>
                  </a:lnTo>
                  <a:lnTo>
                    <a:pt x="1" y="9599"/>
                  </a:lnTo>
                  <a:lnTo>
                    <a:pt x="727" y="10852"/>
                  </a:lnTo>
                  <a:lnTo>
                    <a:pt x="928" y="12206"/>
                  </a:lnTo>
                  <a:lnTo>
                    <a:pt x="2081" y="13158"/>
                  </a:lnTo>
                  <a:lnTo>
                    <a:pt x="2808" y="14411"/>
                  </a:lnTo>
                  <a:lnTo>
                    <a:pt x="4186" y="14912"/>
                  </a:lnTo>
                  <a:lnTo>
                    <a:pt x="5214" y="15865"/>
                  </a:lnTo>
                  <a:lnTo>
                    <a:pt x="6692" y="15765"/>
                  </a:lnTo>
                  <a:lnTo>
                    <a:pt x="8046" y="16391"/>
                  </a:lnTo>
                  <a:lnTo>
                    <a:pt x="9399" y="15765"/>
                  </a:lnTo>
                  <a:lnTo>
                    <a:pt x="10853" y="15865"/>
                  </a:lnTo>
                  <a:lnTo>
                    <a:pt x="11905" y="14912"/>
                  </a:lnTo>
                  <a:lnTo>
                    <a:pt x="13259" y="14411"/>
                  </a:lnTo>
                  <a:lnTo>
                    <a:pt x="13986" y="13158"/>
                  </a:lnTo>
                  <a:lnTo>
                    <a:pt x="15138" y="12206"/>
                  </a:lnTo>
                  <a:lnTo>
                    <a:pt x="15339" y="10852"/>
                  </a:lnTo>
                  <a:lnTo>
                    <a:pt x="16091" y="9599"/>
                  </a:lnTo>
                  <a:lnTo>
                    <a:pt x="15776" y="8195"/>
                  </a:lnTo>
                  <a:lnTo>
                    <a:pt x="16091" y="6767"/>
                  </a:lnTo>
                  <a:lnTo>
                    <a:pt x="15339" y="5514"/>
                  </a:lnTo>
                  <a:lnTo>
                    <a:pt x="15138" y="4060"/>
                  </a:lnTo>
                  <a:lnTo>
                    <a:pt x="13986" y="3133"/>
                  </a:lnTo>
                  <a:lnTo>
                    <a:pt x="13259" y="1880"/>
                  </a:lnTo>
                  <a:lnTo>
                    <a:pt x="11905" y="1454"/>
                  </a:lnTo>
                  <a:lnTo>
                    <a:pt x="10853" y="501"/>
                  </a:lnTo>
                  <a:lnTo>
                    <a:pt x="9399" y="501"/>
                  </a:lnTo>
                  <a:lnTo>
                    <a:pt x="8046"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27"/>
            <p:cNvSpPr/>
            <p:nvPr/>
          </p:nvSpPr>
          <p:spPr>
            <a:xfrm>
              <a:off x="3663050" y="2851525"/>
              <a:ext cx="276975" cy="273850"/>
            </a:xfrm>
            <a:custGeom>
              <a:avLst/>
              <a:gdLst/>
              <a:ahLst/>
              <a:cxnLst/>
              <a:rect l="l" t="t" r="r" b="b"/>
              <a:pathLst>
                <a:path w="11079" h="10954" extrusionOk="0">
                  <a:moveTo>
                    <a:pt x="5540" y="302"/>
                  </a:moveTo>
                  <a:cubicBezTo>
                    <a:pt x="6993" y="302"/>
                    <a:pt x="8246" y="828"/>
                    <a:pt x="9199" y="1780"/>
                  </a:cubicBezTo>
                  <a:cubicBezTo>
                    <a:pt x="10126" y="2708"/>
                    <a:pt x="10753" y="4061"/>
                    <a:pt x="10753" y="5440"/>
                  </a:cubicBezTo>
                  <a:cubicBezTo>
                    <a:pt x="10753" y="6893"/>
                    <a:pt x="10126" y="8146"/>
                    <a:pt x="9199" y="9074"/>
                  </a:cubicBezTo>
                  <a:cubicBezTo>
                    <a:pt x="8246" y="10026"/>
                    <a:pt x="6993" y="10653"/>
                    <a:pt x="5540" y="10653"/>
                  </a:cubicBezTo>
                  <a:cubicBezTo>
                    <a:pt x="4061" y="10653"/>
                    <a:pt x="2808" y="10026"/>
                    <a:pt x="1880" y="9074"/>
                  </a:cubicBezTo>
                  <a:cubicBezTo>
                    <a:pt x="928" y="8146"/>
                    <a:pt x="302" y="6893"/>
                    <a:pt x="302" y="5440"/>
                  </a:cubicBezTo>
                  <a:cubicBezTo>
                    <a:pt x="302" y="4061"/>
                    <a:pt x="928" y="2708"/>
                    <a:pt x="1880" y="1780"/>
                  </a:cubicBezTo>
                  <a:cubicBezTo>
                    <a:pt x="2808" y="828"/>
                    <a:pt x="4061" y="302"/>
                    <a:pt x="5540" y="302"/>
                  </a:cubicBezTo>
                  <a:close/>
                  <a:moveTo>
                    <a:pt x="5540" y="1"/>
                  </a:moveTo>
                  <a:cubicBezTo>
                    <a:pt x="2507" y="1"/>
                    <a:pt x="1" y="2407"/>
                    <a:pt x="1" y="5440"/>
                  </a:cubicBezTo>
                  <a:cubicBezTo>
                    <a:pt x="1" y="8447"/>
                    <a:pt x="2507" y="10953"/>
                    <a:pt x="5540" y="10953"/>
                  </a:cubicBezTo>
                  <a:cubicBezTo>
                    <a:pt x="8572" y="10953"/>
                    <a:pt x="11079" y="8447"/>
                    <a:pt x="11079" y="5440"/>
                  </a:cubicBezTo>
                  <a:cubicBezTo>
                    <a:pt x="11079" y="2407"/>
                    <a:pt x="8572" y="1"/>
                    <a:pt x="554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9"/>
          <p:cNvSpPr txBox="1">
            <a:spLocks noGrp="1"/>
          </p:cNvSpPr>
          <p:nvPr>
            <p:ph type="title" idx="6"/>
          </p:nvPr>
        </p:nvSpPr>
        <p:spPr>
          <a:xfrm>
            <a:off x="722375" y="5307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C" dirty="0"/>
              <a:t>SWING </a:t>
            </a:r>
            <a:r>
              <a:rPr lang="es-EC" dirty="0" err="1"/>
              <a:t>CONTROLS</a:t>
            </a:r>
            <a:endParaRPr dirty="0"/>
          </a:p>
        </p:txBody>
      </p:sp>
      <p:sp>
        <p:nvSpPr>
          <p:cNvPr id="551" name="Google Shape;551;p29"/>
          <p:cNvSpPr txBox="1">
            <a:spLocks noGrp="1"/>
          </p:cNvSpPr>
          <p:nvPr>
            <p:ph type="subTitle" idx="1"/>
          </p:nvPr>
        </p:nvSpPr>
        <p:spPr>
          <a:xfrm>
            <a:off x="1091616" y="2117745"/>
            <a:ext cx="3257100" cy="787251"/>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1400" dirty="0"/>
              <a:t>Es una barra sirve para conocer el avance de una o varias operaciones, es un componente que únicamente hay que asignarle valores del 0 al 100. </a:t>
            </a:r>
            <a:endParaRPr sz="1100" dirty="0"/>
          </a:p>
        </p:txBody>
      </p:sp>
      <p:sp>
        <p:nvSpPr>
          <p:cNvPr id="552" name="Google Shape;552;p29"/>
          <p:cNvSpPr txBox="1">
            <a:spLocks noGrp="1"/>
          </p:cNvSpPr>
          <p:nvPr>
            <p:ph type="subTitle" idx="7"/>
          </p:nvPr>
        </p:nvSpPr>
        <p:spPr>
          <a:xfrm>
            <a:off x="1302346" y="3914152"/>
            <a:ext cx="267125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1400" dirty="0"/>
              <a:t>Es una caja de texto que reemplaza los caracteres por asteriscos </a:t>
            </a:r>
            <a:endParaRPr sz="1100" dirty="0"/>
          </a:p>
        </p:txBody>
      </p:sp>
      <p:sp>
        <p:nvSpPr>
          <p:cNvPr id="553" name="Google Shape;553;p29"/>
          <p:cNvSpPr txBox="1">
            <a:spLocks noGrp="1"/>
          </p:cNvSpPr>
          <p:nvPr>
            <p:ph type="subTitle" idx="2"/>
          </p:nvPr>
        </p:nvSpPr>
        <p:spPr>
          <a:xfrm>
            <a:off x="5314112" y="2193937"/>
            <a:ext cx="2367599" cy="7110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sz="1400" dirty="0"/>
              <a:t>Es un elemento que nos permite pedir texto y este está establecido como </a:t>
            </a:r>
            <a:r>
              <a:rPr lang="es-EC" sz="1400" dirty="0" err="1"/>
              <a:t>String</a:t>
            </a:r>
            <a:r>
              <a:rPr lang="es-EC" sz="1400" dirty="0"/>
              <a:t>.</a:t>
            </a:r>
            <a:endParaRPr lang="es-EC" sz="1100" dirty="0"/>
          </a:p>
        </p:txBody>
      </p:sp>
      <p:sp>
        <p:nvSpPr>
          <p:cNvPr id="554" name="Google Shape;554;p29"/>
          <p:cNvSpPr txBox="1">
            <a:spLocks noGrp="1"/>
          </p:cNvSpPr>
          <p:nvPr>
            <p:ph type="title"/>
          </p:nvPr>
        </p:nvSpPr>
        <p:spPr>
          <a:xfrm>
            <a:off x="2270363" y="1392503"/>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13</a:t>
            </a:r>
            <a:endParaRPr dirty="0"/>
          </a:p>
        </p:txBody>
      </p:sp>
      <p:sp>
        <p:nvSpPr>
          <p:cNvPr id="555" name="Google Shape;555;p29"/>
          <p:cNvSpPr txBox="1">
            <a:spLocks noGrp="1"/>
          </p:cNvSpPr>
          <p:nvPr>
            <p:ph type="title" idx="9"/>
          </p:nvPr>
        </p:nvSpPr>
        <p:spPr>
          <a:xfrm>
            <a:off x="2270363" y="3012853"/>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15</a:t>
            </a:r>
            <a:endParaRPr dirty="0"/>
          </a:p>
        </p:txBody>
      </p:sp>
      <p:sp>
        <p:nvSpPr>
          <p:cNvPr id="556" name="Google Shape;556;p29"/>
          <p:cNvSpPr txBox="1">
            <a:spLocks noGrp="1"/>
          </p:cNvSpPr>
          <p:nvPr>
            <p:ph type="title" idx="3"/>
          </p:nvPr>
        </p:nvSpPr>
        <p:spPr>
          <a:xfrm>
            <a:off x="6130262" y="1393328"/>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14</a:t>
            </a:r>
            <a:endParaRPr dirty="0"/>
          </a:p>
        </p:txBody>
      </p:sp>
      <p:sp>
        <p:nvSpPr>
          <p:cNvPr id="557" name="Google Shape;557;p29"/>
          <p:cNvSpPr txBox="1">
            <a:spLocks noGrp="1"/>
          </p:cNvSpPr>
          <p:nvPr>
            <p:ph type="subTitle" idx="4"/>
          </p:nvPr>
        </p:nvSpPr>
        <p:spPr>
          <a:xfrm>
            <a:off x="1009425" y="1809973"/>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err="1"/>
              <a:t>Progress</a:t>
            </a:r>
            <a:r>
              <a:rPr lang="es-EC" dirty="0"/>
              <a:t> Bar </a:t>
            </a:r>
            <a:endParaRPr dirty="0"/>
          </a:p>
        </p:txBody>
      </p:sp>
      <p:sp>
        <p:nvSpPr>
          <p:cNvPr id="558" name="Google Shape;558;p29"/>
          <p:cNvSpPr txBox="1">
            <a:spLocks noGrp="1"/>
          </p:cNvSpPr>
          <p:nvPr>
            <p:ph type="subTitle" idx="5"/>
          </p:nvPr>
        </p:nvSpPr>
        <p:spPr>
          <a:xfrm>
            <a:off x="4877475" y="1820073"/>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err="1"/>
              <a:t>FormattedTextField</a:t>
            </a:r>
            <a:endParaRPr dirty="0"/>
          </a:p>
        </p:txBody>
      </p:sp>
      <p:sp>
        <p:nvSpPr>
          <p:cNvPr id="559" name="Google Shape;559;p29"/>
          <p:cNvSpPr txBox="1">
            <a:spLocks noGrp="1"/>
          </p:cNvSpPr>
          <p:nvPr>
            <p:ph type="subTitle" idx="14"/>
          </p:nvPr>
        </p:nvSpPr>
        <p:spPr>
          <a:xfrm>
            <a:off x="1009425" y="3430323"/>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err="1"/>
              <a:t>PasswordField</a:t>
            </a:r>
            <a:endParaRPr dirty="0"/>
          </a:p>
        </p:txBody>
      </p:sp>
      <p:sp>
        <p:nvSpPr>
          <p:cNvPr id="560" name="Google Shape;560;p29"/>
          <p:cNvSpPr txBox="1">
            <a:spLocks noGrp="1"/>
          </p:cNvSpPr>
          <p:nvPr>
            <p:ph type="subTitle" idx="8"/>
          </p:nvPr>
        </p:nvSpPr>
        <p:spPr>
          <a:xfrm>
            <a:off x="5162282" y="3955787"/>
            <a:ext cx="2671258"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sz="1400" dirty="0"/>
              <a:t>Es una caja de texto que tiene 2 flechas una para subir y otra para bajar el valor de la variable que guarda.</a:t>
            </a:r>
            <a:endParaRPr sz="1100" dirty="0"/>
          </a:p>
        </p:txBody>
      </p:sp>
      <p:sp>
        <p:nvSpPr>
          <p:cNvPr id="561" name="Google Shape;561;p29"/>
          <p:cNvSpPr txBox="1">
            <a:spLocks noGrp="1"/>
          </p:cNvSpPr>
          <p:nvPr>
            <p:ph type="title" idx="13"/>
          </p:nvPr>
        </p:nvSpPr>
        <p:spPr>
          <a:xfrm>
            <a:off x="6130262" y="3013678"/>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16</a:t>
            </a:r>
            <a:endParaRPr dirty="0"/>
          </a:p>
        </p:txBody>
      </p:sp>
      <p:sp>
        <p:nvSpPr>
          <p:cNvPr id="562" name="Google Shape;562;p29"/>
          <p:cNvSpPr txBox="1">
            <a:spLocks noGrp="1"/>
          </p:cNvSpPr>
          <p:nvPr>
            <p:ph type="subTitle" idx="15"/>
          </p:nvPr>
        </p:nvSpPr>
        <p:spPr>
          <a:xfrm>
            <a:off x="4877475" y="3440423"/>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err="1"/>
              <a:t>Spinner</a:t>
            </a:r>
            <a:endParaRPr dirty="0"/>
          </a:p>
        </p:txBody>
      </p:sp>
    </p:spTree>
    <p:extLst>
      <p:ext uri="{BB962C8B-B14F-4D97-AF65-F5344CB8AC3E}">
        <p14:creationId xmlns:p14="http://schemas.microsoft.com/office/powerpoint/2010/main" val="24931161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9"/>
          <p:cNvSpPr txBox="1">
            <a:spLocks noGrp="1"/>
          </p:cNvSpPr>
          <p:nvPr>
            <p:ph type="title" idx="6"/>
          </p:nvPr>
        </p:nvSpPr>
        <p:spPr>
          <a:xfrm>
            <a:off x="722375" y="5307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C" dirty="0"/>
              <a:t>SWING </a:t>
            </a:r>
            <a:r>
              <a:rPr lang="es-EC" dirty="0" err="1"/>
              <a:t>CONTROLS</a:t>
            </a:r>
            <a:endParaRPr dirty="0"/>
          </a:p>
        </p:txBody>
      </p:sp>
      <p:sp>
        <p:nvSpPr>
          <p:cNvPr id="551" name="Google Shape;551;p29"/>
          <p:cNvSpPr txBox="1">
            <a:spLocks noGrp="1"/>
          </p:cNvSpPr>
          <p:nvPr>
            <p:ph type="subTitle" idx="1"/>
          </p:nvPr>
        </p:nvSpPr>
        <p:spPr>
          <a:xfrm>
            <a:off x="1175211" y="2117745"/>
            <a:ext cx="2301095" cy="787251"/>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1400" dirty="0"/>
              <a:t>Sirve para dibujar una línea donde separa los componentes. </a:t>
            </a:r>
            <a:endParaRPr sz="1100" dirty="0"/>
          </a:p>
        </p:txBody>
      </p:sp>
      <p:sp>
        <p:nvSpPr>
          <p:cNvPr id="552" name="Google Shape;552;p29"/>
          <p:cNvSpPr txBox="1">
            <a:spLocks noGrp="1"/>
          </p:cNvSpPr>
          <p:nvPr>
            <p:ph type="subTitle" idx="7"/>
          </p:nvPr>
        </p:nvSpPr>
        <p:spPr>
          <a:xfrm>
            <a:off x="6068686" y="2177787"/>
            <a:ext cx="2150817"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1400" dirty="0"/>
              <a:t>Es una lista desplegable de opciones que nos permite seleccionar una opción. </a:t>
            </a:r>
            <a:endParaRPr sz="1200" dirty="0"/>
          </a:p>
        </p:txBody>
      </p:sp>
      <p:sp>
        <p:nvSpPr>
          <p:cNvPr id="553" name="Google Shape;553;p29"/>
          <p:cNvSpPr txBox="1">
            <a:spLocks noGrp="1"/>
          </p:cNvSpPr>
          <p:nvPr>
            <p:ph type="subTitle" idx="2"/>
          </p:nvPr>
        </p:nvSpPr>
        <p:spPr>
          <a:xfrm>
            <a:off x="3647447" y="2117745"/>
            <a:ext cx="2150816" cy="7110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sz="1400" dirty="0"/>
              <a:t>Es otro contenedor de texto que permite incluso añadir iconos en el texto.</a:t>
            </a:r>
            <a:endParaRPr lang="es-EC" sz="1100" dirty="0"/>
          </a:p>
        </p:txBody>
      </p:sp>
      <p:sp>
        <p:nvSpPr>
          <p:cNvPr id="554" name="Google Shape;554;p29"/>
          <p:cNvSpPr txBox="1">
            <a:spLocks noGrp="1"/>
          </p:cNvSpPr>
          <p:nvPr>
            <p:ph type="title"/>
          </p:nvPr>
        </p:nvSpPr>
        <p:spPr>
          <a:xfrm>
            <a:off x="1902675" y="1392503"/>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17</a:t>
            </a:r>
            <a:endParaRPr dirty="0"/>
          </a:p>
        </p:txBody>
      </p:sp>
      <p:sp>
        <p:nvSpPr>
          <p:cNvPr id="555" name="Google Shape;555;p29"/>
          <p:cNvSpPr txBox="1">
            <a:spLocks noGrp="1"/>
          </p:cNvSpPr>
          <p:nvPr>
            <p:ph type="title" idx="9"/>
          </p:nvPr>
        </p:nvSpPr>
        <p:spPr>
          <a:xfrm>
            <a:off x="6873674" y="1380999"/>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19</a:t>
            </a:r>
            <a:endParaRPr dirty="0"/>
          </a:p>
        </p:txBody>
      </p:sp>
      <p:sp>
        <p:nvSpPr>
          <p:cNvPr id="556" name="Google Shape;556;p29"/>
          <p:cNvSpPr txBox="1">
            <a:spLocks noGrp="1"/>
          </p:cNvSpPr>
          <p:nvPr>
            <p:ph type="title" idx="3"/>
          </p:nvPr>
        </p:nvSpPr>
        <p:spPr>
          <a:xfrm>
            <a:off x="4283822" y="1379066"/>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18</a:t>
            </a:r>
            <a:endParaRPr dirty="0"/>
          </a:p>
        </p:txBody>
      </p:sp>
      <p:sp>
        <p:nvSpPr>
          <p:cNvPr id="557" name="Google Shape;557;p29"/>
          <p:cNvSpPr txBox="1">
            <a:spLocks noGrp="1"/>
          </p:cNvSpPr>
          <p:nvPr>
            <p:ph type="subTitle" idx="4"/>
          </p:nvPr>
        </p:nvSpPr>
        <p:spPr>
          <a:xfrm>
            <a:off x="1048993" y="1766966"/>
            <a:ext cx="2367599"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err="1"/>
              <a:t>Separator</a:t>
            </a:r>
            <a:endParaRPr dirty="0"/>
          </a:p>
        </p:txBody>
      </p:sp>
      <p:sp>
        <p:nvSpPr>
          <p:cNvPr id="558" name="Google Shape;558;p29"/>
          <p:cNvSpPr txBox="1">
            <a:spLocks noGrp="1"/>
          </p:cNvSpPr>
          <p:nvPr>
            <p:ph type="subTitle" idx="5"/>
          </p:nvPr>
        </p:nvSpPr>
        <p:spPr>
          <a:xfrm>
            <a:off x="3430663" y="1783420"/>
            <a:ext cx="23676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a:t>Text Pane </a:t>
            </a:r>
            <a:endParaRPr dirty="0"/>
          </a:p>
        </p:txBody>
      </p:sp>
      <p:sp>
        <p:nvSpPr>
          <p:cNvPr id="559" name="Google Shape;559;p29"/>
          <p:cNvSpPr txBox="1">
            <a:spLocks noGrp="1"/>
          </p:cNvSpPr>
          <p:nvPr>
            <p:ph type="subTitle" idx="14"/>
          </p:nvPr>
        </p:nvSpPr>
        <p:spPr>
          <a:xfrm>
            <a:off x="5966369" y="1766966"/>
            <a:ext cx="2549911"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a:t>Editor Pane</a:t>
            </a:r>
            <a:endParaRPr dirty="0"/>
          </a:p>
        </p:txBody>
      </p:sp>
      <p:sp>
        <p:nvSpPr>
          <p:cNvPr id="560" name="Google Shape;560;p29"/>
          <p:cNvSpPr txBox="1">
            <a:spLocks noGrp="1"/>
          </p:cNvSpPr>
          <p:nvPr>
            <p:ph type="subTitle" idx="8"/>
          </p:nvPr>
        </p:nvSpPr>
        <p:spPr>
          <a:xfrm>
            <a:off x="1773110" y="3904772"/>
            <a:ext cx="2798865"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sz="1400" dirty="0"/>
              <a:t>Nos permite ver la conexiones de nodo abrirlas y cerrarlas.</a:t>
            </a:r>
            <a:endParaRPr sz="1100" dirty="0"/>
          </a:p>
        </p:txBody>
      </p:sp>
      <p:sp>
        <p:nvSpPr>
          <p:cNvPr id="561" name="Google Shape;561;p29"/>
          <p:cNvSpPr txBox="1">
            <a:spLocks noGrp="1"/>
          </p:cNvSpPr>
          <p:nvPr>
            <p:ph type="title" idx="13"/>
          </p:nvPr>
        </p:nvSpPr>
        <p:spPr>
          <a:xfrm>
            <a:off x="2637975" y="3101411"/>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20</a:t>
            </a:r>
            <a:endParaRPr dirty="0"/>
          </a:p>
        </p:txBody>
      </p:sp>
      <p:sp>
        <p:nvSpPr>
          <p:cNvPr id="562" name="Google Shape;562;p29"/>
          <p:cNvSpPr txBox="1">
            <a:spLocks noGrp="1"/>
          </p:cNvSpPr>
          <p:nvPr>
            <p:ph type="subTitle" idx="15"/>
          </p:nvPr>
        </p:nvSpPr>
        <p:spPr>
          <a:xfrm>
            <a:off x="1360904" y="3477865"/>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err="1"/>
              <a:t>Tree</a:t>
            </a:r>
            <a:endParaRPr dirty="0"/>
          </a:p>
        </p:txBody>
      </p:sp>
      <p:sp>
        <p:nvSpPr>
          <p:cNvPr id="17" name="Google Shape;561;p29">
            <a:extLst>
              <a:ext uri="{FF2B5EF4-FFF2-40B4-BE49-F238E27FC236}">
                <a16:creationId xmlns:a16="http://schemas.microsoft.com/office/drawing/2014/main" id="{A0C89E11-5793-4F48-A668-EDC8B57F1646}"/>
              </a:ext>
            </a:extLst>
          </p:cNvPr>
          <p:cNvSpPr txBox="1">
            <a:spLocks/>
          </p:cNvSpPr>
          <p:nvPr/>
        </p:nvSpPr>
        <p:spPr>
          <a:xfrm>
            <a:off x="5598719" y="3144076"/>
            <a:ext cx="735300" cy="38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Aldrich"/>
              <a:buNone/>
              <a:defRPr sz="3000" b="0" i="0" u="none" strike="noStrike" cap="none">
                <a:solidFill>
                  <a:schemeClr val="accent3"/>
                </a:solidFill>
                <a:latin typeface="Aldrich"/>
                <a:ea typeface="Aldrich"/>
                <a:cs typeface="Aldrich"/>
                <a:sym typeface="Aldrich"/>
              </a:defRPr>
            </a:lvl1pPr>
            <a:lvl2pPr marR="0" lvl="1"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en" dirty="0"/>
              <a:t>21</a:t>
            </a:r>
          </a:p>
        </p:txBody>
      </p:sp>
      <p:sp>
        <p:nvSpPr>
          <p:cNvPr id="18" name="Google Shape;562;p29">
            <a:extLst>
              <a:ext uri="{FF2B5EF4-FFF2-40B4-BE49-F238E27FC236}">
                <a16:creationId xmlns:a16="http://schemas.microsoft.com/office/drawing/2014/main" id="{F4434492-3C00-4C8E-AD14-759895E2CB33}"/>
              </a:ext>
            </a:extLst>
          </p:cNvPr>
          <p:cNvSpPr txBox="1">
            <a:spLocks/>
          </p:cNvSpPr>
          <p:nvPr/>
        </p:nvSpPr>
        <p:spPr>
          <a:xfrm>
            <a:off x="4890960" y="3477865"/>
            <a:ext cx="2150818" cy="38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800"/>
              <a:buFont typeface="Didact Gothic"/>
              <a:buNone/>
              <a:defRPr sz="1800" b="1" i="0" u="none" strike="noStrike" cap="none">
                <a:solidFill>
                  <a:schemeClr val="accent5"/>
                </a:solidFill>
                <a:latin typeface="Aldrich"/>
                <a:ea typeface="Aldrich"/>
                <a:cs typeface="Aldrich"/>
                <a:sym typeface="Aldrich"/>
              </a:defRPr>
            </a:lvl1pPr>
            <a:lvl2pPr marL="914400" marR="0" lvl="1"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2pPr>
            <a:lvl3pPr marL="1371600" marR="0" lvl="2"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3pPr>
            <a:lvl4pPr marL="1828800" marR="0" lvl="3"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4pPr>
            <a:lvl5pPr marL="2286000" marR="0" lvl="4"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5pPr>
            <a:lvl6pPr marL="2743200" marR="0" lvl="5"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6pPr>
            <a:lvl7pPr marL="3200400" marR="0" lvl="6"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7pPr>
            <a:lvl8pPr marL="3657600" marR="0" lvl="7"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8pPr>
            <a:lvl9pPr marL="4114800" marR="0" lvl="8"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9pPr>
          </a:lstStyle>
          <a:p>
            <a:pPr marL="0" indent="0"/>
            <a:r>
              <a:rPr lang="es-EC" dirty="0"/>
              <a:t>Table</a:t>
            </a:r>
          </a:p>
        </p:txBody>
      </p:sp>
      <p:sp>
        <p:nvSpPr>
          <p:cNvPr id="19" name="Google Shape;560;p29">
            <a:extLst>
              <a:ext uri="{FF2B5EF4-FFF2-40B4-BE49-F238E27FC236}">
                <a16:creationId xmlns:a16="http://schemas.microsoft.com/office/drawing/2014/main" id="{85E694BC-19A8-44B7-BFFB-E72B62D06C19}"/>
              </a:ext>
            </a:extLst>
          </p:cNvPr>
          <p:cNvSpPr txBox="1">
            <a:spLocks/>
          </p:cNvSpPr>
          <p:nvPr/>
        </p:nvSpPr>
        <p:spPr>
          <a:xfrm>
            <a:off x="4669253" y="3913804"/>
            <a:ext cx="279886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800"/>
              <a:buFont typeface="Didact Gothic"/>
              <a:buNone/>
              <a:defRPr sz="16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accent5"/>
              </a:buClr>
              <a:buSzPts val="1400"/>
              <a:buFont typeface="Didact Gothic"/>
              <a:buNone/>
              <a:defRPr sz="16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accent5"/>
              </a:buClr>
              <a:buSzPts val="1400"/>
              <a:buFont typeface="Didact Gothic"/>
              <a:buNone/>
              <a:defRPr sz="16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accent5"/>
              </a:buClr>
              <a:buSzPts val="1400"/>
              <a:buFont typeface="Didact Gothic"/>
              <a:buNone/>
              <a:defRPr sz="16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accent5"/>
              </a:buClr>
              <a:buSzPts val="1400"/>
              <a:buFont typeface="Didact Gothic"/>
              <a:buNone/>
              <a:defRPr sz="16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accent5"/>
              </a:buClr>
              <a:buSzPts val="1400"/>
              <a:buFont typeface="Didact Gothic"/>
              <a:buNone/>
              <a:defRPr sz="16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accent5"/>
              </a:buClr>
              <a:buSzPts val="1400"/>
              <a:buFont typeface="Didact Gothic"/>
              <a:buNone/>
              <a:defRPr sz="16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accent5"/>
              </a:buClr>
              <a:buSzPts val="1400"/>
              <a:buFont typeface="Didact Gothic"/>
              <a:buNone/>
              <a:defRPr sz="16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accent5"/>
              </a:buClr>
              <a:buSzPts val="1400"/>
              <a:buFont typeface="Didact Gothic"/>
              <a:buNone/>
              <a:defRPr sz="1600" b="0" i="0" u="none" strike="noStrike" cap="none">
                <a:solidFill>
                  <a:schemeClr val="accent5"/>
                </a:solidFill>
                <a:latin typeface="Didact Gothic"/>
                <a:ea typeface="Didact Gothic"/>
                <a:cs typeface="Didact Gothic"/>
                <a:sym typeface="Didact Gothic"/>
              </a:defRPr>
            </a:lvl9pPr>
          </a:lstStyle>
          <a:p>
            <a:pPr marL="0" indent="0"/>
            <a:r>
              <a:rPr lang="es-EC" sz="1400" dirty="0"/>
              <a:t>Nos permite dibujar una tabla, poniendo los datos necesarios dentro de la tabla.</a:t>
            </a:r>
            <a:endParaRPr lang="es-EC" sz="1050" dirty="0"/>
          </a:p>
        </p:txBody>
      </p:sp>
    </p:spTree>
    <p:extLst>
      <p:ext uri="{BB962C8B-B14F-4D97-AF65-F5344CB8AC3E}">
        <p14:creationId xmlns:p14="http://schemas.microsoft.com/office/powerpoint/2010/main" val="34233889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0"/>
          <p:cNvSpPr txBox="1">
            <a:spLocks noGrp="1"/>
          </p:cNvSpPr>
          <p:nvPr>
            <p:ph type="ctrTitle"/>
          </p:nvPr>
        </p:nvSpPr>
        <p:spPr>
          <a:xfrm>
            <a:off x="872772" y="2123475"/>
            <a:ext cx="7463154" cy="1124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s-EC" dirty="0"/>
              <a:t>SWING </a:t>
            </a:r>
            <a:r>
              <a:rPr lang="es-EC" dirty="0" err="1"/>
              <a:t>MENUS</a:t>
            </a:r>
            <a:endParaRPr dirty="0"/>
          </a:p>
        </p:txBody>
      </p:sp>
      <p:sp>
        <p:nvSpPr>
          <p:cNvPr id="568" name="Google Shape;568;p30"/>
          <p:cNvSpPr txBox="1">
            <a:spLocks noGrp="1"/>
          </p:cNvSpPr>
          <p:nvPr>
            <p:ph type="subTitle" idx="1"/>
          </p:nvPr>
        </p:nvSpPr>
        <p:spPr>
          <a:xfrm>
            <a:off x="2492100" y="3323814"/>
            <a:ext cx="4159800" cy="33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EC" dirty="0">
                <a:solidFill>
                  <a:schemeClr val="accent5"/>
                </a:solidFill>
                <a:latin typeface="Century Gothic"/>
                <a:ea typeface="Century Gothic"/>
                <a:cs typeface="Century Gothic"/>
                <a:sym typeface="Century Gothic"/>
              </a:rPr>
              <a:t>Componentes Java Swing</a:t>
            </a:r>
            <a:endParaRPr lang="es-EC" dirty="0"/>
          </a:p>
        </p:txBody>
      </p:sp>
      <p:sp>
        <p:nvSpPr>
          <p:cNvPr id="569" name="Google Shape;569;p30"/>
          <p:cNvSpPr txBox="1">
            <a:spLocks noGrp="1"/>
          </p:cNvSpPr>
          <p:nvPr>
            <p:ph type="title" idx="2"/>
          </p:nvPr>
        </p:nvSpPr>
        <p:spPr>
          <a:xfrm>
            <a:off x="2492100" y="1483386"/>
            <a:ext cx="4159800" cy="70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570" name="Google Shape;570;p30"/>
          <p:cNvSpPr/>
          <p:nvPr/>
        </p:nvSpPr>
        <p:spPr>
          <a:xfrm>
            <a:off x="3655800" y="386670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0"/>
          <p:cNvGrpSpPr/>
          <p:nvPr/>
        </p:nvGrpSpPr>
        <p:grpSpPr>
          <a:xfrm rot="10667963">
            <a:off x="7458206" y="1380526"/>
            <a:ext cx="1385983" cy="2705355"/>
            <a:chOff x="409722" y="228600"/>
            <a:chExt cx="1385931" cy="2705253"/>
          </a:xfrm>
        </p:grpSpPr>
        <p:grpSp>
          <p:nvGrpSpPr>
            <p:cNvPr id="572" name="Google Shape;572;p30"/>
            <p:cNvGrpSpPr/>
            <p:nvPr/>
          </p:nvGrpSpPr>
          <p:grpSpPr>
            <a:xfrm rot="-617154" flipH="1">
              <a:off x="575967" y="402323"/>
              <a:ext cx="1053440" cy="2450002"/>
              <a:chOff x="3817855" y="1437512"/>
              <a:chExt cx="541146" cy="1128254"/>
            </a:xfrm>
          </p:grpSpPr>
          <p:sp>
            <p:nvSpPr>
              <p:cNvPr id="573" name="Google Shape;573;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0"/>
          <p:cNvGrpSpPr/>
          <p:nvPr/>
        </p:nvGrpSpPr>
        <p:grpSpPr>
          <a:xfrm rot="-230834">
            <a:off x="262018" y="1063686"/>
            <a:ext cx="1386005" cy="2705399"/>
            <a:chOff x="409722" y="228600"/>
            <a:chExt cx="1385931" cy="2705253"/>
          </a:xfrm>
        </p:grpSpPr>
        <p:grpSp>
          <p:nvGrpSpPr>
            <p:cNvPr id="577" name="Google Shape;577;p30"/>
            <p:cNvGrpSpPr/>
            <p:nvPr/>
          </p:nvGrpSpPr>
          <p:grpSpPr>
            <a:xfrm rot="-617154" flipH="1">
              <a:off x="575967" y="402323"/>
              <a:ext cx="1053440" cy="2450002"/>
              <a:chOff x="3817855" y="1437512"/>
              <a:chExt cx="541146" cy="1128254"/>
            </a:xfrm>
          </p:grpSpPr>
          <p:sp>
            <p:nvSpPr>
              <p:cNvPr id="578" name="Google Shape;578;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0762901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9"/>
          <p:cNvSpPr txBox="1">
            <a:spLocks noGrp="1"/>
          </p:cNvSpPr>
          <p:nvPr>
            <p:ph type="title" idx="6"/>
          </p:nvPr>
        </p:nvSpPr>
        <p:spPr>
          <a:xfrm>
            <a:off x="722375" y="5307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C" dirty="0"/>
              <a:t>SWING </a:t>
            </a:r>
            <a:r>
              <a:rPr lang="es-EC" dirty="0" err="1"/>
              <a:t>MENUS</a:t>
            </a:r>
            <a:endParaRPr dirty="0"/>
          </a:p>
        </p:txBody>
      </p:sp>
      <p:sp>
        <p:nvSpPr>
          <p:cNvPr id="551" name="Google Shape;551;p29"/>
          <p:cNvSpPr txBox="1">
            <a:spLocks noGrp="1"/>
          </p:cNvSpPr>
          <p:nvPr>
            <p:ph type="subTitle" idx="1"/>
          </p:nvPr>
        </p:nvSpPr>
        <p:spPr>
          <a:xfrm>
            <a:off x="1454176" y="2117745"/>
            <a:ext cx="2519428" cy="787251"/>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1400" dirty="0"/>
              <a:t>Es una barra horizontal que permite escoger entre varias opciones.</a:t>
            </a:r>
            <a:endParaRPr sz="1100" dirty="0"/>
          </a:p>
        </p:txBody>
      </p:sp>
      <p:sp>
        <p:nvSpPr>
          <p:cNvPr id="553" name="Google Shape;553;p29"/>
          <p:cNvSpPr txBox="1">
            <a:spLocks noGrp="1"/>
          </p:cNvSpPr>
          <p:nvPr>
            <p:ph type="subTitle" idx="2"/>
          </p:nvPr>
        </p:nvSpPr>
        <p:spPr>
          <a:xfrm>
            <a:off x="5174612" y="2238677"/>
            <a:ext cx="2662826" cy="7110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sz="1400" dirty="0"/>
              <a:t>Es un contenedor de ítems que nos permite almacenar los otros tipos de menú. </a:t>
            </a:r>
            <a:endParaRPr lang="es-EC" sz="1050" dirty="0"/>
          </a:p>
        </p:txBody>
      </p:sp>
      <p:sp>
        <p:nvSpPr>
          <p:cNvPr id="554" name="Google Shape;554;p29"/>
          <p:cNvSpPr txBox="1">
            <a:spLocks noGrp="1"/>
          </p:cNvSpPr>
          <p:nvPr>
            <p:ph type="title"/>
          </p:nvPr>
        </p:nvSpPr>
        <p:spPr>
          <a:xfrm>
            <a:off x="2270363" y="1392503"/>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56" name="Google Shape;556;p29"/>
          <p:cNvSpPr txBox="1">
            <a:spLocks noGrp="1"/>
          </p:cNvSpPr>
          <p:nvPr>
            <p:ph type="title" idx="3"/>
          </p:nvPr>
        </p:nvSpPr>
        <p:spPr>
          <a:xfrm>
            <a:off x="6130262" y="1393328"/>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57" name="Google Shape;557;p29"/>
          <p:cNvSpPr txBox="1">
            <a:spLocks noGrp="1"/>
          </p:cNvSpPr>
          <p:nvPr>
            <p:ph type="subTitle" idx="4"/>
          </p:nvPr>
        </p:nvSpPr>
        <p:spPr>
          <a:xfrm>
            <a:off x="1009425" y="1809973"/>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err="1"/>
              <a:t>Menu</a:t>
            </a:r>
            <a:r>
              <a:rPr lang="es-EC" dirty="0"/>
              <a:t> Bar </a:t>
            </a:r>
            <a:endParaRPr dirty="0"/>
          </a:p>
        </p:txBody>
      </p:sp>
      <p:sp>
        <p:nvSpPr>
          <p:cNvPr id="558" name="Google Shape;558;p29"/>
          <p:cNvSpPr txBox="1">
            <a:spLocks noGrp="1"/>
          </p:cNvSpPr>
          <p:nvPr>
            <p:ph type="subTitle" idx="5"/>
          </p:nvPr>
        </p:nvSpPr>
        <p:spPr>
          <a:xfrm>
            <a:off x="4877475" y="1850177"/>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err="1"/>
              <a:t>Menu</a:t>
            </a:r>
            <a:r>
              <a:rPr lang="es-EC" dirty="0"/>
              <a:t> </a:t>
            </a:r>
            <a:endParaRPr dirty="0"/>
          </a:p>
        </p:txBody>
      </p:sp>
      <p:sp>
        <p:nvSpPr>
          <p:cNvPr id="560" name="Google Shape;560;p29"/>
          <p:cNvSpPr txBox="1">
            <a:spLocks noGrp="1"/>
          </p:cNvSpPr>
          <p:nvPr>
            <p:ph type="subTitle" idx="8"/>
          </p:nvPr>
        </p:nvSpPr>
        <p:spPr>
          <a:xfrm>
            <a:off x="2596565" y="4001036"/>
            <a:ext cx="4268997"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sz="1400" dirty="0"/>
              <a:t>Es un componente del menú que permite activar eventos o pedir datos como un </a:t>
            </a:r>
            <a:r>
              <a:rPr lang="es-EC" sz="1400" dirty="0" err="1"/>
              <a:t>item</a:t>
            </a:r>
            <a:r>
              <a:rPr lang="es-EC" sz="1400" dirty="0"/>
              <a:t>. </a:t>
            </a:r>
            <a:endParaRPr lang="es-EC" sz="1100" dirty="0"/>
          </a:p>
        </p:txBody>
      </p:sp>
      <p:sp>
        <p:nvSpPr>
          <p:cNvPr id="561" name="Google Shape;561;p29"/>
          <p:cNvSpPr txBox="1">
            <a:spLocks noGrp="1"/>
          </p:cNvSpPr>
          <p:nvPr>
            <p:ph type="title" idx="13"/>
          </p:nvPr>
        </p:nvSpPr>
        <p:spPr>
          <a:xfrm>
            <a:off x="4204325" y="3249773"/>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62" name="Google Shape;562;p29"/>
          <p:cNvSpPr txBox="1">
            <a:spLocks noGrp="1"/>
          </p:cNvSpPr>
          <p:nvPr>
            <p:ph type="subTitle" idx="15"/>
          </p:nvPr>
        </p:nvSpPr>
        <p:spPr>
          <a:xfrm>
            <a:off x="2004212" y="3637673"/>
            <a:ext cx="5135526" cy="388500"/>
          </a:xfrm>
          <a:prstGeom prst="rect">
            <a:avLst/>
          </a:prstGeom>
        </p:spPr>
        <p:txBody>
          <a:bodyPr spcFirstLastPara="1" wrap="square" lIns="91425" tIns="91425" rIns="91425" bIns="91425" anchor="ctr" anchorCtr="0">
            <a:noAutofit/>
          </a:bodyPr>
          <a:lstStyle/>
          <a:p>
            <a:pPr marL="0" indent="0"/>
            <a:r>
              <a:rPr lang="es-EC" dirty="0" err="1"/>
              <a:t>Menu</a:t>
            </a:r>
            <a:r>
              <a:rPr lang="es-EC" dirty="0"/>
              <a:t> </a:t>
            </a:r>
            <a:r>
              <a:rPr lang="es-EC" dirty="0" err="1"/>
              <a:t>Item</a:t>
            </a:r>
            <a:r>
              <a:rPr lang="es-EC" dirty="0"/>
              <a:t> </a:t>
            </a:r>
            <a:endParaRPr dirty="0"/>
          </a:p>
        </p:txBody>
      </p:sp>
    </p:spTree>
    <p:extLst>
      <p:ext uri="{BB962C8B-B14F-4D97-AF65-F5344CB8AC3E}">
        <p14:creationId xmlns:p14="http://schemas.microsoft.com/office/powerpoint/2010/main" val="326017295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9"/>
          <p:cNvSpPr txBox="1">
            <a:spLocks noGrp="1"/>
          </p:cNvSpPr>
          <p:nvPr>
            <p:ph type="title" idx="6"/>
          </p:nvPr>
        </p:nvSpPr>
        <p:spPr>
          <a:xfrm>
            <a:off x="722375" y="5307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C" dirty="0"/>
              <a:t>SWING </a:t>
            </a:r>
            <a:r>
              <a:rPr lang="es-EC" dirty="0" err="1"/>
              <a:t>MENUS</a:t>
            </a:r>
            <a:endParaRPr dirty="0"/>
          </a:p>
        </p:txBody>
      </p:sp>
      <p:sp>
        <p:nvSpPr>
          <p:cNvPr id="551" name="Google Shape;551;p29"/>
          <p:cNvSpPr txBox="1">
            <a:spLocks noGrp="1"/>
          </p:cNvSpPr>
          <p:nvPr>
            <p:ph type="subTitle" idx="1"/>
          </p:nvPr>
        </p:nvSpPr>
        <p:spPr>
          <a:xfrm>
            <a:off x="1454176" y="2117745"/>
            <a:ext cx="2519428" cy="787251"/>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1400" dirty="0"/>
              <a:t>Crea una pestaña que permite agregar dentro un </a:t>
            </a:r>
            <a:r>
              <a:rPr lang="es-EC" sz="1400" dirty="0" err="1"/>
              <a:t>checkBox</a:t>
            </a:r>
            <a:endParaRPr sz="1100" dirty="0"/>
          </a:p>
        </p:txBody>
      </p:sp>
      <p:sp>
        <p:nvSpPr>
          <p:cNvPr id="553" name="Google Shape;553;p29"/>
          <p:cNvSpPr txBox="1">
            <a:spLocks noGrp="1"/>
          </p:cNvSpPr>
          <p:nvPr>
            <p:ph type="subTitle" idx="2"/>
          </p:nvPr>
        </p:nvSpPr>
        <p:spPr>
          <a:xfrm>
            <a:off x="5174612" y="2238677"/>
            <a:ext cx="2662826" cy="7110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sz="1400" dirty="0"/>
              <a:t>Permite crear dentro del menú un radio </a:t>
            </a:r>
            <a:r>
              <a:rPr lang="es-EC" sz="1400" dirty="0" err="1"/>
              <a:t>button</a:t>
            </a:r>
            <a:r>
              <a:rPr lang="es-EC" sz="1400" dirty="0"/>
              <a:t> para seleccionar</a:t>
            </a:r>
            <a:endParaRPr lang="es-EC" sz="1050" dirty="0"/>
          </a:p>
        </p:txBody>
      </p:sp>
      <p:sp>
        <p:nvSpPr>
          <p:cNvPr id="554" name="Google Shape;554;p29"/>
          <p:cNvSpPr txBox="1">
            <a:spLocks noGrp="1"/>
          </p:cNvSpPr>
          <p:nvPr>
            <p:ph type="title"/>
          </p:nvPr>
        </p:nvSpPr>
        <p:spPr>
          <a:xfrm>
            <a:off x="2270363" y="1392503"/>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56" name="Google Shape;556;p29"/>
          <p:cNvSpPr txBox="1">
            <a:spLocks noGrp="1"/>
          </p:cNvSpPr>
          <p:nvPr>
            <p:ph type="title" idx="3"/>
          </p:nvPr>
        </p:nvSpPr>
        <p:spPr>
          <a:xfrm>
            <a:off x="6130262" y="1393328"/>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557" name="Google Shape;557;p29"/>
          <p:cNvSpPr txBox="1">
            <a:spLocks noGrp="1"/>
          </p:cNvSpPr>
          <p:nvPr>
            <p:ph type="subTitle" idx="4"/>
          </p:nvPr>
        </p:nvSpPr>
        <p:spPr>
          <a:xfrm>
            <a:off x="1009425" y="1809973"/>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err="1"/>
              <a:t>MenuItem</a:t>
            </a:r>
            <a:r>
              <a:rPr lang="es-EC" dirty="0"/>
              <a:t> / </a:t>
            </a:r>
            <a:r>
              <a:rPr lang="es-EC" dirty="0" err="1"/>
              <a:t>CheckBox</a:t>
            </a:r>
            <a:r>
              <a:rPr lang="es-EC" dirty="0"/>
              <a:t>  </a:t>
            </a:r>
            <a:endParaRPr dirty="0"/>
          </a:p>
        </p:txBody>
      </p:sp>
      <p:sp>
        <p:nvSpPr>
          <p:cNvPr id="558" name="Google Shape;558;p29"/>
          <p:cNvSpPr txBox="1">
            <a:spLocks noGrp="1"/>
          </p:cNvSpPr>
          <p:nvPr>
            <p:ph type="subTitle" idx="5"/>
          </p:nvPr>
        </p:nvSpPr>
        <p:spPr>
          <a:xfrm>
            <a:off x="4877475" y="1850177"/>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err="1"/>
              <a:t>Menu</a:t>
            </a:r>
            <a:r>
              <a:rPr lang="es-EC" dirty="0"/>
              <a:t> </a:t>
            </a:r>
            <a:r>
              <a:rPr lang="es-EC" dirty="0" err="1"/>
              <a:t>Item</a:t>
            </a:r>
            <a:r>
              <a:rPr lang="es-EC" dirty="0"/>
              <a:t> Radio </a:t>
            </a:r>
            <a:r>
              <a:rPr lang="es-EC" dirty="0" err="1"/>
              <a:t>Button</a:t>
            </a:r>
            <a:r>
              <a:rPr lang="es-EC" dirty="0"/>
              <a:t> </a:t>
            </a:r>
            <a:endParaRPr dirty="0"/>
          </a:p>
        </p:txBody>
      </p:sp>
      <p:sp>
        <p:nvSpPr>
          <p:cNvPr id="560" name="Google Shape;560;p29"/>
          <p:cNvSpPr txBox="1">
            <a:spLocks noGrp="1"/>
          </p:cNvSpPr>
          <p:nvPr>
            <p:ph type="subTitle" idx="8"/>
          </p:nvPr>
        </p:nvSpPr>
        <p:spPr>
          <a:xfrm>
            <a:off x="2829958" y="3956296"/>
            <a:ext cx="3484034"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sz="1400" dirty="0"/>
              <a:t>Es el menú contextual, que se activa al dar un </a:t>
            </a:r>
            <a:r>
              <a:rPr lang="es-EC" sz="1400" dirty="0" err="1"/>
              <a:t>click</a:t>
            </a:r>
            <a:r>
              <a:rPr lang="es-EC" sz="1400" dirty="0"/>
              <a:t> y se añaden acciones.</a:t>
            </a:r>
            <a:endParaRPr lang="es-EC" sz="1100" dirty="0"/>
          </a:p>
        </p:txBody>
      </p:sp>
      <p:sp>
        <p:nvSpPr>
          <p:cNvPr id="561" name="Google Shape;561;p29"/>
          <p:cNvSpPr txBox="1">
            <a:spLocks noGrp="1"/>
          </p:cNvSpPr>
          <p:nvPr>
            <p:ph type="title" idx="13"/>
          </p:nvPr>
        </p:nvSpPr>
        <p:spPr>
          <a:xfrm>
            <a:off x="4204325" y="3249773"/>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562" name="Google Shape;562;p29"/>
          <p:cNvSpPr txBox="1">
            <a:spLocks noGrp="1"/>
          </p:cNvSpPr>
          <p:nvPr>
            <p:ph type="subTitle" idx="15"/>
          </p:nvPr>
        </p:nvSpPr>
        <p:spPr>
          <a:xfrm>
            <a:off x="2004212" y="3637673"/>
            <a:ext cx="5135526" cy="388500"/>
          </a:xfrm>
          <a:prstGeom prst="rect">
            <a:avLst/>
          </a:prstGeom>
        </p:spPr>
        <p:txBody>
          <a:bodyPr spcFirstLastPara="1" wrap="square" lIns="91425" tIns="91425" rIns="91425" bIns="91425" anchor="ctr" anchorCtr="0">
            <a:noAutofit/>
          </a:bodyPr>
          <a:lstStyle/>
          <a:p>
            <a:pPr marL="0" indent="0"/>
            <a:r>
              <a:rPr lang="es-EC" dirty="0" err="1"/>
              <a:t>Popup</a:t>
            </a:r>
            <a:r>
              <a:rPr lang="es-EC" dirty="0"/>
              <a:t> </a:t>
            </a:r>
            <a:r>
              <a:rPr lang="es-EC" dirty="0" err="1"/>
              <a:t>Menu</a:t>
            </a:r>
            <a:endParaRPr dirty="0"/>
          </a:p>
        </p:txBody>
      </p:sp>
    </p:spTree>
    <p:extLst>
      <p:ext uri="{BB962C8B-B14F-4D97-AF65-F5344CB8AC3E}">
        <p14:creationId xmlns:p14="http://schemas.microsoft.com/office/powerpoint/2010/main" val="386765501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0"/>
          <p:cNvSpPr txBox="1">
            <a:spLocks noGrp="1"/>
          </p:cNvSpPr>
          <p:nvPr>
            <p:ph type="ctrTitle"/>
          </p:nvPr>
        </p:nvSpPr>
        <p:spPr>
          <a:xfrm>
            <a:off x="872772" y="2123475"/>
            <a:ext cx="7463154" cy="1124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s-EC" dirty="0"/>
              <a:t>SWING WINDOWS </a:t>
            </a:r>
            <a:endParaRPr dirty="0"/>
          </a:p>
        </p:txBody>
      </p:sp>
      <p:sp>
        <p:nvSpPr>
          <p:cNvPr id="568" name="Google Shape;568;p30"/>
          <p:cNvSpPr txBox="1">
            <a:spLocks noGrp="1"/>
          </p:cNvSpPr>
          <p:nvPr>
            <p:ph type="subTitle" idx="1"/>
          </p:nvPr>
        </p:nvSpPr>
        <p:spPr>
          <a:xfrm>
            <a:off x="2492100" y="3323814"/>
            <a:ext cx="4159800" cy="33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EC" dirty="0">
                <a:solidFill>
                  <a:schemeClr val="accent5"/>
                </a:solidFill>
                <a:latin typeface="Century Gothic"/>
                <a:ea typeface="Century Gothic"/>
                <a:cs typeface="Century Gothic"/>
                <a:sym typeface="Century Gothic"/>
              </a:rPr>
              <a:t>Componentes Java Swing</a:t>
            </a:r>
            <a:endParaRPr lang="es-EC" dirty="0"/>
          </a:p>
        </p:txBody>
      </p:sp>
      <p:sp>
        <p:nvSpPr>
          <p:cNvPr id="569" name="Google Shape;569;p30"/>
          <p:cNvSpPr txBox="1">
            <a:spLocks noGrp="1"/>
          </p:cNvSpPr>
          <p:nvPr>
            <p:ph type="title" idx="2"/>
          </p:nvPr>
        </p:nvSpPr>
        <p:spPr>
          <a:xfrm>
            <a:off x="2492100" y="1483386"/>
            <a:ext cx="4159800" cy="70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04</a:t>
            </a:r>
            <a:endParaRPr dirty="0"/>
          </a:p>
        </p:txBody>
      </p:sp>
      <p:sp>
        <p:nvSpPr>
          <p:cNvPr id="570" name="Google Shape;570;p30"/>
          <p:cNvSpPr/>
          <p:nvPr/>
        </p:nvSpPr>
        <p:spPr>
          <a:xfrm>
            <a:off x="3655800" y="386670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0"/>
          <p:cNvGrpSpPr/>
          <p:nvPr/>
        </p:nvGrpSpPr>
        <p:grpSpPr>
          <a:xfrm rot="10667963">
            <a:off x="7458206" y="1380526"/>
            <a:ext cx="1385983" cy="2705355"/>
            <a:chOff x="409722" y="228600"/>
            <a:chExt cx="1385931" cy="2705253"/>
          </a:xfrm>
        </p:grpSpPr>
        <p:grpSp>
          <p:nvGrpSpPr>
            <p:cNvPr id="572" name="Google Shape;572;p30"/>
            <p:cNvGrpSpPr/>
            <p:nvPr/>
          </p:nvGrpSpPr>
          <p:grpSpPr>
            <a:xfrm rot="-617154" flipH="1">
              <a:off x="575967" y="402323"/>
              <a:ext cx="1053440" cy="2450002"/>
              <a:chOff x="3817855" y="1437512"/>
              <a:chExt cx="541146" cy="1128254"/>
            </a:xfrm>
          </p:grpSpPr>
          <p:sp>
            <p:nvSpPr>
              <p:cNvPr id="573" name="Google Shape;573;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0"/>
          <p:cNvGrpSpPr/>
          <p:nvPr/>
        </p:nvGrpSpPr>
        <p:grpSpPr>
          <a:xfrm rot="-230834">
            <a:off x="262018" y="1063686"/>
            <a:ext cx="1386005" cy="2705399"/>
            <a:chOff x="409722" y="228600"/>
            <a:chExt cx="1385931" cy="2705253"/>
          </a:xfrm>
        </p:grpSpPr>
        <p:grpSp>
          <p:nvGrpSpPr>
            <p:cNvPr id="577" name="Google Shape;577;p30"/>
            <p:cNvGrpSpPr/>
            <p:nvPr/>
          </p:nvGrpSpPr>
          <p:grpSpPr>
            <a:xfrm rot="-617154" flipH="1">
              <a:off x="575967" y="402323"/>
              <a:ext cx="1053440" cy="2450002"/>
              <a:chOff x="3817855" y="1437512"/>
              <a:chExt cx="541146" cy="1128254"/>
            </a:xfrm>
          </p:grpSpPr>
          <p:sp>
            <p:nvSpPr>
              <p:cNvPr id="578" name="Google Shape;578;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4656532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9"/>
          <p:cNvSpPr txBox="1">
            <a:spLocks noGrp="1"/>
          </p:cNvSpPr>
          <p:nvPr>
            <p:ph type="title" idx="6"/>
          </p:nvPr>
        </p:nvSpPr>
        <p:spPr>
          <a:xfrm>
            <a:off x="722375" y="5307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C" dirty="0"/>
              <a:t>SWING WINDOWS </a:t>
            </a:r>
            <a:endParaRPr dirty="0"/>
          </a:p>
        </p:txBody>
      </p:sp>
      <p:sp>
        <p:nvSpPr>
          <p:cNvPr id="551" name="Google Shape;551;p29"/>
          <p:cNvSpPr txBox="1">
            <a:spLocks noGrp="1"/>
          </p:cNvSpPr>
          <p:nvPr>
            <p:ph type="subTitle" idx="1"/>
          </p:nvPr>
        </p:nvSpPr>
        <p:spPr>
          <a:xfrm>
            <a:off x="1175211" y="2117745"/>
            <a:ext cx="2301095" cy="787251"/>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1400" dirty="0"/>
              <a:t>Nos permite presentar diálogos en ventanas auxiliares.</a:t>
            </a:r>
            <a:endParaRPr sz="1050" dirty="0"/>
          </a:p>
        </p:txBody>
      </p:sp>
      <p:sp>
        <p:nvSpPr>
          <p:cNvPr id="552" name="Google Shape;552;p29"/>
          <p:cNvSpPr txBox="1">
            <a:spLocks noGrp="1"/>
          </p:cNvSpPr>
          <p:nvPr>
            <p:ph type="subTitle" idx="7"/>
          </p:nvPr>
        </p:nvSpPr>
        <p:spPr>
          <a:xfrm>
            <a:off x="6165915" y="2243662"/>
            <a:ext cx="2150817"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1400" dirty="0"/>
              <a:t>Nos permite seleccionar entre una serie de colores que podemos ponerlos en otros controles.</a:t>
            </a:r>
            <a:endParaRPr sz="1050" dirty="0"/>
          </a:p>
        </p:txBody>
      </p:sp>
      <p:sp>
        <p:nvSpPr>
          <p:cNvPr id="553" name="Google Shape;553;p29"/>
          <p:cNvSpPr txBox="1">
            <a:spLocks noGrp="1"/>
          </p:cNvSpPr>
          <p:nvPr>
            <p:ph type="subTitle" idx="2"/>
          </p:nvPr>
        </p:nvSpPr>
        <p:spPr>
          <a:xfrm>
            <a:off x="3476306" y="2209979"/>
            <a:ext cx="2472235" cy="7110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sz="1400" dirty="0"/>
              <a:t>Nos permite crear la ventana principal de la aplicación y es recomendable tener solo uno. Las otras deben ser dialog .</a:t>
            </a:r>
            <a:endParaRPr lang="es-EC" sz="900" dirty="0"/>
          </a:p>
        </p:txBody>
      </p:sp>
      <p:sp>
        <p:nvSpPr>
          <p:cNvPr id="554" name="Google Shape;554;p29"/>
          <p:cNvSpPr txBox="1">
            <a:spLocks noGrp="1"/>
          </p:cNvSpPr>
          <p:nvPr>
            <p:ph type="title"/>
          </p:nvPr>
        </p:nvSpPr>
        <p:spPr>
          <a:xfrm>
            <a:off x="1902675" y="1392503"/>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55" name="Google Shape;555;p29"/>
          <p:cNvSpPr txBox="1">
            <a:spLocks noGrp="1"/>
          </p:cNvSpPr>
          <p:nvPr>
            <p:ph type="title" idx="9"/>
          </p:nvPr>
        </p:nvSpPr>
        <p:spPr>
          <a:xfrm>
            <a:off x="6873674" y="1380999"/>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56" name="Google Shape;556;p29"/>
          <p:cNvSpPr txBox="1">
            <a:spLocks noGrp="1"/>
          </p:cNvSpPr>
          <p:nvPr>
            <p:ph type="title" idx="3"/>
          </p:nvPr>
        </p:nvSpPr>
        <p:spPr>
          <a:xfrm>
            <a:off x="4283822" y="1379066"/>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57" name="Google Shape;557;p29"/>
          <p:cNvSpPr txBox="1">
            <a:spLocks noGrp="1"/>
          </p:cNvSpPr>
          <p:nvPr>
            <p:ph type="subTitle" idx="4"/>
          </p:nvPr>
        </p:nvSpPr>
        <p:spPr>
          <a:xfrm>
            <a:off x="1048993" y="1766966"/>
            <a:ext cx="2367599"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a:t>Dialog </a:t>
            </a:r>
            <a:endParaRPr dirty="0"/>
          </a:p>
        </p:txBody>
      </p:sp>
      <p:sp>
        <p:nvSpPr>
          <p:cNvPr id="558" name="Google Shape;558;p29"/>
          <p:cNvSpPr txBox="1">
            <a:spLocks noGrp="1"/>
          </p:cNvSpPr>
          <p:nvPr>
            <p:ph type="subTitle" idx="5"/>
          </p:nvPr>
        </p:nvSpPr>
        <p:spPr>
          <a:xfrm>
            <a:off x="3430663" y="1783420"/>
            <a:ext cx="23676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err="1"/>
              <a:t>Frame</a:t>
            </a:r>
            <a:r>
              <a:rPr lang="es-EC" dirty="0"/>
              <a:t> </a:t>
            </a:r>
            <a:endParaRPr dirty="0"/>
          </a:p>
        </p:txBody>
      </p:sp>
      <p:sp>
        <p:nvSpPr>
          <p:cNvPr id="559" name="Google Shape;559;p29"/>
          <p:cNvSpPr txBox="1">
            <a:spLocks noGrp="1"/>
          </p:cNvSpPr>
          <p:nvPr>
            <p:ph type="subTitle" idx="14"/>
          </p:nvPr>
        </p:nvSpPr>
        <p:spPr>
          <a:xfrm>
            <a:off x="5966369" y="1766966"/>
            <a:ext cx="2549911"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a:t>Color </a:t>
            </a:r>
            <a:r>
              <a:rPr lang="es-EC" dirty="0" err="1"/>
              <a:t>chooser</a:t>
            </a:r>
            <a:r>
              <a:rPr lang="es-EC" dirty="0"/>
              <a:t> </a:t>
            </a:r>
            <a:endParaRPr dirty="0"/>
          </a:p>
        </p:txBody>
      </p:sp>
      <p:sp>
        <p:nvSpPr>
          <p:cNvPr id="560" name="Google Shape;560;p29"/>
          <p:cNvSpPr txBox="1">
            <a:spLocks noGrp="1"/>
          </p:cNvSpPr>
          <p:nvPr>
            <p:ph type="subTitle" idx="8"/>
          </p:nvPr>
        </p:nvSpPr>
        <p:spPr>
          <a:xfrm>
            <a:off x="1822454" y="3919291"/>
            <a:ext cx="2567693"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sz="1400" dirty="0"/>
              <a:t>Permite elegir un archivo que se tenga en el dentro del ordenador.</a:t>
            </a:r>
            <a:endParaRPr sz="1050" dirty="0"/>
          </a:p>
        </p:txBody>
      </p:sp>
      <p:sp>
        <p:nvSpPr>
          <p:cNvPr id="561" name="Google Shape;561;p29"/>
          <p:cNvSpPr txBox="1">
            <a:spLocks noGrp="1"/>
          </p:cNvSpPr>
          <p:nvPr>
            <p:ph type="title" idx="13"/>
          </p:nvPr>
        </p:nvSpPr>
        <p:spPr>
          <a:xfrm>
            <a:off x="2637975" y="3101411"/>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62" name="Google Shape;562;p29"/>
          <p:cNvSpPr txBox="1">
            <a:spLocks noGrp="1"/>
          </p:cNvSpPr>
          <p:nvPr>
            <p:ph type="subTitle" idx="15"/>
          </p:nvPr>
        </p:nvSpPr>
        <p:spPr>
          <a:xfrm>
            <a:off x="1360904" y="3477865"/>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a:t>File </a:t>
            </a:r>
            <a:r>
              <a:rPr lang="es-EC" dirty="0" err="1"/>
              <a:t>chooser</a:t>
            </a:r>
            <a:r>
              <a:rPr lang="es-EC" dirty="0"/>
              <a:t> </a:t>
            </a:r>
            <a:endParaRPr dirty="0"/>
          </a:p>
        </p:txBody>
      </p:sp>
      <p:sp>
        <p:nvSpPr>
          <p:cNvPr id="17" name="Google Shape;561;p29">
            <a:extLst>
              <a:ext uri="{FF2B5EF4-FFF2-40B4-BE49-F238E27FC236}">
                <a16:creationId xmlns:a16="http://schemas.microsoft.com/office/drawing/2014/main" id="{A0C89E11-5793-4F48-A668-EDC8B57F1646}"/>
              </a:ext>
            </a:extLst>
          </p:cNvPr>
          <p:cNvSpPr txBox="1">
            <a:spLocks/>
          </p:cNvSpPr>
          <p:nvPr/>
        </p:nvSpPr>
        <p:spPr>
          <a:xfrm>
            <a:off x="5598719" y="3144076"/>
            <a:ext cx="735300" cy="38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Aldrich"/>
              <a:buNone/>
              <a:defRPr sz="3000" b="0" i="0" u="none" strike="noStrike" cap="none">
                <a:solidFill>
                  <a:schemeClr val="accent3"/>
                </a:solidFill>
                <a:latin typeface="Aldrich"/>
                <a:ea typeface="Aldrich"/>
                <a:cs typeface="Aldrich"/>
                <a:sym typeface="Aldrich"/>
              </a:defRPr>
            </a:lvl1pPr>
            <a:lvl2pPr marR="0" lvl="1"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en" dirty="0"/>
              <a:t>05</a:t>
            </a:r>
          </a:p>
        </p:txBody>
      </p:sp>
      <p:sp>
        <p:nvSpPr>
          <p:cNvPr id="18" name="Google Shape;562;p29">
            <a:extLst>
              <a:ext uri="{FF2B5EF4-FFF2-40B4-BE49-F238E27FC236}">
                <a16:creationId xmlns:a16="http://schemas.microsoft.com/office/drawing/2014/main" id="{F4434492-3C00-4C8E-AD14-759895E2CB33}"/>
              </a:ext>
            </a:extLst>
          </p:cNvPr>
          <p:cNvSpPr txBox="1">
            <a:spLocks/>
          </p:cNvSpPr>
          <p:nvPr/>
        </p:nvSpPr>
        <p:spPr>
          <a:xfrm>
            <a:off x="4890960" y="3477865"/>
            <a:ext cx="2150818" cy="38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800"/>
              <a:buFont typeface="Didact Gothic"/>
              <a:buNone/>
              <a:defRPr sz="1800" b="1" i="0" u="none" strike="noStrike" cap="none">
                <a:solidFill>
                  <a:schemeClr val="accent5"/>
                </a:solidFill>
                <a:latin typeface="Aldrich"/>
                <a:ea typeface="Aldrich"/>
                <a:cs typeface="Aldrich"/>
                <a:sym typeface="Aldrich"/>
              </a:defRPr>
            </a:lvl1pPr>
            <a:lvl2pPr marL="914400" marR="0" lvl="1"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2pPr>
            <a:lvl3pPr marL="1371600" marR="0" lvl="2"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3pPr>
            <a:lvl4pPr marL="1828800" marR="0" lvl="3"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4pPr>
            <a:lvl5pPr marL="2286000" marR="0" lvl="4"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5pPr>
            <a:lvl6pPr marL="2743200" marR="0" lvl="5"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6pPr>
            <a:lvl7pPr marL="3200400" marR="0" lvl="6"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7pPr>
            <a:lvl8pPr marL="3657600" marR="0" lvl="7"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8pPr>
            <a:lvl9pPr marL="4114800" marR="0" lvl="8"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9pPr>
          </a:lstStyle>
          <a:p>
            <a:pPr marL="0" indent="0"/>
            <a:r>
              <a:rPr lang="es-EC" dirty="0" err="1"/>
              <a:t>OptionPane</a:t>
            </a:r>
            <a:r>
              <a:rPr lang="es-EC" dirty="0"/>
              <a:t> </a:t>
            </a:r>
          </a:p>
        </p:txBody>
      </p:sp>
      <p:sp>
        <p:nvSpPr>
          <p:cNvPr id="19" name="Google Shape;560;p29">
            <a:extLst>
              <a:ext uri="{FF2B5EF4-FFF2-40B4-BE49-F238E27FC236}">
                <a16:creationId xmlns:a16="http://schemas.microsoft.com/office/drawing/2014/main" id="{85E694BC-19A8-44B7-BFFB-E72B62D06C19}"/>
              </a:ext>
            </a:extLst>
          </p:cNvPr>
          <p:cNvSpPr txBox="1">
            <a:spLocks/>
          </p:cNvSpPr>
          <p:nvPr/>
        </p:nvSpPr>
        <p:spPr>
          <a:xfrm>
            <a:off x="4572000" y="4040050"/>
            <a:ext cx="2878337"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800"/>
              <a:buFont typeface="Didact Gothic"/>
              <a:buNone/>
              <a:defRPr sz="16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accent5"/>
              </a:buClr>
              <a:buSzPts val="1400"/>
              <a:buFont typeface="Didact Gothic"/>
              <a:buNone/>
              <a:defRPr sz="16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accent5"/>
              </a:buClr>
              <a:buSzPts val="1400"/>
              <a:buFont typeface="Didact Gothic"/>
              <a:buNone/>
              <a:defRPr sz="16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accent5"/>
              </a:buClr>
              <a:buSzPts val="1400"/>
              <a:buFont typeface="Didact Gothic"/>
              <a:buNone/>
              <a:defRPr sz="16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accent5"/>
              </a:buClr>
              <a:buSzPts val="1400"/>
              <a:buFont typeface="Didact Gothic"/>
              <a:buNone/>
              <a:defRPr sz="16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accent5"/>
              </a:buClr>
              <a:buSzPts val="1400"/>
              <a:buFont typeface="Didact Gothic"/>
              <a:buNone/>
              <a:defRPr sz="16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accent5"/>
              </a:buClr>
              <a:buSzPts val="1400"/>
              <a:buFont typeface="Didact Gothic"/>
              <a:buNone/>
              <a:defRPr sz="16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accent5"/>
              </a:buClr>
              <a:buSzPts val="1400"/>
              <a:buFont typeface="Didact Gothic"/>
              <a:buNone/>
              <a:defRPr sz="16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accent5"/>
              </a:buClr>
              <a:buSzPts val="1400"/>
              <a:buFont typeface="Didact Gothic"/>
              <a:buNone/>
              <a:defRPr sz="1600" b="0" i="0" u="none" strike="noStrike" cap="none">
                <a:solidFill>
                  <a:schemeClr val="accent5"/>
                </a:solidFill>
                <a:latin typeface="Didact Gothic"/>
                <a:ea typeface="Didact Gothic"/>
                <a:cs typeface="Didact Gothic"/>
                <a:sym typeface="Didact Gothic"/>
              </a:defRPr>
            </a:lvl9pPr>
          </a:lstStyle>
          <a:p>
            <a:pPr marL="0" indent="0"/>
            <a:r>
              <a:rPr lang="es-EC" sz="1400" dirty="0"/>
              <a:t>Es una ventana que muestra mensajes al usuario que pueden ser de advertencias, recordatorios,  confirmaciones, etc.</a:t>
            </a:r>
            <a:endParaRPr lang="es-EC" sz="1000" dirty="0"/>
          </a:p>
        </p:txBody>
      </p:sp>
    </p:spTree>
    <p:extLst>
      <p:ext uri="{BB962C8B-B14F-4D97-AF65-F5344CB8AC3E}">
        <p14:creationId xmlns:p14="http://schemas.microsoft.com/office/powerpoint/2010/main" val="8118486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43"/>
        <p:cNvGrpSpPr/>
        <p:nvPr/>
      </p:nvGrpSpPr>
      <p:grpSpPr>
        <a:xfrm>
          <a:off x="0" y="0"/>
          <a:ext cx="0" cy="0"/>
          <a:chOff x="0" y="0"/>
          <a:chExt cx="0" cy="0"/>
        </a:xfrm>
      </p:grpSpPr>
      <p:sp>
        <p:nvSpPr>
          <p:cNvPr id="544" name="Google Shape;544;p28"/>
          <p:cNvSpPr txBox="1">
            <a:spLocks noGrp="1"/>
          </p:cNvSpPr>
          <p:nvPr>
            <p:ph type="body" idx="1"/>
          </p:nvPr>
        </p:nvSpPr>
        <p:spPr>
          <a:xfrm>
            <a:off x="594784" y="1103450"/>
            <a:ext cx="7699200" cy="34989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s-EC" sz="1600" dirty="0">
                <a:solidFill>
                  <a:schemeClr val="accent5"/>
                </a:solidFill>
              </a:rPr>
              <a:t>En Java poseemos la paleta que es una forma de programar una GUI (Graphical User Interface) con una biblioteca de componentes diferentes para cumplir con los requisitos de el elemento de Java Swing es una mejora proporcionada de la biblioteca </a:t>
            </a:r>
            <a:r>
              <a:rPr lang="es-EC" sz="1600" dirty="0" err="1">
                <a:solidFill>
                  <a:schemeClr val="accent5"/>
                </a:solidFill>
              </a:rPr>
              <a:t>AWT</a:t>
            </a:r>
            <a:r>
              <a:rPr lang="es-EC" sz="1600" dirty="0">
                <a:solidFill>
                  <a:schemeClr val="accent5"/>
                </a:solidFill>
              </a:rPr>
              <a:t>. Es flexible cuando se usa con el sistema operativo, produce una interfaz gráfica para cada sistema, esto nos ahorra mucho tiempo gracias a la biblioteca propia de Java. </a:t>
            </a:r>
            <a:r>
              <a:rPr lang="es-EC" sz="1600" dirty="0"/>
              <a:t>N</a:t>
            </a:r>
            <a:r>
              <a:rPr lang="es-EC" sz="1600" dirty="0">
                <a:solidFill>
                  <a:schemeClr val="accent5"/>
                </a:solidFill>
              </a:rPr>
              <a:t>o tiene la misma interfaz que proporciona el esquema realizado manualmente. </a:t>
            </a:r>
          </a:p>
          <a:p>
            <a:pPr marL="285750" lvl="0" indent="-285750" algn="just" rtl="0">
              <a:spcBef>
                <a:spcPts val="600"/>
              </a:spcBef>
              <a:spcAft>
                <a:spcPts val="0"/>
              </a:spcAft>
              <a:buFont typeface="Wingdings" panose="05000000000000000000" pitchFamily="2" charset="2"/>
              <a:buChar char="v"/>
            </a:pPr>
            <a:r>
              <a:rPr lang="es-EC" sz="1400" dirty="0">
                <a:solidFill>
                  <a:schemeClr val="accent5"/>
                </a:solidFill>
                <a:latin typeface="Century Gothic"/>
                <a:ea typeface="Century Gothic"/>
                <a:cs typeface="Century Gothic"/>
                <a:sym typeface="Century Gothic"/>
              </a:rPr>
              <a:t>Las componentes Swing se identifican porque pertenecen al paquete </a:t>
            </a:r>
            <a:r>
              <a:rPr lang="es-EC" sz="1400" dirty="0" err="1">
                <a:solidFill>
                  <a:schemeClr val="accent5"/>
                </a:solidFill>
                <a:latin typeface="Century Gothic"/>
                <a:ea typeface="Century Gothic"/>
                <a:cs typeface="Century Gothic"/>
                <a:sym typeface="Century Gothic"/>
              </a:rPr>
              <a:t>javax.swing</a:t>
            </a:r>
            <a:r>
              <a:rPr lang="es-EC" sz="1400" dirty="0">
                <a:solidFill>
                  <a:schemeClr val="accent5"/>
                </a:solidFill>
                <a:latin typeface="Century Gothic"/>
                <a:ea typeface="Century Gothic"/>
                <a:cs typeface="Century Gothic"/>
                <a:sym typeface="Century Gothic"/>
              </a:rPr>
              <a:t>.</a:t>
            </a:r>
          </a:p>
          <a:p>
            <a:pPr marL="285750" indent="-285750" algn="just">
              <a:spcBef>
                <a:spcPts val="600"/>
              </a:spcBef>
              <a:buFont typeface="Wingdings" panose="05000000000000000000" pitchFamily="2" charset="2"/>
              <a:buChar char="v"/>
            </a:pPr>
            <a:r>
              <a:rPr lang="es-EC" sz="1400" dirty="0" err="1">
                <a:solidFill>
                  <a:schemeClr val="accent5"/>
                </a:solidFill>
              </a:rPr>
              <a:t>initComponents</a:t>
            </a:r>
            <a:r>
              <a:rPr lang="es-EC" sz="1400" dirty="0">
                <a:solidFill>
                  <a:schemeClr val="accent5"/>
                </a:solidFill>
              </a:rPr>
              <a:t> () es de solo lectura.</a:t>
            </a:r>
          </a:p>
          <a:p>
            <a:pPr marL="0" lvl="0" indent="0" algn="just" rtl="0">
              <a:spcBef>
                <a:spcPts val="600"/>
              </a:spcBef>
              <a:spcAft>
                <a:spcPts val="0"/>
              </a:spcAft>
              <a:buNone/>
            </a:pPr>
            <a:endParaRPr sz="1400" dirty="0">
              <a:solidFill>
                <a:schemeClr val="accent5"/>
              </a:solidFill>
              <a:latin typeface="Century Gothic"/>
              <a:ea typeface="Century Gothic"/>
              <a:cs typeface="Century Gothic"/>
              <a:sym typeface="Century Gothic"/>
            </a:endParaRPr>
          </a:p>
        </p:txBody>
      </p:sp>
      <p:sp>
        <p:nvSpPr>
          <p:cNvPr id="545" name="Google Shape;545;p28"/>
          <p:cNvSpPr txBox="1">
            <a:spLocks noGrp="1"/>
          </p:cNvSpPr>
          <p:nvPr>
            <p:ph type="title"/>
          </p:nvPr>
        </p:nvSpPr>
        <p:spPr>
          <a:xfrm>
            <a:off x="722400" y="5307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NETBEANS - PALETTE</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0"/>
          <p:cNvSpPr txBox="1">
            <a:spLocks noGrp="1"/>
          </p:cNvSpPr>
          <p:nvPr>
            <p:ph type="ctrTitle"/>
          </p:nvPr>
        </p:nvSpPr>
        <p:spPr>
          <a:xfrm>
            <a:off x="1180099" y="1992827"/>
            <a:ext cx="6826217" cy="1124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s-EC" dirty="0"/>
              <a:t>SWING CONTAINERS </a:t>
            </a:r>
            <a:endParaRPr dirty="0"/>
          </a:p>
        </p:txBody>
      </p:sp>
      <p:sp>
        <p:nvSpPr>
          <p:cNvPr id="568" name="Google Shape;568;p30"/>
          <p:cNvSpPr txBox="1">
            <a:spLocks noGrp="1"/>
          </p:cNvSpPr>
          <p:nvPr>
            <p:ph type="subTitle" idx="1"/>
          </p:nvPr>
        </p:nvSpPr>
        <p:spPr>
          <a:xfrm>
            <a:off x="2492100" y="3323814"/>
            <a:ext cx="4159800" cy="33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EC" dirty="0">
                <a:solidFill>
                  <a:schemeClr val="accent5"/>
                </a:solidFill>
                <a:latin typeface="Century Gothic"/>
                <a:ea typeface="Century Gothic"/>
                <a:cs typeface="Century Gothic"/>
                <a:sym typeface="Century Gothic"/>
              </a:rPr>
              <a:t>Componentes Java Swing</a:t>
            </a:r>
            <a:endParaRPr dirty="0"/>
          </a:p>
        </p:txBody>
      </p:sp>
      <p:sp>
        <p:nvSpPr>
          <p:cNvPr id="569" name="Google Shape;569;p30"/>
          <p:cNvSpPr txBox="1">
            <a:spLocks noGrp="1"/>
          </p:cNvSpPr>
          <p:nvPr>
            <p:ph type="title" idx="2"/>
          </p:nvPr>
        </p:nvSpPr>
        <p:spPr>
          <a:xfrm>
            <a:off x="2492100" y="1483386"/>
            <a:ext cx="4159800" cy="70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570" name="Google Shape;570;p30"/>
          <p:cNvSpPr/>
          <p:nvPr/>
        </p:nvSpPr>
        <p:spPr>
          <a:xfrm>
            <a:off x="3655800" y="386670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0"/>
          <p:cNvGrpSpPr/>
          <p:nvPr/>
        </p:nvGrpSpPr>
        <p:grpSpPr>
          <a:xfrm rot="10667963">
            <a:off x="7458206" y="1380526"/>
            <a:ext cx="1385983" cy="2705355"/>
            <a:chOff x="409722" y="228600"/>
            <a:chExt cx="1385931" cy="2705253"/>
          </a:xfrm>
        </p:grpSpPr>
        <p:grpSp>
          <p:nvGrpSpPr>
            <p:cNvPr id="572" name="Google Shape;572;p30"/>
            <p:cNvGrpSpPr/>
            <p:nvPr/>
          </p:nvGrpSpPr>
          <p:grpSpPr>
            <a:xfrm rot="-617154" flipH="1">
              <a:off x="575967" y="402323"/>
              <a:ext cx="1053440" cy="2450002"/>
              <a:chOff x="3817855" y="1437512"/>
              <a:chExt cx="541146" cy="1128254"/>
            </a:xfrm>
          </p:grpSpPr>
          <p:sp>
            <p:nvSpPr>
              <p:cNvPr id="573" name="Google Shape;573;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0"/>
          <p:cNvGrpSpPr/>
          <p:nvPr/>
        </p:nvGrpSpPr>
        <p:grpSpPr>
          <a:xfrm rot="-230834">
            <a:off x="262018" y="1063686"/>
            <a:ext cx="1386005" cy="2705399"/>
            <a:chOff x="409722" y="228600"/>
            <a:chExt cx="1385931" cy="2705253"/>
          </a:xfrm>
        </p:grpSpPr>
        <p:grpSp>
          <p:nvGrpSpPr>
            <p:cNvPr id="577" name="Google Shape;577;p30"/>
            <p:cNvGrpSpPr/>
            <p:nvPr/>
          </p:nvGrpSpPr>
          <p:grpSpPr>
            <a:xfrm rot="-617154" flipH="1">
              <a:off x="575967" y="402323"/>
              <a:ext cx="1053440" cy="2450002"/>
              <a:chOff x="3817855" y="1437512"/>
              <a:chExt cx="541146" cy="1128254"/>
            </a:xfrm>
          </p:grpSpPr>
          <p:sp>
            <p:nvSpPr>
              <p:cNvPr id="578" name="Google Shape;578;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6195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9"/>
          <p:cNvSpPr txBox="1">
            <a:spLocks noGrp="1"/>
          </p:cNvSpPr>
          <p:nvPr>
            <p:ph type="title" idx="6"/>
          </p:nvPr>
        </p:nvSpPr>
        <p:spPr>
          <a:xfrm>
            <a:off x="722375" y="5307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C" dirty="0"/>
              <a:t>SWING CONTAINERS </a:t>
            </a:r>
            <a:endParaRPr dirty="0"/>
          </a:p>
        </p:txBody>
      </p:sp>
      <p:sp>
        <p:nvSpPr>
          <p:cNvPr id="551" name="Google Shape;551;p29"/>
          <p:cNvSpPr txBox="1">
            <a:spLocks noGrp="1"/>
          </p:cNvSpPr>
          <p:nvPr>
            <p:ph type="subTitle" idx="1"/>
          </p:nvPr>
        </p:nvSpPr>
        <p:spPr>
          <a:xfrm>
            <a:off x="1454176" y="2117745"/>
            <a:ext cx="2519428" cy="787251"/>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1200" dirty="0"/>
              <a:t>Los paneles sirven para almacenar el resto de componentes, nos sirve para delimitar secciones y dividir la interfaz.</a:t>
            </a:r>
            <a:endParaRPr sz="1200" dirty="0"/>
          </a:p>
        </p:txBody>
      </p:sp>
      <p:sp>
        <p:nvSpPr>
          <p:cNvPr id="552" name="Google Shape;552;p29"/>
          <p:cNvSpPr txBox="1">
            <a:spLocks noGrp="1"/>
          </p:cNvSpPr>
          <p:nvPr>
            <p:ph type="subTitle" idx="7"/>
          </p:nvPr>
        </p:nvSpPr>
        <p:spPr>
          <a:xfrm>
            <a:off x="1302346" y="3914152"/>
            <a:ext cx="267125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1200" dirty="0"/>
              <a:t>Es la creación de un panel que esta dividido en dos secciones, cada sección puede estar manipulada distintamente de la otra. Adentro puede haber otro.</a:t>
            </a:r>
            <a:endParaRPr sz="1200" dirty="0"/>
          </a:p>
        </p:txBody>
      </p:sp>
      <p:sp>
        <p:nvSpPr>
          <p:cNvPr id="553" name="Google Shape;553;p29"/>
          <p:cNvSpPr txBox="1">
            <a:spLocks noGrp="1"/>
          </p:cNvSpPr>
          <p:nvPr>
            <p:ph type="subTitle" idx="2"/>
          </p:nvPr>
        </p:nvSpPr>
        <p:spPr>
          <a:xfrm>
            <a:off x="5322225" y="2127833"/>
            <a:ext cx="2367599" cy="7110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sz="1200" dirty="0"/>
              <a:t>Este componente sirve</a:t>
            </a:r>
          </a:p>
          <a:p>
            <a:pPr marL="0" lvl="0" indent="0" algn="ctr" rtl="0">
              <a:spcBef>
                <a:spcPts val="0"/>
              </a:spcBef>
              <a:spcAft>
                <a:spcPts val="0"/>
              </a:spcAft>
              <a:buNone/>
            </a:pPr>
            <a:r>
              <a:rPr lang="es-EC" sz="1200" dirty="0"/>
              <a:t>para la creación de pestañas en nuestra ventana, donde cada pestaña es como un contenedor.</a:t>
            </a:r>
          </a:p>
        </p:txBody>
      </p:sp>
      <p:sp>
        <p:nvSpPr>
          <p:cNvPr id="554" name="Google Shape;554;p29"/>
          <p:cNvSpPr txBox="1">
            <a:spLocks noGrp="1"/>
          </p:cNvSpPr>
          <p:nvPr>
            <p:ph type="title"/>
          </p:nvPr>
        </p:nvSpPr>
        <p:spPr>
          <a:xfrm>
            <a:off x="2270363" y="1392503"/>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55" name="Google Shape;555;p29"/>
          <p:cNvSpPr txBox="1">
            <a:spLocks noGrp="1"/>
          </p:cNvSpPr>
          <p:nvPr>
            <p:ph type="title" idx="9"/>
          </p:nvPr>
        </p:nvSpPr>
        <p:spPr>
          <a:xfrm>
            <a:off x="2270363" y="3012853"/>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56" name="Google Shape;556;p29"/>
          <p:cNvSpPr txBox="1">
            <a:spLocks noGrp="1"/>
          </p:cNvSpPr>
          <p:nvPr>
            <p:ph type="title" idx="3"/>
          </p:nvPr>
        </p:nvSpPr>
        <p:spPr>
          <a:xfrm>
            <a:off x="6130262" y="1393328"/>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57" name="Google Shape;557;p29"/>
          <p:cNvSpPr txBox="1">
            <a:spLocks noGrp="1"/>
          </p:cNvSpPr>
          <p:nvPr>
            <p:ph type="subTitle" idx="4"/>
          </p:nvPr>
        </p:nvSpPr>
        <p:spPr>
          <a:xfrm>
            <a:off x="1009425" y="1809973"/>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a:t>Panel </a:t>
            </a:r>
            <a:endParaRPr dirty="0"/>
          </a:p>
        </p:txBody>
      </p:sp>
      <p:sp>
        <p:nvSpPr>
          <p:cNvPr id="558" name="Google Shape;558;p29"/>
          <p:cNvSpPr txBox="1">
            <a:spLocks noGrp="1"/>
          </p:cNvSpPr>
          <p:nvPr>
            <p:ph type="subTitle" idx="5"/>
          </p:nvPr>
        </p:nvSpPr>
        <p:spPr>
          <a:xfrm>
            <a:off x="4877475" y="1820073"/>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a:t>Tabbed Pane</a:t>
            </a:r>
            <a:endParaRPr dirty="0"/>
          </a:p>
        </p:txBody>
      </p:sp>
      <p:sp>
        <p:nvSpPr>
          <p:cNvPr id="559" name="Google Shape;559;p29"/>
          <p:cNvSpPr txBox="1">
            <a:spLocks noGrp="1"/>
          </p:cNvSpPr>
          <p:nvPr>
            <p:ph type="subTitle" idx="14"/>
          </p:nvPr>
        </p:nvSpPr>
        <p:spPr>
          <a:xfrm>
            <a:off x="1009425" y="3430323"/>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a:t>Split Pane</a:t>
            </a:r>
            <a:endParaRPr dirty="0"/>
          </a:p>
        </p:txBody>
      </p:sp>
      <p:sp>
        <p:nvSpPr>
          <p:cNvPr id="560" name="Google Shape;560;p29"/>
          <p:cNvSpPr txBox="1">
            <a:spLocks noGrp="1"/>
          </p:cNvSpPr>
          <p:nvPr>
            <p:ph type="subTitle" idx="8"/>
          </p:nvPr>
        </p:nvSpPr>
        <p:spPr>
          <a:xfrm>
            <a:off x="5322225" y="3784392"/>
            <a:ext cx="2367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sz="1200" dirty="0"/>
              <a:t>Es un contenedor de componentes que le permite unir barras de </a:t>
            </a:r>
            <a:r>
              <a:rPr lang="es-EC" sz="1200" dirty="0" err="1"/>
              <a:t>scroll</a:t>
            </a:r>
            <a:r>
              <a:rPr lang="es-EC" sz="1200" dirty="0"/>
              <a:t>.</a:t>
            </a:r>
            <a:endParaRPr sz="1200" dirty="0"/>
          </a:p>
        </p:txBody>
      </p:sp>
      <p:sp>
        <p:nvSpPr>
          <p:cNvPr id="561" name="Google Shape;561;p29"/>
          <p:cNvSpPr txBox="1">
            <a:spLocks noGrp="1"/>
          </p:cNvSpPr>
          <p:nvPr>
            <p:ph type="title" idx="13"/>
          </p:nvPr>
        </p:nvSpPr>
        <p:spPr>
          <a:xfrm>
            <a:off x="6130262" y="3013678"/>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62" name="Google Shape;562;p29"/>
          <p:cNvSpPr txBox="1">
            <a:spLocks noGrp="1"/>
          </p:cNvSpPr>
          <p:nvPr>
            <p:ph type="subTitle" idx="15"/>
          </p:nvPr>
        </p:nvSpPr>
        <p:spPr>
          <a:xfrm>
            <a:off x="4877475" y="3440423"/>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err="1"/>
              <a:t>ScrollPane</a:t>
            </a:r>
            <a:endParaRPr dirty="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9"/>
          <p:cNvSpPr txBox="1">
            <a:spLocks noGrp="1"/>
          </p:cNvSpPr>
          <p:nvPr>
            <p:ph type="title" idx="6"/>
          </p:nvPr>
        </p:nvSpPr>
        <p:spPr>
          <a:xfrm>
            <a:off x="722375" y="5307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C" dirty="0"/>
              <a:t>SWING CONTAINERS </a:t>
            </a:r>
            <a:endParaRPr dirty="0"/>
          </a:p>
        </p:txBody>
      </p:sp>
      <p:sp>
        <p:nvSpPr>
          <p:cNvPr id="551" name="Google Shape;551;p29"/>
          <p:cNvSpPr txBox="1">
            <a:spLocks noGrp="1"/>
          </p:cNvSpPr>
          <p:nvPr>
            <p:ph type="subTitle" idx="1"/>
          </p:nvPr>
        </p:nvSpPr>
        <p:spPr>
          <a:xfrm>
            <a:off x="1454176" y="2117745"/>
            <a:ext cx="2519428" cy="787251"/>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1200" dirty="0"/>
              <a:t>Es una barra de herramientas donde nos permite poner varios componentes en alguna parte del panel, un contenedor pequeño y </a:t>
            </a:r>
            <a:r>
              <a:rPr lang="es-EC" sz="1200" dirty="0" err="1"/>
              <a:t>util</a:t>
            </a:r>
            <a:r>
              <a:rPr lang="es-EC" sz="1200" dirty="0"/>
              <a:t>.</a:t>
            </a:r>
            <a:endParaRPr sz="1100" dirty="0"/>
          </a:p>
        </p:txBody>
      </p:sp>
      <p:sp>
        <p:nvSpPr>
          <p:cNvPr id="553" name="Google Shape;553;p29"/>
          <p:cNvSpPr txBox="1">
            <a:spLocks noGrp="1"/>
          </p:cNvSpPr>
          <p:nvPr>
            <p:ph type="subTitle" idx="2"/>
          </p:nvPr>
        </p:nvSpPr>
        <p:spPr>
          <a:xfrm>
            <a:off x="5174612" y="2238677"/>
            <a:ext cx="2662826" cy="7110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sz="1200" dirty="0"/>
              <a:t>Es un contenedor de componentes, pero con la particularidad de que sobreexpone los componentes uno encima de otro usando capas.</a:t>
            </a:r>
            <a:endParaRPr lang="es-EC" sz="1050" dirty="0"/>
          </a:p>
        </p:txBody>
      </p:sp>
      <p:sp>
        <p:nvSpPr>
          <p:cNvPr id="554" name="Google Shape;554;p29"/>
          <p:cNvSpPr txBox="1">
            <a:spLocks noGrp="1"/>
          </p:cNvSpPr>
          <p:nvPr>
            <p:ph type="title"/>
          </p:nvPr>
        </p:nvSpPr>
        <p:spPr>
          <a:xfrm>
            <a:off x="2270363" y="1392503"/>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556" name="Google Shape;556;p29"/>
          <p:cNvSpPr txBox="1">
            <a:spLocks noGrp="1"/>
          </p:cNvSpPr>
          <p:nvPr>
            <p:ph type="title" idx="3"/>
          </p:nvPr>
        </p:nvSpPr>
        <p:spPr>
          <a:xfrm>
            <a:off x="6130262" y="1393328"/>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557" name="Google Shape;557;p29"/>
          <p:cNvSpPr txBox="1">
            <a:spLocks noGrp="1"/>
          </p:cNvSpPr>
          <p:nvPr>
            <p:ph type="subTitle" idx="4"/>
          </p:nvPr>
        </p:nvSpPr>
        <p:spPr>
          <a:xfrm>
            <a:off x="1009425" y="1809973"/>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err="1"/>
              <a:t>ToolBar</a:t>
            </a:r>
            <a:r>
              <a:rPr lang="es-EC" dirty="0"/>
              <a:t> </a:t>
            </a:r>
            <a:endParaRPr dirty="0"/>
          </a:p>
        </p:txBody>
      </p:sp>
      <p:sp>
        <p:nvSpPr>
          <p:cNvPr id="558" name="Google Shape;558;p29"/>
          <p:cNvSpPr txBox="1">
            <a:spLocks noGrp="1"/>
          </p:cNvSpPr>
          <p:nvPr>
            <p:ph type="subTitle" idx="5"/>
          </p:nvPr>
        </p:nvSpPr>
        <p:spPr>
          <a:xfrm>
            <a:off x="4877475" y="1850177"/>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err="1"/>
              <a:t>Layered</a:t>
            </a:r>
            <a:r>
              <a:rPr lang="es-EC" dirty="0"/>
              <a:t> Pane </a:t>
            </a:r>
            <a:endParaRPr dirty="0"/>
          </a:p>
        </p:txBody>
      </p:sp>
      <p:sp>
        <p:nvSpPr>
          <p:cNvPr id="560" name="Google Shape;560;p29"/>
          <p:cNvSpPr txBox="1">
            <a:spLocks noGrp="1"/>
          </p:cNvSpPr>
          <p:nvPr>
            <p:ph type="subTitle" idx="8"/>
          </p:nvPr>
        </p:nvSpPr>
        <p:spPr>
          <a:xfrm>
            <a:off x="1690578" y="3955265"/>
            <a:ext cx="5964864"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sz="1200" dirty="0"/>
              <a:t>Es un contenedor de ventanas internas la cual tiene todas las características que tiene la propia ventana que usamos, pero para usarla necesitamos un </a:t>
            </a:r>
            <a:r>
              <a:rPr lang="es-EC" sz="1200" dirty="0" err="1"/>
              <a:t>Jframe</a:t>
            </a:r>
            <a:r>
              <a:rPr lang="es-EC" sz="1200" dirty="0"/>
              <a:t> interno lo cual nos da el </a:t>
            </a:r>
            <a:r>
              <a:rPr lang="es-EC" sz="1200" dirty="0" err="1"/>
              <a:t>Internal</a:t>
            </a:r>
            <a:r>
              <a:rPr lang="es-EC" sz="1200" dirty="0"/>
              <a:t> JFrame.</a:t>
            </a:r>
            <a:endParaRPr lang="es-EC" sz="1100" dirty="0"/>
          </a:p>
        </p:txBody>
      </p:sp>
      <p:sp>
        <p:nvSpPr>
          <p:cNvPr id="561" name="Google Shape;561;p29"/>
          <p:cNvSpPr txBox="1">
            <a:spLocks noGrp="1"/>
          </p:cNvSpPr>
          <p:nvPr>
            <p:ph type="title" idx="13"/>
          </p:nvPr>
        </p:nvSpPr>
        <p:spPr>
          <a:xfrm>
            <a:off x="4204325" y="3249773"/>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562" name="Google Shape;562;p29"/>
          <p:cNvSpPr txBox="1">
            <a:spLocks noGrp="1"/>
          </p:cNvSpPr>
          <p:nvPr>
            <p:ph type="subTitle" idx="15"/>
          </p:nvPr>
        </p:nvSpPr>
        <p:spPr>
          <a:xfrm>
            <a:off x="2004212" y="3720811"/>
            <a:ext cx="5135526" cy="388500"/>
          </a:xfrm>
          <a:prstGeom prst="rect">
            <a:avLst/>
          </a:prstGeom>
        </p:spPr>
        <p:txBody>
          <a:bodyPr spcFirstLastPara="1" wrap="square" lIns="91425" tIns="91425" rIns="91425" bIns="91425" anchor="ctr" anchorCtr="0">
            <a:noAutofit/>
          </a:bodyPr>
          <a:lstStyle/>
          <a:p>
            <a:pPr marL="0" indent="0"/>
            <a:r>
              <a:rPr lang="es-EC" dirty="0" err="1"/>
              <a:t>DesktopPane</a:t>
            </a:r>
            <a:r>
              <a:rPr lang="es-EC" dirty="0"/>
              <a:t> / </a:t>
            </a:r>
            <a:r>
              <a:rPr lang="es-EC" dirty="0" err="1"/>
              <a:t>Internal</a:t>
            </a:r>
            <a:r>
              <a:rPr lang="es-EC" dirty="0"/>
              <a:t> </a:t>
            </a:r>
            <a:r>
              <a:rPr lang="es-EC" dirty="0" err="1"/>
              <a:t>Frame</a:t>
            </a:r>
            <a:r>
              <a:rPr lang="es-EC" dirty="0"/>
              <a:t> </a:t>
            </a:r>
          </a:p>
          <a:p>
            <a:pPr marL="0" lvl="0" indent="0" algn="ctr" rtl="0">
              <a:spcBef>
                <a:spcPts val="0"/>
              </a:spcBef>
              <a:spcAft>
                <a:spcPts val="0"/>
              </a:spcAft>
              <a:buNone/>
            </a:pPr>
            <a:endParaRPr dirty="0"/>
          </a:p>
        </p:txBody>
      </p:sp>
    </p:spTree>
    <p:extLst>
      <p:ext uri="{BB962C8B-B14F-4D97-AF65-F5344CB8AC3E}">
        <p14:creationId xmlns:p14="http://schemas.microsoft.com/office/powerpoint/2010/main" val="165717326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0"/>
          <p:cNvSpPr txBox="1">
            <a:spLocks noGrp="1"/>
          </p:cNvSpPr>
          <p:nvPr>
            <p:ph type="ctrTitle"/>
          </p:nvPr>
        </p:nvSpPr>
        <p:spPr>
          <a:xfrm>
            <a:off x="872772" y="2123475"/>
            <a:ext cx="7463154" cy="1124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s-EC" dirty="0"/>
              <a:t>SWING </a:t>
            </a:r>
            <a:r>
              <a:rPr lang="es-EC" dirty="0" err="1"/>
              <a:t>CONTROLS</a:t>
            </a:r>
            <a:endParaRPr dirty="0"/>
          </a:p>
        </p:txBody>
      </p:sp>
      <p:sp>
        <p:nvSpPr>
          <p:cNvPr id="568" name="Google Shape;568;p30"/>
          <p:cNvSpPr txBox="1">
            <a:spLocks noGrp="1"/>
          </p:cNvSpPr>
          <p:nvPr>
            <p:ph type="subTitle" idx="1"/>
          </p:nvPr>
        </p:nvSpPr>
        <p:spPr>
          <a:xfrm>
            <a:off x="2492100" y="3323814"/>
            <a:ext cx="4159800" cy="33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EC" dirty="0">
                <a:solidFill>
                  <a:schemeClr val="accent5"/>
                </a:solidFill>
                <a:latin typeface="Century Gothic"/>
                <a:ea typeface="Century Gothic"/>
                <a:cs typeface="Century Gothic"/>
                <a:sym typeface="Century Gothic"/>
              </a:rPr>
              <a:t>Componentes Java Swing</a:t>
            </a:r>
            <a:endParaRPr lang="es-EC" dirty="0"/>
          </a:p>
        </p:txBody>
      </p:sp>
      <p:sp>
        <p:nvSpPr>
          <p:cNvPr id="569" name="Google Shape;569;p30"/>
          <p:cNvSpPr txBox="1">
            <a:spLocks noGrp="1"/>
          </p:cNvSpPr>
          <p:nvPr>
            <p:ph type="title" idx="2"/>
          </p:nvPr>
        </p:nvSpPr>
        <p:spPr>
          <a:xfrm>
            <a:off x="2492100" y="1483386"/>
            <a:ext cx="4159800" cy="70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570" name="Google Shape;570;p30"/>
          <p:cNvSpPr/>
          <p:nvPr/>
        </p:nvSpPr>
        <p:spPr>
          <a:xfrm>
            <a:off x="3655800" y="386670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0"/>
          <p:cNvGrpSpPr/>
          <p:nvPr/>
        </p:nvGrpSpPr>
        <p:grpSpPr>
          <a:xfrm rot="10667963">
            <a:off x="7458206" y="1380526"/>
            <a:ext cx="1385983" cy="2705355"/>
            <a:chOff x="409722" y="228600"/>
            <a:chExt cx="1385931" cy="2705253"/>
          </a:xfrm>
        </p:grpSpPr>
        <p:grpSp>
          <p:nvGrpSpPr>
            <p:cNvPr id="572" name="Google Shape;572;p30"/>
            <p:cNvGrpSpPr/>
            <p:nvPr/>
          </p:nvGrpSpPr>
          <p:grpSpPr>
            <a:xfrm rot="-617154" flipH="1">
              <a:off x="575967" y="402323"/>
              <a:ext cx="1053440" cy="2450002"/>
              <a:chOff x="3817855" y="1437512"/>
              <a:chExt cx="541146" cy="1128254"/>
            </a:xfrm>
          </p:grpSpPr>
          <p:sp>
            <p:nvSpPr>
              <p:cNvPr id="573" name="Google Shape;573;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0"/>
          <p:cNvGrpSpPr/>
          <p:nvPr/>
        </p:nvGrpSpPr>
        <p:grpSpPr>
          <a:xfrm rot="-230834">
            <a:off x="262018" y="1063686"/>
            <a:ext cx="1386005" cy="2705399"/>
            <a:chOff x="409722" y="228600"/>
            <a:chExt cx="1385931" cy="2705253"/>
          </a:xfrm>
        </p:grpSpPr>
        <p:grpSp>
          <p:nvGrpSpPr>
            <p:cNvPr id="577" name="Google Shape;577;p30"/>
            <p:cNvGrpSpPr/>
            <p:nvPr/>
          </p:nvGrpSpPr>
          <p:grpSpPr>
            <a:xfrm rot="-617154" flipH="1">
              <a:off x="575967" y="402323"/>
              <a:ext cx="1053440" cy="2450002"/>
              <a:chOff x="3817855" y="1437512"/>
              <a:chExt cx="541146" cy="1128254"/>
            </a:xfrm>
          </p:grpSpPr>
          <p:sp>
            <p:nvSpPr>
              <p:cNvPr id="578" name="Google Shape;578;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9"/>
          <p:cNvSpPr txBox="1">
            <a:spLocks noGrp="1"/>
          </p:cNvSpPr>
          <p:nvPr>
            <p:ph type="title" idx="6"/>
          </p:nvPr>
        </p:nvSpPr>
        <p:spPr>
          <a:xfrm>
            <a:off x="722375" y="5307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C" dirty="0"/>
              <a:t>SWING </a:t>
            </a:r>
            <a:r>
              <a:rPr lang="es-EC" dirty="0" err="1"/>
              <a:t>CONTROLS</a:t>
            </a:r>
            <a:endParaRPr dirty="0"/>
          </a:p>
        </p:txBody>
      </p:sp>
      <p:sp>
        <p:nvSpPr>
          <p:cNvPr id="551" name="Google Shape;551;p29"/>
          <p:cNvSpPr txBox="1">
            <a:spLocks noGrp="1"/>
          </p:cNvSpPr>
          <p:nvPr>
            <p:ph type="subTitle" idx="1"/>
          </p:nvPr>
        </p:nvSpPr>
        <p:spPr>
          <a:xfrm>
            <a:off x="1454176" y="2027146"/>
            <a:ext cx="2519428" cy="787251"/>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1400" dirty="0"/>
              <a:t>Nos permite ingresar una etiqueta de texto.</a:t>
            </a:r>
            <a:endParaRPr sz="1200" dirty="0"/>
          </a:p>
        </p:txBody>
      </p:sp>
      <p:sp>
        <p:nvSpPr>
          <p:cNvPr id="552" name="Google Shape;552;p29"/>
          <p:cNvSpPr txBox="1">
            <a:spLocks noGrp="1"/>
          </p:cNvSpPr>
          <p:nvPr>
            <p:ph type="subTitle" idx="7"/>
          </p:nvPr>
        </p:nvSpPr>
        <p:spPr>
          <a:xfrm>
            <a:off x="1302346" y="3914152"/>
            <a:ext cx="251943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1400" dirty="0"/>
              <a:t>Nos permite crear un botón que se puede dejar seleccionado o no.</a:t>
            </a:r>
            <a:endParaRPr sz="1200" dirty="0"/>
          </a:p>
        </p:txBody>
      </p:sp>
      <p:sp>
        <p:nvSpPr>
          <p:cNvPr id="553" name="Google Shape;553;p29"/>
          <p:cNvSpPr txBox="1">
            <a:spLocks noGrp="1"/>
          </p:cNvSpPr>
          <p:nvPr>
            <p:ph type="subTitle" idx="2"/>
          </p:nvPr>
        </p:nvSpPr>
        <p:spPr>
          <a:xfrm>
            <a:off x="5170396" y="2201195"/>
            <a:ext cx="2671257" cy="7110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sz="1400" dirty="0"/>
              <a:t>Nos permite crear botones que al tocarlos podemos asignarles acciones especificas.</a:t>
            </a:r>
            <a:endParaRPr lang="es-EC" sz="1200" dirty="0"/>
          </a:p>
        </p:txBody>
      </p:sp>
      <p:sp>
        <p:nvSpPr>
          <p:cNvPr id="554" name="Google Shape;554;p29"/>
          <p:cNvSpPr txBox="1">
            <a:spLocks noGrp="1"/>
          </p:cNvSpPr>
          <p:nvPr>
            <p:ph type="title"/>
          </p:nvPr>
        </p:nvSpPr>
        <p:spPr>
          <a:xfrm>
            <a:off x="2270363" y="1392503"/>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55" name="Google Shape;555;p29"/>
          <p:cNvSpPr txBox="1">
            <a:spLocks noGrp="1"/>
          </p:cNvSpPr>
          <p:nvPr>
            <p:ph type="title" idx="9"/>
          </p:nvPr>
        </p:nvSpPr>
        <p:spPr>
          <a:xfrm>
            <a:off x="2270363" y="3012853"/>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56" name="Google Shape;556;p29"/>
          <p:cNvSpPr txBox="1">
            <a:spLocks noGrp="1"/>
          </p:cNvSpPr>
          <p:nvPr>
            <p:ph type="title" idx="3"/>
          </p:nvPr>
        </p:nvSpPr>
        <p:spPr>
          <a:xfrm>
            <a:off x="6130262" y="1393328"/>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57" name="Google Shape;557;p29"/>
          <p:cNvSpPr txBox="1">
            <a:spLocks noGrp="1"/>
          </p:cNvSpPr>
          <p:nvPr>
            <p:ph type="subTitle" idx="4"/>
          </p:nvPr>
        </p:nvSpPr>
        <p:spPr>
          <a:xfrm>
            <a:off x="1009425" y="1809973"/>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err="1"/>
              <a:t>Label</a:t>
            </a:r>
            <a:r>
              <a:rPr lang="es-EC" dirty="0"/>
              <a:t>  </a:t>
            </a:r>
            <a:endParaRPr dirty="0"/>
          </a:p>
        </p:txBody>
      </p:sp>
      <p:sp>
        <p:nvSpPr>
          <p:cNvPr id="558" name="Google Shape;558;p29"/>
          <p:cNvSpPr txBox="1">
            <a:spLocks noGrp="1"/>
          </p:cNvSpPr>
          <p:nvPr>
            <p:ph type="subTitle" idx="5"/>
          </p:nvPr>
        </p:nvSpPr>
        <p:spPr>
          <a:xfrm>
            <a:off x="4877475" y="1820073"/>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err="1"/>
              <a:t>Button</a:t>
            </a:r>
            <a:endParaRPr dirty="0"/>
          </a:p>
        </p:txBody>
      </p:sp>
      <p:sp>
        <p:nvSpPr>
          <p:cNvPr id="559" name="Google Shape;559;p29"/>
          <p:cNvSpPr txBox="1">
            <a:spLocks noGrp="1"/>
          </p:cNvSpPr>
          <p:nvPr>
            <p:ph type="subTitle" idx="14"/>
          </p:nvPr>
        </p:nvSpPr>
        <p:spPr>
          <a:xfrm>
            <a:off x="1009425" y="3430323"/>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err="1"/>
              <a:t>RadioButton</a:t>
            </a:r>
            <a:endParaRPr dirty="0"/>
          </a:p>
        </p:txBody>
      </p:sp>
      <p:sp>
        <p:nvSpPr>
          <p:cNvPr id="560" name="Google Shape;560;p29"/>
          <p:cNvSpPr txBox="1">
            <a:spLocks noGrp="1"/>
          </p:cNvSpPr>
          <p:nvPr>
            <p:ph type="subTitle" idx="8"/>
          </p:nvPr>
        </p:nvSpPr>
        <p:spPr>
          <a:xfrm>
            <a:off x="5322226" y="3914152"/>
            <a:ext cx="2367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sz="1400" dirty="0"/>
              <a:t>Es un botón que solo tiene dos modos cuando esta presionado o no.</a:t>
            </a:r>
            <a:endParaRPr sz="1200" dirty="0"/>
          </a:p>
        </p:txBody>
      </p:sp>
      <p:sp>
        <p:nvSpPr>
          <p:cNvPr id="561" name="Google Shape;561;p29"/>
          <p:cNvSpPr txBox="1">
            <a:spLocks noGrp="1"/>
          </p:cNvSpPr>
          <p:nvPr>
            <p:ph type="title" idx="13"/>
          </p:nvPr>
        </p:nvSpPr>
        <p:spPr>
          <a:xfrm>
            <a:off x="6130262" y="3013678"/>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62" name="Google Shape;562;p29"/>
          <p:cNvSpPr txBox="1">
            <a:spLocks noGrp="1"/>
          </p:cNvSpPr>
          <p:nvPr>
            <p:ph type="subTitle" idx="15"/>
          </p:nvPr>
        </p:nvSpPr>
        <p:spPr>
          <a:xfrm>
            <a:off x="4877475" y="3440423"/>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err="1"/>
              <a:t>TogleButton</a:t>
            </a:r>
            <a:r>
              <a:rPr lang="es-EC" dirty="0"/>
              <a:t> </a:t>
            </a:r>
            <a:endParaRPr dirty="0"/>
          </a:p>
        </p:txBody>
      </p:sp>
    </p:spTree>
    <p:extLst>
      <p:ext uri="{BB962C8B-B14F-4D97-AF65-F5344CB8AC3E}">
        <p14:creationId xmlns:p14="http://schemas.microsoft.com/office/powerpoint/2010/main" val="72179302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9"/>
          <p:cNvSpPr txBox="1">
            <a:spLocks noGrp="1"/>
          </p:cNvSpPr>
          <p:nvPr>
            <p:ph type="title" idx="6"/>
          </p:nvPr>
        </p:nvSpPr>
        <p:spPr>
          <a:xfrm>
            <a:off x="722375" y="5307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C" dirty="0"/>
              <a:t>SWING </a:t>
            </a:r>
            <a:r>
              <a:rPr lang="es-EC" dirty="0" err="1"/>
              <a:t>CONTROLS</a:t>
            </a:r>
            <a:endParaRPr dirty="0"/>
          </a:p>
        </p:txBody>
      </p:sp>
      <p:sp>
        <p:nvSpPr>
          <p:cNvPr id="551" name="Google Shape;551;p29"/>
          <p:cNvSpPr txBox="1">
            <a:spLocks noGrp="1"/>
          </p:cNvSpPr>
          <p:nvPr>
            <p:ph type="subTitle" idx="1"/>
          </p:nvPr>
        </p:nvSpPr>
        <p:spPr>
          <a:xfrm>
            <a:off x="1454176" y="2117745"/>
            <a:ext cx="2519428" cy="787251"/>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1400" dirty="0"/>
              <a:t>Es un botón que nos permite seleccionar varias opciones. </a:t>
            </a:r>
            <a:endParaRPr sz="1200" dirty="0"/>
          </a:p>
        </p:txBody>
      </p:sp>
      <p:sp>
        <p:nvSpPr>
          <p:cNvPr id="552" name="Google Shape;552;p29"/>
          <p:cNvSpPr txBox="1">
            <a:spLocks noGrp="1"/>
          </p:cNvSpPr>
          <p:nvPr>
            <p:ph type="subTitle" idx="7"/>
          </p:nvPr>
        </p:nvSpPr>
        <p:spPr>
          <a:xfrm>
            <a:off x="1302346" y="3914152"/>
            <a:ext cx="267125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1400" dirty="0"/>
              <a:t>Es una lista desplegable de opciones, el cual nos permite seleccionar uno. </a:t>
            </a:r>
            <a:endParaRPr sz="1200" dirty="0"/>
          </a:p>
        </p:txBody>
      </p:sp>
      <p:sp>
        <p:nvSpPr>
          <p:cNvPr id="553" name="Google Shape;553;p29"/>
          <p:cNvSpPr txBox="1">
            <a:spLocks noGrp="1"/>
          </p:cNvSpPr>
          <p:nvPr>
            <p:ph type="subTitle" idx="2"/>
          </p:nvPr>
        </p:nvSpPr>
        <p:spPr>
          <a:xfrm>
            <a:off x="5314112" y="2193937"/>
            <a:ext cx="2367599" cy="7110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sz="1400" dirty="0"/>
              <a:t>Son varios </a:t>
            </a:r>
            <a:r>
              <a:rPr lang="es-EC" sz="1400" dirty="0" err="1"/>
              <a:t>RadioButtons</a:t>
            </a:r>
            <a:r>
              <a:rPr lang="es-EC" sz="1400" dirty="0"/>
              <a:t> que permite escoger solo una opción.</a:t>
            </a:r>
            <a:endParaRPr lang="es-EC" sz="1200" dirty="0"/>
          </a:p>
        </p:txBody>
      </p:sp>
      <p:sp>
        <p:nvSpPr>
          <p:cNvPr id="554" name="Google Shape;554;p29"/>
          <p:cNvSpPr txBox="1">
            <a:spLocks noGrp="1"/>
          </p:cNvSpPr>
          <p:nvPr>
            <p:ph type="title"/>
          </p:nvPr>
        </p:nvSpPr>
        <p:spPr>
          <a:xfrm>
            <a:off x="2270363" y="1392503"/>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555" name="Google Shape;555;p29"/>
          <p:cNvSpPr txBox="1">
            <a:spLocks noGrp="1"/>
          </p:cNvSpPr>
          <p:nvPr>
            <p:ph type="title" idx="9"/>
          </p:nvPr>
        </p:nvSpPr>
        <p:spPr>
          <a:xfrm>
            <a:off x="2270363" y="3012853"/>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556" name="Google Shape;556;p29"/>
          <p:cNvSpPr txBox="1">
            <a:spLocks noGrp="1"/>
          </p:cNvSpPr>
          <p:nvPr>
            <p:ph type="title" idx="3"/>
          </p:nvPr>
        </p:nvSpPr>
        <p:spPr>
          <a:xfrm>
            <a:off x="6130262" y="1393328"/>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557" name="Google Shape;557;p29"/>
          <p:cNvSpPr txBox="1">
            <a:spLocks noGrp="1"/>
          </p:cNvSpPr>
          <p:nvPr>
            <p:ph type="subTitle" idx="4"/>
          </p:nvPr>
        </p:nvSpPr>
        <p:spPr>
          <a:xfrm>
            <a:off x="1009425" y="1809973"/>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err="1"/>
              <a:t>Check</a:t>
            </a:r>
            <a:r>
              <a:rPr lang="es-EC" dirty="0"/>
              <a:t> Box  </a:t>
            </a:r>
            <a:endParaRPr dirty="0"/>
          </a:p>
        </p:txBody>
      </p:sp>
      <p:sp>
        <p:nvSpPr>
          <p:cNvPr id="558" name="Google Shape;558;p29"/>
          <p:cNvSpPr txBox="1">
            <a:spLocks noGrp="1"/>
          </p:cNvSpPr>
          <p:nvPr>
            <p:ph type="subTitle" idx="5"/>
          </p:nvPr>
        </p:nvSpPr>
        <p:spPr>
          <a:xfrm>
            <a:off x="4877475" y="1820073"/>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err="1"/>
              <a:t>Group</a:t>
            </a:r>
            <a:r>
              <a:rPr lang="es-EC" dirty="0"/>
              <a:t> </a:t>
            </a:r>
            <a:r>
              <a:rPr lang="es-EC" dirty="0" err="1"/>
              <a:t>RadioButton</a:t>
            </a:r>
            <a:r>
              <a:rPr lang="es-EC" dirty="0"/>
              <a:t> </a:t>
            </a:r>
            <a:endParaRPr dirty="0"/>
          </a:p>
        </p:txBody>
      </p:sp>
      <p:sp>
        <p:nvSpPr>
          <p:cNvPr id="559" name="Google Shape;559;p29"/>
          <p:cNvSpPr txBox="1">
            <a:spLocks noGrp="1"/>
          </p:cNvSpPr>
          <p:nvPr>
            <p:ph type="subTitle" idx="14"/>
          </p:nvPr>
        </p:nvSpPr>
        <p:spPr>
          <a:xfrm>
            <a:off x="1009425" y="3430323"/>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a:t>Combo Box </a:t>
            </a:r>
            <a:endParaRPr dirty="0"/>
          </a:p>
        </p:txBody>
      </p:sp>
      <p:sp>
        <p:nvSpPr>
          <p:cNvPr id="560" name="Google Shape;560;p29"/>
          <p:cNvSpPr txBox="1">
            <a:spLocks noGrp="1"/>
          </p:cNvSpPr>
          <p:nvPr>
            <p:ph type="subTitle" idx="8"/>
          </p:nvPr>
        </p:nvSpPr>
        <p:spPr>
          <a:xfrm>
            <a:off x="5322225" y="3867768"/>
            <a:ext cx="2367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sz="1400" dirty="0"/>
              <a:t>Es una lista no desplegable que nos permite seleccionar varias opciones.</a:t>
            </a:r>
            <a:endParaRPr sz="1200" dirty="0"/>
          </a:p>
        </p:txBody>
      </p:sp>
      <p:sp>
        <p:nvSpPr>
          <p:cNvPr id="561" name="Google Shape;561;p29"/>
          <p:cNvSpPr txBox="1">
            <a:spLocks noGrp="1"/>
          </p:cNvSpPr>
          <p:nvPr>
            <p:ph type="title" idx="13"/>
          </p:nvPr>
        </p:nvSpPr>
        <p:spPr>
          <a:xfrm>
            <a:off x="6130262" y="3013678"/>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562" name="Google Shape;562;p29"/>
          <p:cNvSpPr txBox="1">
            <a:spLocks noGrp="1"/>
          </p:cNvSpPr>
          <p:nvPr>
            <p:ph type="subTitle" idx="15"/>
          </p:nvPr>
        </p:nvSpPr>
        <p:spPr>
          <a:xfrm>
            <a:off x="4877475" y="3440423"/>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err="1"/>
              <a:t>List</a:t>
            </a:r>
            <a:endParaRPr dirty="0"/>
          </a:p>
        </p:txBody>
      </p:sp>
    </p:spTree>
    <p:extLst>
      <p:ext uri="{BB962C8B-B14F-4D97-AF65-F5344CB8AC3E}">
        <p14:creationId xmlns:p14="http://schemas.microsoft.com/office/powerpoint/2010/main" val="16401673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9"/>
          <p:cNvSpPr txBox="1">
            <a:spLocks noGrp="1"/>
          </p:cNvSpPr>
          <p:nvPr>
            <p:ph type="title" idx="6"/>
          </p:nvPr>
        </p:nvSpPr>
        <p:spPr>
          <a:xfrm>
            <a:off x="722375" y="5307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C" dirty="0"/>
              <a:t>SWING </a:t>
            </a:r>
            <a:r>
              <a:rPr lang="es-EC" dirty="0" err="1"/>
              <a:t>CONTROLS</a:t>
            </a:r>
            <a:endParaRPr dirty="0"/>
          </a:p>
        </p:txBody>
      </p:sp>
      <p:sp>
        <p:nvSpPr>
          <p:cNvPr id="551" name="Google Shape;551;p29"/>
          <p:cNvSpPr txBox="1">
            <a:spLocks noGrp="1"/>
          </p:cNvSpPr>
          <p:nvPr>
            <p:ph type="subTitle" idx="1"/>
          </p:nvPr>
        </p:nvSpPr>
        <p:spPr>
          <a:xfrm>
            <a:off x="1454176" y="2117745"/>
            <a:ext cx="2519428" cy="787251"/>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1400" dirty="0"/>
              <a:t> Es un elemento que permite ingresar texto o poner texto.  En una sola línea.</a:t>
            </a:r>
            <a:endParaRPr sz="1200" dirty="0"/>
          </a:p>
        </p:txBody>
      </p:sp>
      <p:sp>
        <p:nvSpPr>
          <p:cNvPr id="552" name="Google Shape;552;p29"/>
          <p:cNvSpPr txBox="1">
            <a:spLocks noGrp="1"/>
          </p:cNvSpPr>
          <p:nvPr>
            <p:ph type="subTitle" idx="7"/>
          </p:nvPr>
        </p:nvSpPr>
        <p:spPr>
          <a:xfrm>
            <a:off x="1302346" y="3914152"/>
            <a:ext cx="2671258"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1400" dirty="0"/>
              <a:t>Es una barra que nos permite controlar el desplazamiento a través de la interfaz.</a:t>
            </a:r>
            <a:endParaRPr sz="1200" dirty="0"/>
          </a:p>
        </p:txBody>
      </p:sp>
      <p:sp>
        <p:nvSpPr>
          <p:cNvPr id="553" name="Google Shape;553;p29"/>
          <p:cNvSpPr txBox="1">
            <a:spLocks noGrp="1"/>
          </p:cNvSpPr>
          <p:nvPr>
            <p:ph type="subTitle" idx="2"/>
          </p:nvPr>
        </p:nvSpPr>
        <p:spPr>
          <a:xfrm>
            <a:off x="5322225" y="2127833"/>
            <a:ext cx="2367599" cy="7110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sz="1400" dirty="0"/>
              <a:t>Es lo mismo que un </a:t>
            </a:r>
            <a:r>
              <a:rPr lang="es-EC" sz="1400" dirty="0" err="1"/>
              <a:t>textField</a:t>
            </a:r>
            <a:r>
              <a:rPr lang="es-EC" sz="1400" dirty="0"/>
              <a:t> con la diferencia de que es mucho más grande.</a:t>
            </a:r>
            <a:endParaRPr lang="es-EC" sz="1200" dirty="0"/>
          </a:p>
        </p:txBody>
      </p:sp>
      <p:sp>
        <p:nvSpPr>
          <p:cNvPr id="554" name="Google Shape;554;p29"/>
          <p:cNvSpPr txBox="1">
            <a:spLocks noGrp="1"/>
          </p:cNvSpPr>
          <p:nvPr>
            <p:ph type="title"/>
          </p:nvPr>
        </p:nvSpPr>
        <p:spPr>
          <a:xfrm>
            <a:off x="2270363" y="1392503"/>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09</a:t>
            </a:r>
            <a:endParaRPr dirty="0"/>
          </a:p>
        </p:txBody>
      </p:sp>
      <p:sp>
        <p:nvSpPr>
          <p:cNvPr id="555" name="Google Shape;555;p29"/>
          <p:cNvSpPr txBox="1">
            <a:spLocks noGrp="1"/>
          </p:cNvSpPr>
          <p:nvPr>
            <p:ph type="title" idx="9"/>
          </p:nvPr>
        </p:nvSpPr>
        <p:spPr>
          <a:xfrm>
            <a:off x="2270363" y="3012853"/>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11</a:t>
            </a:r>
            <a:endParaRPr dirty="0"/>
          </a:p>
        </p:txBody>
      </p:sp>
      <p:sp>
        <p:nvSpPr>
          <p:cNvPr id="556" name="Google Shape;556;p29"/>
          <p:cNvSpPr txBox="1">
            <a:spLocks noGrp="1"/>
          </p:cNvSpPr>
          <p:nvPr>
            <p:ph type="title" idx="3"/>
          </p:nvPr>
        </p:nvSpPr>
        <p:spPr>
          <a:xfrm>
            <a:off x="6130262" y="1393328"/>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10</a:t>
            </a:r>
            <a:endParaRPr dirty="0"/>
          </a:p>
        </p:txBody>
      </p:sp>
      <p:sp>
        <p:nvSpPr>
          <p:cNvPr id="557" name="Google Shape;557;p29"/>
          <p:cNvSpPr txBox="1">
            <a:spLocks noGrp="1"/>
          </p:cNvSpPr>
          <p:nvPr>
            <p:ph type="subTitle" idx="4"/>
          </p:nvPr>
        </p:nvSpPr>
        <p:spPr>
          <a:xfrm>
            <a:off x="1009425" y="1809973"/>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err="1"/>
              <a:t>TextField</a:t>
            </a:r>
            <a:r>
              <a:rPr lang="es-EC" dirty="0"/>
              <a:t>  </a:t>
            </a:r>
            <a:endParaRPr dirty="0"/>
          </a:p>
        </p:txBody>
      </p:sp>
      <p:sp>
        <p:nvSpPr>
          <p:cNvPr id="558" name="Google Shape;558;p29"/>
          <p:cNvSpPr txBox="1">
            <a:spLocks noGrp="1"/>
          </p:cNvSpPr>
          <p:nvPr>
            <p:ph type="subTitle" idx="5"/>
          </p:nvPr>
        </p:nvSpPr>
        <p:spPr>
          <a:xfrm>
            <a:off x="4877475" y="1820073"/>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err="1"/>
              <a:t>TextArea</a:t>
            </a:r>
            <a:r>
              <a:rPr lang="es-EC" dirty="0"/>
              <a:t> </a:t>
            </a:r>
            <a:endParaRPr dirty="0"/>
          </a:p>
        </p:txBody>
      </p:sp>
      <p:sp>
        <p:nvSpPr>
          <p:cNvPr id="559" name="Google Shape;559;p29"/>
          <p:cNvSpPr txBox="1">
            <a:spLocks noGrp="1"/>
          </p:cNvSpPr>
          <p:nvPr>
            <p:ph type="subTitle" idx="14"/>
          </p:nvPr>
        </p:nvSpPr>
        <p:spPr>
          <a:xfrm>
            <a:off x="1009425" y="3430323"/>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err="1"/>
              <a:t>ScrollBar</a:t>
            </a:r>
            <a:r>
              <a:rPr lang="es-EC" dirty="0"/>
              <a:t> </a:t>
            </a:r>
            <a:endParaRPr dirty="0"/>
          </a:p>
        </p:txBody>
      </p:sp>
      <p:sp>
        <p:nvSpPr>
          <p:cNvPr id="560" name="Google Shape;560;p29"/>
          <p:cNvSpPr txBox="1">
            <a:spLocks noGrp="1"/>
          </p:cNvSpPr>
          <p:nvPr>
            <p:ph type="subTitle" idx="8"/>
          </p:nvPr>
        </p:nvSpPr>
        <p:spPr>
          <a:xfrm>
            <a:off x="5322225" y="4003109"/>
            <a:ext cx="2367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sz="1400" dirty="0"/>
              <a:t>Es elemento que nos permite crear un slider y asignarle un rango donde se puede mover una variable.</a:t>
            </a:r>
            <a:endParaRPr sz="1200" dirty="0"/>
          </a:p>
        </p:txBody>
      </p:sp>
      <p:sp>
        <p:nvSpPr>
          <p:cNvPr id="561" name="Google Shape;561;p29"/>
          <p:cNvSpPr txBox="1">
            <a:spLocks noGrp="1"/>
          </p:cNvSpPr>
          <p:nvPr>
            <p:ph type="title" idx="13"/>
          </p:nvPr>
        </p:nvSpPr>
        <p:spPr>
          <a:xfrm>
            <a:off x="6130262" y="3013678"/>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a:t>12</a:t>
            </a:r>
            <a:endParaRPr dirty="0"/>
          </a:p>
        </p:txBody>
      </p:sp>
      <p:sp>
        <p:nvSpPr>
          <p:cNvPr id="562" name="Google Shape;562;p29"/>
          <p:cNvSpPr txBox="1">
            <a:spLocks noGrp="1"/>
          </p:cNvSpPr>
          <p:nvPr>
            <p:ph type="subTitle" idx="15"/>
          </p:nvPr>
        </p:nvSpPr>
        <p:spPr>
          <a:xfrm>
            <a:off x="4877475" y="3440423"/>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dirty="0"/>
              <a:t>Slider </a:t>
            </a:r>
            <a:endParaRPr dirty="0"/>
          </a:p>
        </p:txBody>
      </p:sp>
    </p:spTree>
    <p:extLst>
      <p:ext uri="{BB962C8B-B14F-4D97-AF65-F5344CB8AC3E}">
        <p14:creationId xmlns:p14="http://schemas.microsoft.com/office/powerpoint/2010/main" val="14641286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Virtual Slides for Education Day by Slidesgo">
  <a:themeElements>
    <a:clrScheme name="Simple Light">
      <a:dk1>
        <a:srgbClr val="000000"/>
      </a:dk1>
      <a:lt1>
        <a:srgbClr val="FFFFFF"/>
      </a:lt1>
      <a:dk2>
        <a:srgbClr val="595959"/>
      </a:dk2>
      <a:lt2>
        <a:srgbClr val="E9F3FF"/>
      </a:lt2>
      <a:accent1>
        <a:srgbClr val="4C64D8"/>
      </a:accent1>
      <a:accent2>
        <a:srgbClr val="FFE599"/>
      </a:accent2>
      <a:accent3>
        <a:srgbClr val="FF952B"/>
      </a:accent3>
      <a:accent4>
        <a:srgbClr val="D5E6FC"/>
      </a:accent4>
      <a:accent5>
        <a:srgbClr val="00004D"/>
      </a:accent5>
      <a:accent6>
        <a:srgbClr val="A8CFFF"/>
      </a:accent6>
      <a:hlink>
        <a:srgbClr val="0000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TotalTime>
  <Words>899</Words>
  <Application>Microsoft Office PowerPoint</Application>
  <PresentationFormat>Presentación en pantalla (16:9)</PresentationFormat>
  <Paragraphs>148</Paragraphs>
  <Slides>16</Slides>
  <Notes>16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Century Gothic</vt:lpstr>
      <vt:lpstr>Arial</vt:lpstr>
      <vt:lpstr>Aldrich</vt:lpstr>
      <vt:lpstr>Didact Gothic</vt:lpstr>
      <vt:lpstr>Wingdings</vt:lpstr>
      <vt:lpstr>Virtual Slides for Education Day by Slidesgo</vt:lpstr>
      <vt:lpstr>UNIVERSIDAD POLITECNICA SALESIANA</vt:lpstr>
      <vt:lpstr>NETBEANS - PALETTE</vt:lpstr>
      <vt:lpstr>SWING CONTAINERS </vt:lpstr>
      <vt:lpstr>SWING CONTAINERS </vt:lpstr>
      <vt:lpstr>SWING CONTAINERS </vt:lpstr>
      <vt:lpstr>SWING CONTROLS</vt:lpstr>
      <vt:lpstr>SWING CONTROLS</vt:lpstr>
      <vt:lpstr>SWING CONTROLS</vt:lpstr>
      <vt:lpstr>SWING CONTROLS</vt:lpstr>
      <vt:lpstr>SWING CONTROLS</vt:lpstr>
      <vt:lpstr>SWING CONTROLS</vt:lpstr>
      <vt:lpstr>SWING MENUS</vt:lpstr>
      <vt:lpstr>SWING MENUS</vt:lpstr>
      <vt:lpstr>SWING MENUS</vt:lpstr>
      <vt:lpstr>SWING WINDOWS </vt:lpstr>
      <vt:lpstr>SWING WINDOWS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POLITECNICA SALESIANA</dc:title>
  <dc:creator>KAAR_JOSEPH</dc:creator>
  <cp:lastModifiedBy>USUARIO</cp:lastModifiedBy>
  <cp:revision>23</cp:revision>
  <dcterms:modified xsi:type="dcterms:W3CDTF">2021-06-28T15:59:37Z</dcterms:modified>
</cp:coreProperties>
</file>