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6"/>
  </p:notesMasterIdLst>
  <p:sldIdLst>
    <p:sldId id="256" r:id="rId2"/>
    <p:sldId id="257" r:id="rId3"/>
    <p:sldId id="369" r:id="rId4"/>
    <p:sldId id="370" r:id="rId5"/>
    <p:sldId id="381" r:id="rId6"/>
    <p:sldId id="373" r:id="rId7"/>
    <p:sldId id="379" r:id="rId8"/>
    <p:sldId id="376" r:id="rId9"/>
    <p:sldId id="382" r:id="rId10"/>
    <p:sldId id="380" r:id="rId11"/>
    <p:sldId id="375" r:id="rId12"/>
    <p:sldId id="377" r:id="rId13"/>
    <p:sldId id="378" r:id="rId14"/>
    <p:sldId id="3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9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Phase-II First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Phase-II First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Phase-II First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Kaarokki/GE19612-PRIEE-101-072-069"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789712" y="3000370"/>
            <a:ext cx="10515600" cy="13255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150000"/>
              </a:lnSpc>
            </a:pPr>
            <a:r>
              <a:rPr lang="en-IN" sz="3600" b="1" dirty="0">
                <a:effectLst/>
                <a:latin typeface="Times New Roman" panose="02020603050405020304" pitchFamily="18" charset="0"/>
                <a:ea typeface="Arial" panose="020B0604020202020204" pitchFamily="34" charset="0"/>
                <a:cs typeface="Times New Roman" panose="02020603050405020304" pitchFamily="18" charset="0"/>
              </a:rPr>
              <a:t>FITNESS WEBSITE WITH CHATBOT</a:t>
            </a:r>
          </a:p>
        </p:txBody>
      </p:sp>
      <p:sp>
        <p:nvSpPr>
          <p:cNvPr id="11" name="TextBox 1"/>
          <p:cNvSpPr txBox="1">
            <a:spLocks noChangeArrowheads="1"/>
          </p:cNvSpPr>
          <p:nvPr/>
        </p:nvSpPr>
        <p:spPr bwMode="auto">
          <a:xfrm>
            <a:off x="4980373" y="5183902"/>
            <a:ext cx="632493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r">
              <a:spcBef>
                <a:spcPct val="0"/>
              </a:spcBef>
              <a:buClrTx/>
              <a:buFontTx/>
              <a:buNone/>
            </a:pPr>
            <a:r>
              <a:rPr lang="en-IN" altLang="en-US" sz="2400" b="1" dirty="0" err="1">
                <a:solidFill>
                  <a:srgbClr val="FF0000"/>
                </a:solidFill>
              </a:rPr>
              <a:t>Kaarokki</a:t>
            </a:r>
            <a:r>
              <a:rPr lang="en-IN" altLang="en-US" sz="2400" b="1" dirty="0">
                <a:solidFill>
                  <a:srgbClr val="FF0000"/>
                </a:solidFill>
              </a:rPr>
              <a:t> R-210701101</a:t>
            </a:r>
          </a:p>
          <a:p>
            <a:pPr algn="r">
              <a:spcBef>
                <a:spcPct val="0"/>
              </a:spcBef>
              <a:buClrTx/>
              <a:buNone/>
            </a:pPr>
            <a:r>
              <a:rPr lang="en-IN" altLang="en-US" sz="2400" b="1" dirty="0" err="1">
                <a:solidFill>
                  <a:srgbClr val="FF0000"/>
                </a:solidFill>
              </a:rPr>
              <a:t>Harinisubashree</a:t>
            </a:r>
            <a:r>
              <a:rPr lang="en-IN" altLang="en-US" sz="2400" b="1" dirty="0">
                <a:solidFill>
                  <a:srgbClr val="FF0000"/>
                </a:solidFill>
              </a:rPr>
              <a:t> S-210701072</a:t>
            </a:r>
          </a:p>
          <a:p>
            <a:pPr algn="r">
              <a:spcBef>
                <a:spcPct val="0"/>
              </a:spcBef>
              <a:buClrTx/>
              <a:buFontTx/>
              <a:buNone/>
            </a:pPr>
            <a:r>
              <a:rPr lang="en-IN" altLang="en-US" sz="2400" b="1" dirty="0">
                <a:solidFill>
                  <a:srgbClr val="FF0000"/>
                </a:solidFill>
              </a:rPr>
              <a:t>Harini </a:t>
            </a:r>
            <a:r>
              <a:rPr lang="en-IN" altLang="en-US" sz="2400" b="1" dirty="0" err="1">
                <a:solidFill>
                  <a:srgbClr val="FF0000"/>
                </a:solidFill>
              </a:rPr>
              <a:t>Praba</a:t>
            </a:r>
            <a:r>
              <a:rPr lang="en-IN" altLang="en-US" sz="2400" b="1" dirty="0">
                <a:solidFill>
                  <a:srgbClr val="FF0000"/>
                </a:solidFill>
              </a:rPr>
              <a:t> M-210701069</a:t>
            </a: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p:cNvSpPr txBox="1"/>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altLang="en-IN" sz="2800" b="1" dirty="0">
                <a:solidFill>
                  <a:srgbClr val="002060"/>
                </a:solidFill>
                <a:latin typeface="Verdana" panose="020B0604030504040204" pitchFamily="34" charset="0"/>
                <a:ea typeface="+mn-ea"/>
                <a:cs typeface="+mn-cs"/>
              </a:rPr>
              <a:t>GE</a:t>
            </a:r>
            <a:r>
              <a:rPr lang="en-US" altLang="en-IN" sz="2800" b="1" dirty="0">
                <a:solidFill>
                  <a:srgbClr val="002060"/>
                </a:solidFill>
                <a:latin typeface="Verdana" panose="020B0604030504040204" pitchFamily="34" charset="0"/>
                <a:ea typeface="+mn-ea"/>
                <a:cs typeface="+mn-cs"/>
              </a:rPr>
              <a:t>19612</a:t>
            </a:r>
            <a:r>
              <a:rPr lang="en-IN" sz="2800" b="1" dirty="0">
                <a:solidFill>
                  <a:srgbClr val="002060"/>
                </a:solidFill>
                <a:latin typeface="Verdana" panose="020B0604030504040204" pitchFamily="34" charset="0"/>
                <a:ea typeface="+mn-ea"/>
                <a:cs typeface="+mn-cs"/>
              </a:rPr>
              <a:t> – </a:t>
            </a:r>
            <a:r>
              <a:rPr lang="en-US" sz="2800" b="1" dirty="0">
                <a:solidFill>
                  <a:srgbClr val="002060"/>
                </a:solidFill>
                <a:latin typeface="Verdana" panose="020B0604030504040204" pitchFamily="34" charset="0"/>
                <a:ea typeface="+mn-ea"/>
                <a:cs typeface="+mn-cs"/>
              </a:rPr>
              <a:t>PRIEE</a:t>
            </a:r>
            <a:endParaRPr lang="en-US" altLang="en-IN" sz="2800" b="1" dirty="0">
              <a:solidFill>
                <a:srgbClr val="002060"/>
              </a:solidFill>
              <a:latin typeface="Verdana" panose="020B0604030504040204" pitchFamily="3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Implementation/Results of Module</a:t>
            </a:r>
            <a:endParaRPr lang="en-IN" sz="2800" dirty="0"/>
          </a:p>
        </p:txBody>
      </p:sp>
      <p:sp>
        <p:nvSpPr>
          <p:cNvPr id="3" name="Content Placeholder 2"/>
          <p:cNvSpPr>
            <a:spLocks noGrp="1"/>
          </p:cNvSpPr>
          <p:nvPr>
            <p:ph idx="1"/>
          </p:nvPr>
        </p:nvSpPr>
        <p:spPr>
          <a:xfrm>
            <a:off x="755651" y="1752600"/>
            <a:ext cx="10623549" cy="4267200"/>
          </a:xfrm>
        </p:spPr>
        <p:txBody>
          <a:bodyPr/>
          <a:lstStyle/>
          <a:p>
            <a:pPr algn="just">
              <a:lnSpc>
                <a:spcPct val="115000"/>
              </a:lnSpc>
            </a:pPr>
            <a:r>
              <a:rPr lang="en-US" sz="2400" dirty="0">
                <a:effectLst/>
                <a:latin typeface="Arial" panose="020B0604020202020204" pitchFamily="34" charset="0"/>
                <a:ea typeface="Arial" panose="020B0604020202020204" pitchFamily="34" charset="0"/>
              </a:rPr>
              <a:t> </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The result of developing the fitness website, utilizing HTML, CSS, and JavaScript, is a robust and user-centric platform that effectively meets its intended goals and enhances user engagement in health and fitness management. The website provides comprehensive features including personalized diet plans, workout schedules, BMI calculations, and interactive chatbot functionality. The chatbot, developed using JavaScript functions, provided personalized recommendations and support, further enhancing user engagement and satisfaction. Its ability to learn from user interactions allows it to continuously improve responses and adapt to user preferences over time. </a:t>
            </a: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10</a:t>
            </a:fld>
            <a:endParaRPr lang="en-US" altLang="en-US"/>
          </a:p>
        </p:txBody>
      </p:sp>
    </p:spTree>
    <p:extLst>
      <p:ext uri="{BB962C8B-B14F-4D97-AF65-F5344CB8AC3E}">
        <p14:creationId xmlns:p14="http://schemas.microsoft.com/office/powerpoint/2010/main" val="11100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 </a:t>
            </a:r>
            <a:r>
              <a:rPr lang="en-US" altLang="en-US" sz="2800" b="1" dirty="0">
                <a:solidFill>
                  <a:srgbClr val="FF0000"/>
                </a:solidFill>
              </a:rPr>
              <a:t>Conclusion</a:t>
            </a:r>
            <a:endParaRPr lang="en-IN" sz="2800" dirty="0"/>
          </a:p>
        </p:txBody>
      </p:sp>
      <p:sp>
        <p:nvSpPr>
          <p:cNvPr id="3" name="Content Placeholder 2"/>
          <p:cNvSpPr>
            <a:spLocks noGrp="1"/>
          </p:cNvSpPr>
          <p:nvPr>
            <p:ph idx="1"/>
          </p:nvPr>
        </p:nvSpPr>
        <p:spPr/>
        <p:txBody>
          <a:bodyPr/>
          <a:lstStyle/>
          <a:p>
            <a:pPr algn="just">
              <a:lnSpc>
                <a:spcPct val="115000"/>
              </a:lnSpc>
            </a:pPr>
            <a:r>
              <a:rPr lang="en-US" sz="2400" dirty="0">
                <a:solidFill>
                  <a:srgbClr val="000000"/>
                </a:solidFill>
                <a:effectLst/>
                <a:latin typeface="Times New Roman" panose="02020603050405020304" pitchFamily="18" charset="0"/>
                <a:ea typeface="Arial" panose="020B0604020202020204" pitchFamily="34" charset="0"/>
              </a:rPr>
              <a:t>In conclusion, the development of the fitness website represents a culmination of efforts aimed at creating a comprehensive and user-centric platform for health and fitness management.</a:t>
            </a:r>
          </a:p>
          <a:p>
            <a:pPr algn="just">
              <a:lnSpc>
                <a:spcPct val="115000"/>
              </a:lnSpc>
            </a:pPr>
            <a:r>
              <a:rPr lang="en-IN" sz="2400" dirty="0">
                <a:solidFill>
                  <a:srgbClr val="000000"/>
                </a:solidFill>
                <a:effectLst/>
                <a:latin typeface="Times New Roman" panose="02020603050405020304" pitchFamily="18" charset="0"/>
                <a:ea typeface="Arial" panose="020B0604020202020204" pitchFamily="34" charset="0"/>
              </a:rPr>
              <a:t>The </a:t>
            </a:r>
            <a:r>
              <a:rPr lang="en-US" sz="2400" dirty="0">
                <a:solidFill>
                  <a:srgbClr val="000000"/>
                </a:solidFill>
                <a:effectLst/>
                <a:latin typeface="Times New Roman" panose="02020603050405020304" pitchFamily="18" charset="0"/>
                <a:ea typeface="Arial" panose="020B0604020202020204" pitchFamily="34" charset="0"/>
              </a:rPr>
              <a:t> Utilizing HTML, CSS, and JavaScript, the project successfully delivered a responsive and visually appealing frontend interface that ensures accessibility and engagement across various devices.</a:t>
            </a:r>
          </a:p>
          <a:p>
            <a:pPr algn="just">
              <a:lnSpc>
                <a:spcPct val="115000"/>
              </a:lnSpc>
            </a:pPr>
            <a:r>
              <a:rPr lang="en-IN" sz="2400" dirty="0">
                <a:solidFill>
                  <a:srgbClr val="000000"/>
                </a:solidFill>
                <a:latin typeface="Times New Roman" panose="02020603050405020304" pitchFamily="18" charset="0"/>
                <a:ea typeface="Arial" panose="020B0604020202020204" pitchFamily="34" charset="0"/>
              </a:rPr>
              <a:t>T</a:t>
            </a:r>
            <a:r>
              <a:rPr lang="en-IN" sz="2400" dirty="0">
                <a:solidFill>
                  <a:srgbClr val="000000"/>
                </a:solidFill>
                <a:effectLst/>
                <a:latin typeface="Times New Roman" panose="02020603050405020304" pitchFamily="18" charset="0"/>
                <a:ea typeface="Arial" panose="020B0604020202020204" pitchFamily="34" charset="0"/>
              </a:rPr>
              <a:t>he Delivery Person module coordinates the logistics of picking up and delivering the donations, displaying the pickup and drop-off locations to ensure timely and accurate distribution.</a:t>
            </a:r>
            <a:endParaRPr lang="en-IN" sz="2400" dirty="0">
              <a:effectLst/>
              <a:latin typeface="Arial" panose="020B0604020202020204" pitchFamily="34" charset="0"/>
              <a:ea typeface="Arial" panose="020B0604020202020204" pitchFamily="34" charset="0"/>
            </a:endParaRPr>
          </a:p>
          <a:p>
            <a:pPr marL="0" indent="0" algn="just">
              <a:lnSpc>
                <a:spcPct val="115000"/>
              </a:lnSpc>
              <a:buNone/>
            </a:pPr>
            <a:endParaRPr lang="en-IN" sz="2400" dirty="0">
              <a:effectLst/>
              <a:latin typeface="Arial" panose="020B0604020202020204" pitchFamily="34" charset="0"/>
              <a:ea typeface="Arial" panose="020B0604020202020204" pitchFamily="34"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p:cNvSpPr>
            <a:spLocks noGrp="1"/>
          </p:cNvSpPr>
          <p:nvPr>
            <p:ph idx="1"/>
          </p:nvPr>
        </p:nvSpPr>
        <p:spPr>
          <a:xfrm>
            <a:off x="766233" y="1749425"/>
            <a:ext cx="10668000" cy="4495800"/>
          </a:xfrm>
        </p:spPr>
        <p:txBody>
          <a:bodyPr/>
          <a:lstStyle/>
          <a:p>
            <a:pPr marL="812800" indent="-406400" algn="just">
              <a:lnSpc>
                <a:spcPct val="115000"/>
              </a:lnSpc>
            </a:pPr>
            <a:r>
              <a:rPr lang="en-US" sz="1800" dirty="0">
                <a:solidFill>
                  <a:srgbClr val="0D0D0D"/>
                </a:solidFill>
                <a:effectLst/>
                <a:latin typeface="Times New Roman" panose="02020603050405020304" pitchFamily="18" charset="0"/>
                <a:ea typeface="Arial" panose="020B0604020202020204" pitchFamily="34" charset="0"/>
                <a:cs typeface="Times New Roman" panose="02020603050405020304" pitchFamily="18" charset="0"/>
              </a:rPr>
              <a:t>[1]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Miklosik</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 Evans, N., &amp; Qureshi, A. M. A. (2021). The use of chatbots in </a:t>
            </a:r>
          </a:p>
          <a:p>
            <a:pPr marL="406400" indent="0" algn="just">
              <a:lnSpc>
                <a:spcPct val="115000"/>
              </a:lnSpc>
              <a:buNone/>
            </a:pPr>
            <a:r>
              <a:rPr lang="en-US" sz="1800" dirty="0">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digital business transformation: A systematic literature review. IEEE Access, </a:t>
            </a:r>
          </a:p>
          <a:p>
            <a:pPr marL="406400" indent="0" algn="just">
              <a:lnSpc>
                <a:spcPct val="115000"/>
              </a:lnSpc>
              <a:buNone/>
            </a:pPr>
            <a:r>
              <a:rPr lang="en-US" sz="1800" dirty="0">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9, 106530-106539. </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812800" indent="-406400">
              <a:lnSpc>
                <a:spcPct val="115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 	Abdullah, A., &amp;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Alhamid</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M. F. (2020). Chatbots in </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indent="0">
              <a:lnSpc>
                <a:spcPct val="115000"/>
              </a:lnSpc>
              <a:buNone/>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healthcare: State-of-the-art review of the literature. Healthcare </a:t>
            </a:r>
          </a:p>
          <a:p>
            <a:pPr marL="457200" indent="0">
              <a:lnSpc>
                <a:spcPct val="115000"/>
              </a:lnSpc>
              <a:buNone/>
            </a:pPr>
            <a:r>
              <a:rPr lang="en-US" sz="1800" dirty="0">
                <a:latin typeface="Times New Roman" panose="02020603050405020304" pitchFamily="18" charset="0"/>
                <a:ea typeface="Arial" panose="020B0604020202020204" pitchFamily="34" charset="0"/>
                <a:cs typeface="Times New Roman" panose="02020603050405020304" pitchFamily="18" charset="0"/>
              </a:rPr>
              <a:t>                         </a:t>
            </a:r>
            <a:r>
              <a:rPr lang="en-IN" sz="1800" dirty="0">
                <a:latin typeface="Times New Roman" panose="02020603050405020304" pitchFamily="18" charset="0"/>
                <a:ea typeface="Arial" panose="020B0604020202020204" pitchFamily="34" charset="0"/>
                <a:cs typeface="Times New Roman" panose="02020603050405020304" pitchFamily="18" charset="0"/>
              </a:rPr>
              <a:t>Informatics Research, 26(2), 146-160</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812800" indent="-406400">
              <a:lnSpc>
                <a:spcPct val="115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E. Vadillo, et al., "Effectiveness of Chatbots in the Healthcare Domain: </a:t>
            </a:r>
          </a:p>
          <a:p>
            <a:pPr marL="406400" indent="0">
              <a:lnSpc>
                <a:spcPct val="115000"/>
              </a:lnSpc>
              <a:buNone/>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                         A Systematic Mapping Study," in Proceedings of the 27th International</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indent="0">
              <a:lnSpc>
                <a:spcPct val="115000"/>
              </a:lnSpc>
              <a:buNone/>
            </a:pPr>
            <a:r>
              <a:rPr lang="en-IN"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Conference on Computers in Education, 2019, pp. 144-153.</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812800" indent="-406400">
              <a:lnSpc>
                <a:spcPct val="115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[4] </a:t>
            </a:r>
            <a:r>
              <a:rPr lang="en-IN" sz="1800" dirty="0">
                <a:effectLst/>
                <a:latin typeface="Arial" panose="020B0604020202020204" pitchFamily="34"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 W.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Radermacher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et al., "Understanding the Role of Chatbots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406400" indent="0">
              <a:lnSpc>
                <a:spcPct val="115000"/>
              </a:lnSpc>
              <a:buNone/>
            </a:pPr>
            <a:r>
              <a:rPr lang="en-IN" sz="1800" dirty="0">
                <a:latin typeface="Times New Roman" panose="02020603050405020304" pitchFamily="18" charset="0"/>
                <a:ea typeface="Arial" panose="020B0604020202020204" pitchFamily="34" charset="0"/>
                <a:cs typeface="Times New Roman" panose="02020603050405020304" pitchFamily="18" charset="0"/>
              </a:rPr>
              <a:t>                         </a:t>
            </a:r>
            <a:r>
              <a:rPr lang="en-US" sz="1800" dirty="0">
                <a:latin typeface="Times New Roman" panose="02020603050405020304" pitchFamily="18" charset="0"/>
                <a:ea typeface="Arial" panose="020B0604020202020204" pitchFamily="34" charset="0"/>
                <a:cs typeface="Times New Roman" panose="02020603050405020304" pitchFamily="18" charset="0"/>
              </a:rPr>
              <a:t>Health and Well-Being: A Scoping Review," International Journal of Environmental </a:t>
            </a:r>
          </a:p>
          <a:p>
            <a:pPr marL="406400" indent="0">
              <a:lnSpc>
                <a:spcPct val="115000"/>
              </a:lnSpc>
              <a:buNone/>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                         Research and Public Health, vol. 17, no. 11, pp. 1-23, 2020 </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2" y="304801"/>
            <a:ext cx="10834641" cy="1216025"/>
          </a:xfrm>
        </p:spPr>
        <p:txBody>
          <a:bodyPr/>
          <a:lstStyle/>
          <a:p>
            <a:r>
              <a:rPr lang="en-US" altLang="en-US" sz="3200" b="1" dirty="0" err="1">
                <a:solidFill>
                  <a:srgbClr val="FF0000"/>
                </a:solidFill>
              </a:rPr>
              <a:t>Github</a:t>
            </a:r>
            <a:r>
              <a:rPr lang="en-US" altLang="en-US" sz="3200" b="1" dirty="0">
                <a:solidFill>
                  <a:srgbClr val="FF0000"/>
                </a:solidFill>
              </a:rPr>
              <a:t> Link</a:t>
            </a: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r>
              <a:rPr kumimoji="0" lang="en-IN" altLang="en-US" sz="2400" b="0" i="0" u="none" strike="noStrike" kern="0" cap="none" spc="0" normalizeH="0" baseline="0" noProof="0" dirty="0" err="1">
                <a:ln>
                  <a:noFill/>
                </a:ln>
                <a:solidFill>
                  <a:srgbClr val="000000"/>
                </a:solidFill>
                <a:effectLst/>
                <a:uLnTx/>
                <a:uFillTx/>
                <a:latin typeface="Verdana" panose="020B0604030504040204"/>
              </a:rPr>
              <a:t>Github</a:t>
            </a:r>
            <a:r>
              <a:rPr kumimoji="0" lang="en-IN" altLang="en-US" sz="2400" b="0" i="0" u="none" strike="noStrike" kern="0" cap="none" spc="0" normalizeH="0" baseline="0" noProof="0" dirty="0">
                <a:ln>
                  <a:noFill/>
                </a:ln>
                <a:solidFill>
                  <a:srgbClr val="000000"/>
                </a:solidFill>
                <a:effectLst/>
                <a:uLnTx/>
                <a:uFillTx/>
                <a:latin typeface="Verdana" panose="020B0604030504040204"/>
              </a:rPr>
              <a:t> </a:t>
            </a:r>
            <a:r>
              <a:rPr kumimoji="0" lang="en-IN" altLang="en-US" sz="2400" b="0" i="0" u="none" strike="noStrike" kern="0" cap="none" spc="0" normalizeH="0" baseline="0" noProof="0">
                <a:ln>
                  <a:noFill/>
                </a:ln>
                <a:solidFill>
                  <a:srgbClr val="000000"/>
                </a:solidFill>
                <a:effectLst/>
                <a:uLnTx/>
                <a:uFillTx/>
                <a:latin typeface="Verdana" panose="020B0604030504040204"/>
              </a:rPr>
              <a:t>Link: </a:t>
            </a:r>
            <a:r>
              <a:rPr kumimoji="0" lang="en-IN" altLang="en-US" sz="2400" b="0" i="0" u="none" strike="noStrike" kern="0" cap="none" spc="0" normalizeH="0" baseline="0" noProof="0">
                <a:ln>
                  <a:noFill/>
                </a:ln>
                <a:solidFill>
                  <a:srgbClr val="000000"/>
                </a:solidFill>
                <a:effectLst/>
                <a:uLnTx/>
                <a:uFillTx/>
                <a:latin typeface="Verdana" panose="020B0604030504040204"/>
                <a:hlinkClick r:id="rId2"/>
              </a:rPr>
              <a:t>https://github.com/Kaarokki/GE19612-PRIEE-101-072-069</a:t>
            </a:r>
            <a:endParaRPr kumimoji="0" lang="en-IN" altLang="en-US" sz="2400" b="0" i="0" u="none" strike="noStrike" kern="0" cap="none" spc="0" normalizeH="0" baseline="0" noProof="0">
              <a:ln>
                <a:noFill/>
              </a:ln>
              <a:solidFill>
                <a:srgbClr val="000000"/>
              </a:solidFill>
              <a:effectLst/>
              <a:uLnTx/>
              <a:uFillTx/>
              <a:latin typeface="Verdana" panose="020B0604030504040204"/>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endParaRPr kumimoji="0" lang="en-IN" altLang="en-US" sz="2400" b="0" i="0" u="none" strike="noStrike" kern="0" cap="none" spc="0" normalizeH="0" baseline="0" noProof="0" dirty="0">
              <a:ln>
                <a:noFill/>
              </a:ln>
              <a:solidFill>
                <a:srgbClr val="000000"/>
              </a:solidFill>
              <a:effectLst/>
              <a:uLnTx/>
              <a:uFillTx/>
              <a:latin typeface="Verdana" panose="020B0604030504040204"/>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endParaRPr lang="en-IN" sz="28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7" name="Footer Placeholder 6"/>
          <p:cNvSpPr>
            <a:spLocks noGrp="1"/>
          </p:cNvSpPr>
          <p:nvPr>
            <p:ph type="ftr" sz="quarter" idx="11"/>
          </p:nvPr>
        </p:nvSpPr>
        <p:spPr/>
        <p:txBody>
          <a:bodyPr/>
          <a:lstStyle/>
          <a:p>
            <a:pPr>
              <a:defRPr/>
            </a:pPr>
            <a:r>
              <a:rPr lang="en-US"/>
              <a:t>Department of Computer Science and Engineering</a:t>
            </a:r>
          </a:p>
        </p:txBody>
      </p:sp>
      <p:sp>
        <p:nvSpPr>
          <p:cNvPr id="8" name="Slide Number Placeholder 7"/>
          <p:cNvSpPr>
            <a:spLocks noGrp="1"/>
          </p:cNvSpPr>
          <p:nvPr>
            <p:ph type="sldNum" sz="quarter" idx="12"/>
          </p:nvPr>
        </p:nvSpPr>
        <p:spPr/>
        <p:txBody>
          <a:bodyPr/>
          <a:lstStyle/>
          <a:p>
            <a:pPr>
              <a:defRPr/>
            </a:pPr>
            <a:fld id="{F583B680-F650-469F-A231-392F163461F6}" type="slidenum">
              <a:rPr lang="en-US" altLang="en-US" smtClean="0"/>
              <a:t>14</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algn="just">
              <a:buClr>
                <a:srgbClr val="CC0000"/>
              </a:buClr>
              <a:defRPr/>
            </a:pPr>
            <a:r>
              <a:rPr lang="en-US" sz="2400" dirty="0">
                <a:solidFill>
                  <a:srgbClr val="1F2021"/>
                </a:solidFill>
                <a:effectLst/>
                <a:latin typeface="Times New Roman" panose="02020603050405020304" pitchFamily="18" charset="0"/>
                <a:ea typeface="Times New Roman" panose="02020603050405020304" pitchFamily="18" charset="0"/>
              </a:rPr>
              <a:t>Many individuals struggle to achieve their fitness goals due to a lack of personalized guidance in diet and exercise. Generic fitness plans fail to account for individual differences in dietary preferences, fitness levels, and health objectives, leading to poor adherence and suboptimal results. </a:t>
            </a:r>
          </a:p>
          <a:p>
            <a:pPr algn="just">
              <a:buClr>
                <a:srgbClr val="CC0000"/>
              </a:buClr>
              <a:defRPr/>
            </a:pPr>
            <a:r>
              <a:rPr lang="en-US" sz="2400" dirty="0">
                <a:solidFill>
                  <a:srgbClr val="1F2021"/>
                </a:solidFill>
                <a:effectLst/>
                <a:latin typeface="Times New Roman" panose="02020603050405020304" pitchFamily="18" charset="0"/>
                <a:ea typeface="Times New Roman" panose="02020603050405020304" pitchFamily="18" charset="0"/>
              </a:rPr>
              <a:t>Additionally, users often find it challenging to track their progress effectively and stay motivated</a:t>
            </a:r>
            <a:r>
              <a:rPr lang="en-IN" sz="2400" dirty="0">
                <a:solidFill>
                  <a:srgbClr val="000000"/>
                </a:solidFill>
                <a:effectLst/>
                <a:latin typeface="Times New Roman" panose="02020603050405020304" pitchFamily="18" charset="0"/>
                <a:ea typeface="Arial" panose="020B0604020202020204" pitchFamily="34" charset="0"/>
              </a:rPr>
              <a:t>. </a:t>
            </a:r>
          </a:p>
          <a:p>
            <a:pPr algn="just">
              <a:buClr>
                <a:srgbClr val="CC0000"/>
              </a:buClr>
              <a:defRPr/>
            </a:pPr>
            <a:r>
              <a:rPr lang="en-US" sz="2400" dirty="0">
                <a:solidFill>
                  <a:srgbClr val="1F2021"/>
                </a:solidFill>
                <a:effectLst/>
                <a:latin typeface="Times New Roman" panose="02020603050405020304" pitchFamily="18" charset="0"/>
                <a:ea typeface="Times New Roman" panose="02020603050405020304" pitchFamily="18" charset="0"/>
              </a:rPr>
              <a:t>There is a need for a comprehensive solution that provides personalized diet plans, tailored workout routines, and accurate BMI calculations, all facilitated by an interactive chatbot that offers real-time support and motivation, enhancing user engagement and success in achieving fitness goals.</a:t>
            </a:r>
            <a:endParaRPr lang="en-IN" sz="24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2</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algn="just">
              <a:lnSpc>
                <a:spcPct val="115000"/>
              </a:lnSpc>
            </a:pPr>
            <a:r>
              <a:rPr lang="en-US" sz="2400" dirty="0">
                <a:effectLst/>
                <a:latin typeface="Times New Roman" panose="02020603050405020304" pitchFamily="18" charset="0"/>
                <a:ea typeface="Times New Roman" panose="02020603050405020304" pitchFamily="18" charset="0"/>
              </a:rPr>
              <a:t>The aim of the Fitness Analyzer using chatbot technology is to provide users with an accessible and personalized platform for health and fitness monitoring</a:t>
            </a:r>
            <a:endParaRPr lang="en-IN" sz="2400" dirty="0">
              <a:solidFill>
                <a:srgbClr val="000000"/>
              </a:solidFill>
              <a:effectLst/>
              <a:latin typeface="Times New Roman" panose="02020603050405020304" pitchFamily="18" charset="0"/>
              <a:ea typeface="Arial" panose="020B0604020202020204" pitchFamily="34" charset="0"/>
            </a:endParaRPr>
          </a:p>
          <a:p>
            <a:pPr algn="just">
              <a:lnSpc>
                <a:spcPct val="115000"/>
              </a:lnSpc>
            </a:pPr>
            <a:r>
              <a:rPr lang="en-US" sz="2400" dirty="0">
                <a:effectLst/>
                <a:latin typeface="Times New Roman" panose="02020603050405020304" pitchFamily="18" charset="0"/>
                <a:ea typeface="Times New Roman" panose="02020603050405020304" pitchFamily="18" charset="0"/>
              </a:rPr>
              <a:t>By leveraging chatbot capabilities, this innovative tool aims to offer tailored guidance, track progress, and provide actionable insights to help individuals achieve their wellness goals. </a:t>
            </a:r>
          </a:p>
          <a:p>
            <a:pPr algn="just">
              <a:lnSpc>
                <a:spcPct val="115000"/>
              </a:lnSpc>
            </a:pPr>
            <a:r>
              <a:rPr lang="en-US" sz="2400" dirty="0">
                <a:effectLst/>
                <a:latin typeface="Times New Roman" panose="02020603050405020304" pitchFamily="18" charset="0"/>
                <a:ea typeface="Times New Roman" panose="02020603050405020304" pitchFamily="18" charset="0"/>
              </a:rPr>
              <a:t>The Fitness Analyzer using chatbot technology aims to revolutionize the way individuals approach health and fitness by providing a comprehensive platform for personalized health monitoring, goal setting, and support. </a:t>
            </a: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3</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algn="just">
              <a:lnSpc>
                <a:spcPct val="115000"/>
              </a:lnSpc>
            </a:pPr>
            <a:r>
              <a:rPr lang="en-US" sz="2400" dirty="0">
                <a:effectLst/>
                <a:latin typeface="Times New Roman" panose="02020603050405020304" pitchFamily="18" charset="0"/>
                <a:ea typeface="Times New Roman" panose="02020603050405020304" pitchFamily="18" charset="0"/>
              </a:rPr>
              <a:t>This project introduces a comprehensive fitness analyzer with an intelligent chatbot interface, designed to empower users in achieving their health and wellness goals. </a:t>
            </a:r>
            <a:endParaRPr lang="en-IN" sz="2400" dirty="0">
              <a:effectLst/>
              <a:latin typeface="Times New Roman" panose="02020603050405020304" pitchFamily="18" charset="0"/>
              <a:ea typeface="Arial" panose="020B0604020202020204" pitchFamily="34" charset="0"/>
            </a:endParaRPr>
          </a:p>
          <a:p>
            <a:pPr algn="just">
              <a:lnSpc>
                <a:spcPct val="115000"/>
              </a:lnSpc>
            </a:pPr>
            <a:r>
              <a:rPr lang="en-US" sz="2400" dirty="0">
                <a:effectLst/>
                <a:latin typeface="Times New Roman" panose="02020603050405020304" pitchFamily="18" charset="0"/>
                <a:ea typeface="Times New Roman" panose="02020603050405020304" pitchFamily="18" charset="0"/>
              </a:rPr>
              <a:t>The website integrates personalized diet plans, tailored workout routines, and precise Body Mass Index (BMI) calculations to provide a holistic approach to fitness.</a:t>
            </a:r>
            <a:endParaRPr lang="en-IN" sz="2400" dirty="0">
              <a:effectLst/>
              <a:latin typeface="Times New Roman" panose="02020603050405020304" pitchFamily="18" charset="0"/>
              <a:ea typeface="Arial" panose="020B0604020202020204" pitchFamily="34" charset="0"/>
            </a:endParaRPr>
          </a:p>
          <a:p>
            <a:pPr algn="just">
              <a:lnSpc>
                <a:spcPct val="115000"/>
              </a:lnSpc>
            </a:pPr>
            <a:r>
              <a:rPr lang="en-US" sz="2400" dirty="0">
                <a:effectLst/>
                <a:latin typeface="Times New Roman" panose="02020603050405020304" pitchFamily="18" charset="0"/>
                <a:ea typeface="Times New Roman" panose="02020603050405020304" pitchFamily="18" charset="0"/>
              </a:rPr>
              <a:t>The chatbot serves as an interactive guide, assisting users in navigating the platform and offering real-time advice and support. This feature helps users understand their body composition and set realistic goals. </a:t>
            </a:r>
            <a:endParaRPr lang="en-IN" sz="2400" dirty="0">
              <a:effectLst/>
              <a:latin typeface="Arial" panose="020B0604020202020204" pitchFamily="34" charset="0"/>
              <a:ea typeface="Arial" panose="020B0604020202020204" pitchFamily="34"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4</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p:cNvSpPr>
            <a:spLocks noGrp="1"/>
          </p:cNvSpPr>
          <p:nvPr>
            <p:ph idx="1"/>
          </p:nvPr>
        </p:nvSpPr>
        <p:spPr/>
        <p:txBody>
          <a:bodyPr/>
          <a:lstStyle/>
          <a:p>
            <a:pPr marL="0" indent="0">
              <a:buNone/>
            </a:pPr>
            <a:endParaRPr lang="en-IN"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5</a:t>
            </a:fld>
            <a:endParaRPr lang="en-US" altLang="en-US"/>
          </a:p>
        </p:txBody>
      </p:sp>
      <p:sp>
        <p:nvSpPr>
          <p:cNvPr id="6" name="TextBox 5">
            <a:extLst>
              <a:ext uri="{FF2B5EF4-FFF2-40B4-BE49-F238E27FC236}">
                <a16:creationId xmlns:a16="http://schemas.microsoft.com/office/drawing/2014/main" id="{9F254D1D-D3DB-6100-10F9-D7A173868FC3}"/>
              </a:ext>
            </a:extLst>
          </p:cNvPr>
          <p:cNvSpPr txBox="1"/>
          <p:nvPr/>
        </p:nvSpPr>
        <p:spPr>
          <a:xfrm>
            <a:off x="745069" y="1746251"/>
            <a:ext cx="6494097" cy="4305218"/>
          </a:xfrm>
          <a:prstGeom prst="rect">
            <a:avLst/>
          </a:prstGeom>
          <a:solidFill>
            <a:schemeClr val="bg1">
              <a:lumMod val="95000"/>
            </a:schemeClr>
          </a:solidFill>
        </p:spPr>
        <p:txBody>
          <a:bodyPr wrap="square" rtlCol="0">
            <a:spAutoFit/>
          </a:bodyPr>
          <a:lstStyle/>
          <a:p>
            <a:pPr marL="342900" marR="3175" indent="-342900" algn="just">
              <a:lnSpc>
                <a:spcPct val="115000"/>
              </a:lnSpc>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This diagram outlines the structure of a user interface for a wellness application. Users start by logging in or signing up, leading to the Activity Page.</a:t>
            </a:r>
          </a:p>
          <a:p>
            <a:pPr marL="342900" marR="3175" indent="-342900" algn="just">
              <a:lnSpc>
                <a:spcPct val="115000"/>
              </a:lnSpc>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From there, they can navigate to the Options section, which includes the Home Page and a Chatbot.</a:t>
            </a:r>
          </a:p>
          <a:p>
            <a:pPr marL="342900" marR="3175" indent="-342900" algn="just">
              <a:lnSpc>
                <a:spcPct val="115000"/>
              </a:lnSpc>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Alternatively, they can access the Plans section, which contains pages for BMI, Diet, Yoga, and Workouts. </a:t>
            </a:r>
            <a:endParaRPr lang="en-IN" sz="2400" dirty="0">
              <a:effectLst/>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EBB39489-C509-FE3A-F682-C1E2D283B6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49747" y="1746251"/>
            <a:ext cx="4197183" cy="4273550"/>
          </a:xfrm>
          <a:prstGeom prst="rect">
            <a:avLst/>
          </a:prstGeom>
          <a:noFill/>
          <a:ln>
            <a:noFill/>
          </a:ln>
        </p:spPr>
      </p:pic>
    </p:spTree>
    <p:extLst>
      <p:ext uri="{BB962C8B-B14F-4D97-AF65-F5344CB8AC3E}">
        <p14:creationId xmlns:p14="http://schemas.microsoft.com/office/powerpoint/2010/main" val="2233030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p:txBody>
          <a:bodyPr/>
          <a:lstStyle/>
          <a:p>
            <a:pPr marL="0" marR="3175" indent="0" algn="just">
              <a:lnSpc>
                <a:spcPct val="150000"/>
              </a:lnSpc>
              <a:buNone/>
            </a:pPr>
            <a:r>
              <a:rPr lang="en-IN" sz="2400" b="1" dirty="0">
                <a:effectLst/>
                <a:latin typeface="Times New Roman" panose="02020603050405020304" pitchFamily="18" charset="0"/>
                <a:ea typeface="Times New Roman" panose="02020603050405020304" pitchFamily="18" charset="0"/>
              </a:rPr>
              <a:t>USER MODULE:</a:t>
            </a:r>
            <a:endParaRPr lang="en-IN" sz="2400" dirty="0">
              <a:effectLst/>
              <a:latin typeface="Arial" panose="020B0604020202020204" pitchFamily="34" charset="0"/>
              <a:ea typeface="Arial" panose="020B0604020202020204" pitchFamily="34" charset="0"/>
            </a:endParaRPr>
          </a:p>
          <a:p>
            <a:r>
              <a:rPr lang="en-US" sz="2400" dirty="0">
                <a:solidFill>
                  <a:srgbClr val="000000"/>
                </a:solidFill>
                <a:effectLst/>
                <a:latin typeface="Times New Roman" panose="02020603050405020304" pitchFamily="18" charset="0"/>
                <a:ea typeface="Arial" panose="020B0604020202020204" pitchFamily="34" charset="0"/>
              </a:rPr>
              <a:t>The user module of a fitness website includes login/sign-up for personalized access, an Activity Page featuring navigation options, and a Chatbot for assistance. Users can calculate their BMI, access tailored diet plans, yoga routines, and workout programs. The Home Page provides an overview of available features, ensuring a seamless experience in managing fitness goals and receiving customized advice through interactive tools.</a:t>
            </a:r>
            <a:br>
              <a:rPr kumimoji="0" lang="en-IN" altLang="en-US" sz="2400" b="0" i="0" u="none" strike="noStrike" kern="0" cap="none" spc="0" normalizeH="0" baseline="0" noProof="0" dirty="0">
                <a:ln>
                  <a:noFill/>
                </a:ln>
                <a:solidFill>
                  <a:srgbClr val="000000"/>
                </a:solidFill>
                <a:effectLst/>
                <a:uLnTx/>
                <a:uFillTx/>
                <a:latin typeface="Verdana" panose="020B0604030504040204"/>
              </a:rPr>
            </a:br>
            <a:endParaRPr kumimoji="0" lang="en-IN" altLang="en-US" sz="2400" b="0" i="0" u="none" strike="noStrike" kern="0" cap="none" spc="0" normalizeH="0" baseline="0" noProof="0" dirty="0">
              <a:ln>
                <a:noFill/>
              </a:ln>
              <a:solidFill>
                <a:srgbClr val="000000"/>
              </a:solidFill>
              <a:effectLst/>
              <a:uLnTx/>
              <a:uFillTx/>
              <a:latin typeface="Verdana" panose="020B0604030504040204"/>
            </a:endParaRPr>
          </a:p>
          <a:p>
            <a:pPr marL="0" indent="0">
              <a:buNone/>
            </a:pPr>
            <a:endParaRPr lang="en-IN" sz="24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a:xfrm>
            <a:off x="755651" y="1654942"/>
            <a:ext cx="10668000" cy="4267200"/>
          </a:xfrm>
        </p:spPr>
        <p:txBody>
          <a:bodyPr/>
          <a:lstStyle/>
          <a:p>
            <a:pPr marL="0" marR="3175" indent="0" algn="just">
              <a:lnSpc>
                <a:spcPct val="150000"/>
              </a:lnSpc>
              <a:buNone/>
            </a:pPr>
            <a:r>
              <a:rPr lang="en-IN" sz="1900" b="1" dirty="0">
                <a:latin typeface="Times New Roman" panose="02020603050405020304" pitchFamily="18" charset="0"/>
                <a:ea typeface="Times New Roman" panose="02020603050405020304" pitchFamily="18" charset="0"/>
              </a:rPr>
              <a:t>CHATBOT</a:t>
            </a:r>
            <a:r>
              <a:rPr lang="en-IN" sz="1900" b="1" dirty="0">
                <a:effectLst/>
                <a:latin typeface="Times New Roman" panose="02020603050405020304" pitchFamily="18" charset="0"/>
                <a:ea typeface="Times New Roman" panose="02020603050405020304" pitchFamily="18" charset="0"/>
              </a:rPr>
              <a:t> MODULE:</a:t>
            </a:r>
            <a:endParaRPr lang="en-IN" sz="1900" dirty="0">
              <a:effectLst/>
              <a:latin typeface="Arial" panose="020B0604020202020204" pitchFamily="34" charset="0"/>
              <a:ea typeface="Arial" panose="020B0604020202020204" pitchFamily="34" charset="0"/>
            </a:endParaRPr>
          </a:p>
          <a:p>
            <a:r>
              <a:rPr lang="en-US" sz="1900" dirty="0">
                <a:solidFill>
                  <a:srgbClr val="000000"/>
                </a:solidFill>
                <a:effectLst/>
                <a:latin typeface="Times New Roman" panose="02020603050405020304" pitchFamily="18" charset="0"/>
                <a:ea typeface="Arial" panose="020B0604020202020204" pitchFamily="34" charset="0"/>
              </a:rPr>
              <a:t>The chatbot module on the fitness website assists users with various tasks. It provides instant responses to fitness and wellness queries, guides users through BMI calculations, and offers tailored advice on diet plans, yoga routines, and workouts. The chatbot is integrated into the Home Page for easy access, enhancing user engagement by providing personalized support, reminders, and motivation. It ensures a user-friendly experience by simplifying navigation and offering real-time assistance.</a:t>
            </a:r>
          </a:p>
          <a:p>
            <a:pPr marL="0" indent="0">
              <a:buNone/>
            </a:pPr>
            <a:r>
              <a:rPr lang="en-IN" sz="1900" b="1" dirty="0">
                <a:latin typeface="Times New Roman" panose="02020603050405020304" pitchFamily="18" charset="0"/>
                <a:ea typeface="Times New Roman" panose="02020603050405020304" pitchFamily="18" charset="0"/>
              </a:rPr>
              <a:t>BMI </a:t>
            </a:r>
            <a:r>
              <a:rPr lang="en-IN" sz="1900" b="1" dirty="0">
                <a:effectLst/>
                <a:latin typeface="Times New Roman" panose="02020603050405020304" pitchFamily="18" charset="0"/>
                <a:ea typeface="Times New Roman" panose="02020603050405020304" pitchFamily="18" charset="0"/>
              </a:rPr>
              <a:t>MODULE:</a:t>
            </a:r>
            <a:endParaRPr lang="en-IN" sz="1900" dirty="0">
              <a:effectLst/>
              <a:latin typeface="Arial" panose="020B0604020202020204" pitchFamily="34" charset="0"/>
              <a:ea typeface="Arial" panose="020B0604020202020204" pitchFamily="34" charset="0"/>
            </a:endParaRPr>
          </a:p>
          <a:p>
            <a:pPr algn="just">
              <a:lnSpc>
                <a:spcPct val="115000"/>
              </a:lnSpc>
            </a:pPr>
            <a:r>
              <a:rPr lang="en-US" sz="1900" dirty="0">
                <a:solidFill>
                  <a:srgbClr val="000000"/>
                </a:solidFill>
                <a:effectLst/>
                <a:latin typeface="Times New Roman" panose="02020603050405020304" pitchFamily="18" charset="0"/>
                <a:ea typeface="Arial" panose="020B0604020202020204" pitchFamily="34" charset="0"/>
              </a:rPr>
              <a:t>The BMI module on the fitness website allows users to calculate their Body Mass Index by entering their height and weight. It provides instant results and interprets the BMI value to categorize users into different health ranges (underweight, normal, overweight, obese). This module also offers personalized recommendations for diet and exercise plans based on the BMI results, helping users set and achieve their fitness goals. It's accessible through the Plans section for easy navigation.</a:t>
            </a:r>
            <a:endParaRPr lang="en-IN" sz="1900" dirty="0">
              <a:effectLst/>
              <a:latin typeface="Arial" panose="020B0604020202020204" pitchFamily="34" charset="0"/>
              <a:ea typeface="Arial" panose="020B0604020202020204" pitchFamily="34"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7</a:t>
            </a:fld>
            <a:endParaRPr lang="en-US" altLang="en-US"/>
          </a:p>
        </p:txBody>
      </p:sp>
    </p:spTree>
    <p:extLst>
      <p:ext uri="{BB962C8B-B14F-4D97-AF65-F5344CB8AC3E}">
        <p14:creationId xmlns:p14="http://schemas.microsoft.com/office/powerpoint/2010/main" val="3335270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Implementation/Results of Module</a:t>
            </a:r>
            <a:endParaRPr lang="en-IN" sz="28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8</a:t>
            </a:fld>
            <a:endParaRPr lang="en-US" altLang="en-US"/>
          </a:p>
        </p:txBody>
      </p:sp>
      <p:pic>
        <p:nvPicPr>
          <p:cNvPr id="10" name="Picture 9">
            <a:extLst>
              <a:ext uri="{FF2B5EF4-FFF2-40B4-BE49-F238E27FC236}">
                <a16:creationId xmlns:a16="http://schemas.microsoft.com/office/drawing/2014/main" id="{A6C3C98D-81B8-B228-5BC0-2683D9382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280" y="1747520"/>
            <a:ext cx="5455920" cy="2277498"/>
          </a:xfrm>
          <a:prstGeom prst="rect">
            <a:avLst/>
          </a:prstGeom>
        </p:spPr>
      </p:pic>
      <p:pic>
        <p:nvPicPr>
          <p:cNvPr id="12" name="Picture 11">
            <a:extLst>
              <a:ext uri="{FF2B5EF4-FFF2-40B4-BE49-F238E27FC236}">
                <a16:creationId xmlns:a16="http://schemas.microsoft.com/office/drawing/2014/main" id="{C6A25153-1593-76D2-805B-E291C625C7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801" y="1747521"/>
            <a:ext cx="5033432" cy="2277498"/>
          </a:xfrm>
          <a:prstGeom prst="rect">
            <a:avLst/>
          </a:prstGeom>
        </p:spPr>
      </p:pic>
      <p:sp>
        <p:nvSpPr>
          <p:cNvPr id="17" name="AutoShape 2">
            <a:extLst>
              <a:ext uri="{FF2B5EF4-FFF2-40B4-BE49-F238E27FC236}">
                <a16:creationId xmlns:a16="http://schemas.microsoft.com/office/drawing/2014/main" id="{8D7C73B0-6A44-48C5-6E3A-E438CDEA10A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9" name="Picture 18">
            <a:extLst>
              <a:ext uri="{FF2B5EF4-FFF2-40B4-BE49-F238E27FC236}">
                <a16:creationId xmlns:a16="http://schemas.microsoft.com/office/drawing/2014/main" id="{42D41DD6-7585-795D-9DE9-78C60B6CD7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79284" y="4025018"/>
            <a:ext cx="5033432" cy="21014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Implementation/Results of Module</a:t>
            </a:r>
            <a:endParaRPr lang="en-IN" sz="2800"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9</a:t>
            </a:fld>
            <a:endParaRPr lang="en-US" altLang="en-US"/>
          </a:p>
        </p:txBody>
      </p:sp>
      <p:pic>
        <p:nvPicPr>
          <p:cNvPr id="3" name="Picture 2">
            <a:extLst>
              <a:ext uri="{FF2B5EF4-FFF2-40B4-BE49-F238E27FC236}">
                <a16:creationId xmlns:a16="http://schemas.microsoft.com/office/drawing/2014/main" id="{002F99A1-BCBD-1EA5-5707-06CF7BFADF8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800" y="1719421"/>
            <a:ext cx="5049520" cy="2283563"/>
          </a:xfrm>
          <a:prstGeom prst="rect">
            <a:avLst/>
          </a:prstGeom>
          <a:noFill/>
          <a:ln>
            <a:noFill/>
          </a:ln>
        </p:spPr>
      </p:pic>
      <p:pic>
        <p:nvPicPr>
          <p:cNvPr id="4" name="Picture 3">
            <a:extLst>
              <a:ext uri="{FF2B5EF4-FFF2-40B4-BE49-F238E27FC236}">
                <a16:creationId xmlns:a16="http://schemas.microsoft.com/office/drawing/2014/main" id="{BFE0596C-3963-C5D5-8B8D-13AFF6A5F8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63920" y="1714287"/>
            <a:ext cx="5344160" cy="2288697"/>
          </a:xfrm>
          <a:prstGeom prst="rect">
            <a:avLst/>
          </a:prstGeom>
          <a:noFill/>
          <a:ln>
            <a:noFill/>
          </a:ln>
        </p:spPr>
      </p:pic>
      <p:pic>
        <p:nvPicPr>
          <p:cNvPr id="10" name="Picture 9">
            <a:extLst>
              <a:ext uri="{FF2B5EF4-FFF2-40B4-BE49-F238E27FC236}">
                <a16:creationId xmlns:a16="http://schemas.microsoft.com/office/drawing/2014/main" id="{4042C456-E373-8039-1A9B-58B0014DFDD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7280" y="4002985"/>
            <a:ext cx="4775200" cy="2166516"/>
          </a:xfrm>
          <a:prstGeom prst="rect">
            <a:avLst/>
          </a:prstGeom>
          <a:noFill/>
          <a:ln>
            <a:noFill/>
          </a:ln>
        </p:spPr>
      </p:pic>
    </p:spTree>
    <p:extLst>
      <p:ext uri="{BB962C8B-B14F-4D97-AF65-F5344CB8AC3E}">
        <p14:creationId xmlns:p14="http://schemas.microsoft.com/office/powerpoint/2010/main" val="384323219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230</TotalTime>
  <Words>1136</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Verdana</vt:lpstr>
      <vt:lpstr>Wingdings</vt:lpstr>
      <vt:lpstr>Profile</vt:lpstr>
      <vt:lpstr>PowerPoint Presentation</vt:lpstr>
      <vt:lpstr>Problem Statement and Motivation</vt:lpstr>
      <vt:lpstr>Objectives</vt:lpstr>
      <vt:lpstr>Abstract</vt:lpstr>
      <vt:lpstr>System Architecture</vt:lpstr>
      <vt:lpstr>List of Modules</vt:lpstr>
      <vt:lpstr>List of Modules</vt:lpstr>
      <vt:lpstr>Implementation/Results of Module</vt:lpstr>
      <vt:lpstr>Implementation/Results of Module</vt:lpstr>
      <vt:lpstr>Implementation/Results of Module</vt:lpstr>
      <vt:lpstr> Conclusion</vt:lpstr>
      <vt:lpstr>References</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A. Arun Kumar</cp:lastModifiedBy>
  <cp:revision>9</cp:revision>
  <dcterms:created xsi:type="dcterms:W3CDTF">2023-08-03T04:32:00Z</dcterms:created>
  <dcterms:modified xsi:type="dcterms:W3CDTF">2024-05-19T15:27:53Z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99CF541AE09A4C0BB3D497040689AB71_12</vt:lpwstr>
  </property>
  <property fmtid="{D5CDD505-2E9C-101B-9397-08002B2CF9AE}" pid="3" name="KSOProductBuildVer">
    <vt:lpwstr>1033-12.2.0.16731</vt:lpwstr>
  </property>
</Properties>
</file>