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247ced97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247ced97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c3cd1eb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c3cd1eb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c3cd1eb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c3cd1eb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c19c86d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c19c86d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c19c86d7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c19c86d7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c6e590e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c6e590e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c6e590e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c6e590e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c8a8c04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c8a8c04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1993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199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19934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199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f91993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9199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6f919934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6f9199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c19c86d7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c19c86d7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c19c86d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c19c86d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63" name="Shape 63"/>
        <p:cNvGrpSpPr/>
        <p:nvPr/>
      </p:nvGrpSpPr>
      <p:grpSpPr>
        <a:xfrm>
          <a:off x="0" y="0"/>
          <a:ext cx="0" cy="0"/>
          <a:chOff x="0" y="0"/>
          <a:chExt cx="0" cy="0"/>
        </a:xfrm>
      </p:grpSpPr>
      <p:sp>
        <p:nvSpPr>
          <p:cNvPr id="64" name="Google Shape;64;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188400" y="188400"/>
            <a:ext cx="8767200" cy="476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282600" y="282600"/>
            <a:ext cx="8578800" cy="45783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 name="Google Shape;67;p13"/>
          <p:cNvCxnSpPr/>
          <p:nvPr/>
        </p:nvCxnSpPr>
        <p:spPr>
          <a:xfrm>
            <a:off x="282600" y="4607275"/>
            <a:ext cx="423000" cy="0"/>
          </a:xfrm>
          <a:prstGeom prst="straightConnector1">
            <a:avLst/>
          </a:prstGeom>
          <a:noFill/>
          <a:ln cap="flat" cmpd="sng" w="19050">
            <a:solidFill>
              <a:schemeClr val="lt1"/>
            </a:solidFill>
            <a:prstDash val="solid"/>
            <a:round/>
            <a:headEnd len="sm" w="sm" type="none"/>
            <a:tailEnd len="sm" w="sm" type="none"/>
          </a:ln>
        </p:spPr>
      </p:cxnSp>
      <p:cxnSp>
        <p:nvCxnSpPr>
          <p:cNvPr id="68" name="Google Shape;68;p13"/>
          <p:cNvCxnSpPr/>
          <p:nvPr/>
        </p:nvCxnSpPr>
        <p:spPr>
          <a:xfrm>
            <a:off x="8438400" y="536225"/>
            <a:ext cx="423000" cy="0"/>
          </a:xfrm>
          <a:prstGeom prst="straightConnector1">
            <a:avLst/>
          </a:prstGeom>
          <a:noFill/>
          <a:ln cap="flat" cmpd="sng" w="19050">
            <a:solidFill>
              <a:schemeClr val="lt1"/>
            </a:solidFill>
            <a:prstDash val="solid"/>
            <a:round/>
            <a:headEnd len="sm" w="sm" type="none"/>
            <a:tailEnd len="sm" w="sm" type="none"/>
          </a:ln>
        </p:spPr>
      </p:cxnSp>
      <p:sp>
        <p:nvSpPr>
          <p:cNvPr id="69" name="Google Shape;69;p13"/>
          <p:cNvSpPr txBox="1"/>
          <p:nvPr>
            <p:ph type="title"/>
          </p:nvPr>
        </p:nvSpPr>
        <p:spPr>
          <a:xfrm>
            <a:off x="1960500" y="1897200"/>
            <a:ext cx="5223000" cy="9807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None/>
              <a:defRPr b="1" sz="2400">
                <a:solidFill>
                  <a:schemeClr val="lt1"/>
                </a:solidFill>
              </a:defRPr>
            </a:lvl1pPr>
            <a:lvl2pPr lvl="1" algn="ctr">
              <a:lnSpc>
                <a:spcPct val="100000"/>
              </a:lnSpc>
              <a:spcBef>
                <a:spcPts val="0"/>
              </a:spcBef>
              <a:spcAft>
                <a:spcPts val="0"/>
              </a:spcAft>
              <a:buNone/>
              <a:defRPr b="1" sz="2400">
                <a:solidFill>
                  <a:schemeClr val="lt1"/>
                </a:solidFill>
              </a:defRPr>
            </a:lvl2pPr>
            <a:lvl3pPr lvl="2" algn="ctr">
              <a:lnSpc>
                <a:spcPct val="100000"/>
              </a:lnSpc>
              <a:spcBef>
                <a:spcPts val="0"/>
              </a:spcBef>
              <a:spcAft>
                <a:spcPts val="0"/>
              </a:spcAft>
              <a:buNone/>
              <a:defRPr b="1" sz="2400">
                <a:solidFill>
                  <a:schemeClr val="lt1"/>
                </a:solidFill>
              </a:defRPr>
            </a:lvl3pPr>
            <a:lvl4pPr lvl="3" algn="ctr">
              <a:lnSpc>
                <a:spcPct val="100000"/>
              </a:lnSpc>
              <a:spcBef>
                <a:spcPts val="0"/>
              </a:spcBef>
              <a:spcAft>
                <a:spcPts val="0"/>
              </a:spcAft>
              <a:buNone/>
              <a:defRPr b="1" sz="2400">
                <a:solidFill>
                  <a:schemeClr val="lt1"/>
                </a:solidFill>
              </a:defRPr>
            </a:lvl4pPr>
            <a:lvl5pPr lvl="4" algn="ctr">
              <a:lnSpc>
                <a:spcPct val="100000"/>
              </a:lnSpc>
              <a:spcBef>
                <a:spcPts val="0"/>
              </a:spcBef>
              <a:spcAft>
                <a:spcPts val="0"/>
              </a:spcAft>
              <a:buNone/>
              <a:defRPr b="1" sz="2400">
                <a:solidFill>
                  <a:schemeClr val="lt1"/>
                </a:solidFill>
              </a:defRPr>
            </a:lvl5pPr>
            <a:lvl6pPr lvl="5" algn="ctr">
              <a:lnSpc>
                <a:spcPct val="100000"/>
              </a:lnSpc>
              <a:spcBef>
                <a:spcPts val="0"/>
              </a:spcBef>
              <a:spcAft>
                <a:spcPts val="0"/>
              </a:spcAft>
              <a:buNone/>
              <a:defRPr b="1" sz="2400">
                <a:solidFill>
                  <a:schemeClr val="lt1"/>
                </a:solidFill>
              </a:defRPr>
            </a:lvl6pPr>
            <a:lvl7pPr lvl="6" algn="ctr">
              <a:lnSpc>
                <a:spcPct val="100000"/>
              </a:lnSpc>
              <a:spcBef>
                <a:spcPts val="0"/>
              </a:spcBef>
              <a:spcAft>
                <a:spcPts val="0"/>
              </a:spcAft>
              <a:buNone/>
              <a:defRPr b="1" sz="2400">
                <a:solidFill>
                  <a:schemeClr val="lt1"/>
                </a:solidFill>
              </a:defRPr>
            </a:lvl7pPr>
            <a:lvl8pPr lvl="7" algn="ctr">
              <a:lnSpc>
                <a:spcPct val="100000"/>
              </a:lnSpc>
              <a:spcBef>
                <a:spcPts val="0"/>
              </a:spcBef>
              <a:spcAft>
                <a:spcPts val="0"/>
              </a:spcAft>
              <a:buNone/>
              <a:defRPr b="1" sz="2400">
                <a:solidFill>
                  <a:schemeClr val="lt1"/>
                </a:solidFill>
              </a:defRPr>
            </a:lvl8pPr>
            <a:lvl9pPr lvl="8" algn="ctr">
              <a:lnSpc>
                <a:spcPct val="100000"/>
              </a:lnSpc>
              <a:spcBef>
                <a:spcPts val="0"/>
              </a:spcBef>
              <a:spcAft>
                <a:spcPts val="0"/>
              </a:spcAft>
              <a:buNone/>
              <a:defRPr b="1" sz="2400">
                <a:solidFill>
                  <a:schemeClr val="lt1"/>
                </a:solidFill>
              </a:defRPr>
            </a:lvl9pPr>
          </a:lstStyle>
          <a:p/>
        </p:txBody>
      </p:sp>
      <p:sp>
        <p:nvSpPr>
          <p:cNvPr id="70" name="Google Shape;70;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Infinite Learn</a:t>
            </a:r>
            <a:endParaRPr/>
          </a:p>
        </p:txBody>
      </p:sp>
      <p:sp>
        <p:nvSpPr>
          <p:cNvPr id="76" name="Google Shape;76;p1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Structures and Algorithms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Hash Map</a:t>
            </a:r>
            <a:endParaRPr/>
          </a:p>
        </p:txBody>
      </p:sp>
      <p:sp>
        <p:nvSpPr>
          <p:cNvPr id="164" name="Google Shape;164;p23"/>
          <p:cNvSpPr txBox="1"/>
          <p:nvPr>
            <p:ph idx="1" type="body"/>
          </p:nvPr>
        </p:nvSpPr>
        <p:spPr>
          <a:xfrm>
            <a:off x="112425" y="1744150"/>
            <a:ext cx="8665200" cy="33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Insertion : O(1) </a:t>
            </a:r>
            <a:endParaRPr>
              <a:solidFill>
                <a:srgbClr val="000000"/>
              </a:solidFill>
            </a:endParaRPr>
          </a:p>
          <a:p>
            <a:pPr indent="0" lvl="0" marL="0" rtl="0" algn="l">
              <a:spcBef>
                <a:spcPts val="1600"/>
              </a:spcBef>
              <a:spcAft>
                <a:spcPts val="0"/>
              </a:spcAft>
              <a:buNone/>
            </a:pPr>
            <a:r>
              <a:rPr lang="en">
                <a:solidFill>
                  <a:srgbClr val="000000"/>
                </a:solidFill>
              </a:rPr>
              <a:t>We need to insert at the index location calculated by the Hash Function, hence it will take constant time. </a:t>
            </a:r>
            <a:endParaRPr>
              <a:solidFill>
                <a:srgbClr val="000000"/>
              </a:solidFill>
            </a:endParaRPr>
          </a:p>
          <a:p>
            <a:pPr indent="0" lvl="0" marL="0" rtl="0" algn="l">
              <a:spcBef>
                <a:spcPts val="1600"/>
              </a:spcBef>
              <a:spcAft>
                <a:spcPts val="0"/>
              </a:spcAft>
              <a:buNone/>
            </a:pPr>
            <a:r>
              <a:rPr lang="en">
                <a:solidFill>
                  <a:srgbClr val="000000"/>
                </a:solidFill>
              </a:rPr>
              <a:t>However taking into consideration the quadratic probing the average number of probes will be at most           probes.</a:t>
            </a:r>
            <a:endParaRPr>
              <a:solidFill>
                <a:srgbClr val="000000"/>
              </a:solidFill>
            </a:endParaRPr>
          </a:p>
          <a:p>
            <a:pPr indent="0" lvl="0" marL="0" rtl="0" algn="l">
              <a:spcBef>
                <a:spcPts val="1600"/>
              </a:spcBef>
              <a:spcAft>
                <a:spcPts val="0"/>
              </a:spcAft>
              <a:buNone/>
            </a:pPr>
            <a:r>
              <a:rPr lang="en">
                <a:solidFill>
                  <a:srgbClr val="000000"/>
                </a:solidFill>
              </a:rPr>
              <a:t>Search : O(1)  </a:t>
            </a:r>
            <a:endParaRPr>
              <a:solidFill>
                <a:srgbClr val="000000"/>
              </a:solidFill>
            </a:endParaRPr>
          </a:p>
          <a:p>
            <a:pPr indent="0" lvl="0" marL="0" rtl="0" algn="l">
              <a:spcBef>
                <a:spcPts val="1600"/>
              </a:spcBef>
              <a:spcAft>
                <a:spcPts val="1600"/>
              </a:spcAft>
              <a:buNone/>
            </a:pPr>
            <a:r>
              <a:rPr lang="en">
                <a:solidFill>
                  <a:srgbClr val="000000"/>
                </a:solidFill>
              </a:rPr>
              <a:t>Similarly to search for a particular value we will take constant time to search for that index position value.</a:t>
            </a:r>
            <a:endParaRPr>
              <a:solidFill>
                <a:srgbClr val="000000"/>
              </a:solidFill>
            </a:endParaRPr>
          </a:p>
        </p:txBody>
      </p:sp>
      <p:pic>
        <p:nvPicPr>
          <p:cNvPr id="165" name="Google Shape;165;p23"/>
          <p:cNvPicPr preferRelativeResize="0"/>
          <p:nvPr/>
        </p:nvPicPr>
        <p:blipFill>
          <a:blip r:embed="rId3">
            <a:alphaModFix/>
          </a:blip>
          <a:stretch>
            <a:fillRect/>
          </a:stretch>
        </p:blipFill>
        <p:spPr>
          <a:xfrm>
            <a:off x="2585300" y="3508825"/>
            <a:ext cx="371475" cy="390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Quicksort</a:t>
            </a:r>
            <a:endParaRPr/>
          </a:p>
        </p:txBody>
      </p:sp>
      <p:sp>
        <p:nvSpPr>
          <p:cNvPr id="171" name="Google Shape;171;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It is used in User Ratings</a:t>
            </a:r>
            <a:r>
              <a:rPr lang="en">
                <a:solidFill>
                  <a:srgbClr val="000000"/>
                </a:solidFill>
              </a:rPr>
              <a:t> module and User </a:t>
            </a:r>
            <a:r>
              <a:rPr lang="en">
                <a:solidFill>
                  <a:srgbClr val="000000"/>
                </a:solidFill>
              </a:rPr>
              <a:t>Recommendations module, where the links of a each topic is sorted based on their individual ratings.</a:t>
            </a:r>
            <a:endParaRPr>
              <a:solidFill>
                <a:srgbClr val="000000"/>
              </a:solidFill>
            </a:endParaRPr>
          </a:p>
          <a:p>
            <a:pPr indent="0" lvl="0" marL="0" rtl="0" algn="l">
              <a:spcBef>
                <a:spcPts val="1600"/>
              </a:spcBef>
              <a:spcAft>
                <a:spcPts val="0"/>
              </a:spcAft>
              <a:buNone/>
            </a:pPr>
            <a:r>
              <a:rPr lang="en">
                <a:solidFill>
                  <a:srgbClr val="000000"/>
                </a:solidFill>
              </a:rPr>
              <a:t>Quicksort is not a stable sort algorithm because the relative order of equal sort items are not preserved.(According to pivot’s position, not original position)</a:t>
            </a:r>
            <a:endParaRPr>
              <a:solidFill>
                <a:srgbClr val="000000"/>
              </a:solidFill>
            </a:endParaRPr>
          </a:p>
          <a:p>
            <a:pPr indent="0" lvl="0" marL="0" rtl="0" algn="l">
              <a:spcBef>
                <a:spcPts val="1600"/>
              </a:spcBef>
              <a:spcAft>
                <a:spcPts val="1600"/>
              </a:spcAft>
              <a:buNone/>
            </a:pPr>
            <a:r>
              <a:rPr lang="en">
                <a:solidFill>
                  <a:srgbClr val="000000"/>
                </a:solidFill>
              </a:rPr>
              <a:t>Quicksort is an In-place sorting algorithm because all numbers all sorted within the original array itself.</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Quicksort</a:t>
            </a:r>
            <a:endParaRPr/>
          </a:p>
        </p:txBody>
      </p:sp>
      <p:sp>
        <p:nvSpPr>
          <p:cNvPr id="177" name="Google Shape;177;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Recurrence Relation : </a:t>
            </a:r>
            <a:r>
              <a:rPr b="1" lang="en">
                <a:solidFill>
                  <a:srgbClr val="000000"/>
                </a:solidFill>
              </a:rPr>
              <a:t>T(n) = T(k) + T(n-k-1) + n</a:t>
            </a:r>
            <a:r>
              <a:rPr lang="en">
                <a:solidFill>
                  <a:srgbClr val="000000"/>
                </a:solidFill>
              </a:rPr>
              <a:t>,</a:t>
            </a:r>
            <a:endParaRPr>
              <a:solidFill>
                <a:srgbClr val="000000"/>
              </a:solidFill>
            </a:endParaRPr>
          </a:p>
          <a:p>
            <a:pPr indent="457200" lvl="0" marL="1828800" rtl="0" algn="l">
              <a:spcBef>
                <a:spcPts val="1600"/>
              </a:spcBef>
              <a:spcAft>
                <a:spcPts val="0"/>
              </a:spcAft>
              <a:buNone/>
            </a:pPr>
            <a:r>
              <a:rPr lang="en">
                <a:solidFill>
                  <a:srgbClr val="000000"/>
                </a:solidFill>
              </a:rPr>
              <a:t>where k = number of elements smaller than Pivot</a:t>
            </a:r>
            <a:endParaRPr>
              <a:solidFill>
                <a:srgbClr val="000000"/>
              </a:solidFill>
            </a:endParaRPr>
          </a:p>
          <a:p>
            <a:pPr indent="0" lvl="0" marL="0" rtl="0" algn="l">
              <a:spcBef>
                <a:spcPts val="1600"/>
              </a:spcBef>
              <a:spcAft>
                <a:spcPts val="0"/>
              </a:spcAft>
              <a:buNone/>
            </a:pPr>
            <a:r>
              <a:rPr lang="en">
                <a:solidFill>
                  <a:srgbClr val="000000"/>
                </a:solidFill>
              </a:rPr>
              <a:t>Time Complexity</a:t>
            </a:r>
            <a:endParaRPr>
              <a:solidFill>
                <a:srgbClr val="000000"/>
              </a:solidFill>
            </a:endParaRPr>
          </a:p>
          <a:p>
            <a:pPr indent="0" lvl="0" marL="0" rtl="0" algn="l">
              <a:spcBef>
                <a:spcPts val="1600"/>
              </a:spcBef>
              <a:spcAft>
                <a:spcPts val="0"/>
              </a:spcAft>
              <a:buNone/>
            </a:pPr>
            <a:r>
              <a:rPr lang="en">
                <a:solidFill>
                  <a:srgbClr val="000000"/>
                </a:solidFill>
              </a:rPr>
              <a:t>Best Case : If Pivot is median, it is O(nlogn)</a:t>
            </a:r>
            <a:endParaRPr>
              <a:solidFill>
                <a:srgbClr val="000000"/>
              </a:solidFill>
            </a:endParaRPr>
          </a:p>
          <a:p>
            <a:pPr indent="0" lvl="0" marL="0" rtl="0" algn="l">
              <a:spcBef>
                <a:spcPts val="1600"/>
              </a:spcBef>
              <a:spcAft>
                <a:spcPts val="0"/>
              </a:spcAft>
              <a:buNone/>
            </a:pPr>
            <a:r>
              <a:rPr lang="en">
                <a:solidFill>
                  <a:srgbClr val="000000"/>
                </a:solidFill>
              </a:rPr>
              <a:t>Worst Case : If Pivot is smallest or largest element(sorted array), it is O(n^2)</a:t>
            </a:r>
            <a:endParaRPr>
              <a:solidFill>
                <a:srgbClr val="000000"/>
              </a:solidFill>
            </a:endParaRPr>
          </a:p>
          <a:p>
            <a:pPr indent="0" lvl="0" marL="0" rtl="0" algn="l">
              <a:spcBef>
                <a:spcPts val="1600"/>
              </a:spcBef>
              <a:spcAft>
                <a:spcPts val="1600"/>
              </a:spcAft>
              <a:buNone/>
            </a:pPr>
            <a:r>
              <a:rPr lang="en">
                <a:solidFill>
                  <a:srgbClr val="000000"/>
                </a:solidFill>
              </a:rPr>
              <a:t>Average Case : It is O(nlogn)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Graphs</a:t>
            </a:r>
            <a:endParaRPr/>
          </a:p>
        </p:txBody>
      </p:sp>
      <p:sp>
        <p:nvSpPr>
          <p:cNvPr id="183" name="Google Shape;183;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Graphs are used in Delivery Module, where user can select his delivery option from the choices given to him.</a:t>
            </a:r>
            <a:endParaRPr>
              <a:solidFill>
                <a:srgbClr val="000000"/>
              </a:solidFill>
            </a:endParaRPr>
          </a:p>
          <a:p>
            <a:pPr indent="0" lvl="0" marL="0" rtl="0" algn="l">
              <a:spcBef>
                <a:spcPts val="1600"/>
              </a:spcBef>
              <a:spcAft>
                <a:spcPts val="0"/>
              </a:spcAft>
              <a:buNone/>
            </a:pPr>
            <a:r>
              <a:rPr lang="en">
                <a:solidFill>
                  <a:srgbClr val="000000"/>
                </a:solidFill>
              </a:rPr>
              <a:t>We are using weighted graphs to store the nodes and edges represented in the graph.</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Dijkstra’s Algorithm</a:t>
            </a:r>
            <a:endParaRPr/>
          </a:p>
        </p:txBody>
      </p:sp>
      <p:sp>
        <p:nvSpPr>
          <p:cNvPr id="189" name="Google Shape;189;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To find the shortest distance between the Library and the user’s address we are using dijkstra’s algorithm. We are using priority queue to implement the Dijkstra’s Algorithm.</a:t>
            </a:r>
            <a:endParaRPr>
              <a:solidFill>
                <a:srgbClr val="000000"/>
              </a:solidFill>
            </a:endParaRPr>
          </a:p>
          <a:p>
            <a:pPr indent="0" lvl="0" marL="0" rtl="0" algn="l">
              <a:spcBef>
                <a:spcPts val="1600"/>
              </a:spcBef>
              <a:spcAft>
                <a:spcPts val="1600"/>
              </a:spcAft>
              <a:buNone/>
            </a:pPr>
            <a:r>
              <a:rPr lang="en">
                <a:solidFill>
                  <a:srgbClr val="000000"/>
                </a:solidFill>
              </a:rPr>
              <a:t>The Time Complexity of the Dijkstra’s Algorithm is O(N*logN) or O(E*logV)</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Dijkstra’s Algorithm Logic</a:t>
            </a:r>
            <a:endParaRPr/>
          </a:p>
        </p:txBody>
      </p:sp>
      <p:sp>
        <p:nvSpPr>
          <p:cNvPr id="195" name="Google Shape;195;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function should accept the starting and ending vertex as </a:t>
            </a:r>
            <a:r>
              <a:rPr lang="en">
                <a:solidFill>
                  <a:srgbClr val="000000"/>
                </a:solidFill>
              </a:rPr>
              <a:t>arguments</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create an object called distances and set each key to be every vertex in the adjacency list with a value of infinity, except for the starting vertex which should have a value of 0.</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highlight>
                  <a:srgbClr val="FAFAFA"/>
                </a:highlight>
              </a:rPr>
              <a:t>After assigning the value in the distances object, add each vertex with a distance of infinity to the priority queue, except the starting vertex, which should have a distance of 0 because that’s the starting point.</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Dijkstra’s Algorithm Logic</a:t>
            </a:r>
            <a:endParaRPr/>
          </a:p>
        </p:txBody>
      </p:sp>
      <p:sp>
        <p:nvSpPr>
          <p:cNvPr id="201" name="Google Shape;201;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highlight>
                  <a:srgbClr val="FAFAFA"/>
                </a:highlight>
              </a:rPr>
              <a:t>Create another object called previous and set each key to be every vertex in the adjacency list with a value of null.</a:t>
            </a:r>
            <a:endParaRPr>
              <a:solidFill>
                <a:srgbClr val="000000"/>
              </a:solidFill>
              <a:highlight>
                <a:srgbClr val="FAFAFA"/>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AFAFA"/>
                </a:highlight>
              </a:rPr>
              <a:t>Start looping as long as there is anything in the priority queue</a:t>
            </a:r>
            <a:endParaRPr>
              <a:solidFill>
                <a:srgbClr val="000000"/>
              </a:solidFill>
              <a:highlight>
                <a:srgbClr val="FAFAFA"/>
              </a:highlight>
            </a:endParaRPr>
          </a:p>
          <a:p>
            <a:pPr indent="-317500" lvl="1" marL="914400" rtl="0" algn="l">
              <a:spcBef>
                <a:spcPts val="0"/>
              </a:spcBef>
              <a:spcAft>
                <a:spcPts val="0"/>
              </a:spcAft>
              <a:buClr>
                <a:srgbClr val="000000"/>
              </a:buClr>
              <a:buSzPts val="1400"/>
              <a:buChar char="○"/>
            </a:pPr>
            <a:r>
              <a:rPr lang="en">
                <a:solidFill>
                  <a:srgbClr val="000000"/>
                </a:solidFill>
                <a:highlight>
                  <a:srgbClr val="FAFAFA"/>
                </a:highlight>
              </a:rPr>
              <a:t>Dequeue a vertex from the priority queue</a:t>
            </a:r>
            <a:endParaRPr>
              <a:solidFill>
                <a:srgbClr val="000000"/>
              </a:solidFill>
              <a:highlight>
                <a:srgbClr val="FAFAFA"/>
              </a:highlight>
            </a:endParaRPr>
          </a:p>
          <a:p>
            <a:pPr indent="-317500" lvl="1" marL="914400" rtl="0" algn="l">
              <a:spcBef>
                <a:spcPts val="0"/>
              </a:spcBef>
              <a:spcAft>
                <a:spcPts val="0"/>
              </a:spcAft>
              <a:buClr>
                <a:srgbClr val="000000"/>
              </a:buClr>
              <a:buSzPts val="1400"/>
              <a:buChar char="○"/>
            </a:pPr>
            <a:r>
              <a:rPr lang="en">
                <a:solidFill>
                  <a:srgbClr val="000000"/>
                </a:solidFill>
                <a:highlight>
                  <a:srgbClr val="FAFAFA"/>
                </a:highlight>
              </a:rPr>
              <a:t>If that vertex is the same as the ending vertex than we found the shortest path.</a:t>
            </a:r>
            <a:endParaRPr>
              <a:solidFill>
                <a:srgbClr val="000000"/>
              </a:solidFill>
              <a:highlight>
                <a:srgbClr val="FAFAFA"/>
              </a:highlight>
            </a:endParaRPr>
          </a:p>
          <a:p>
            <a:pPr indent="-317500" lvl="1" marL="914400" rtl="0" algn="l">
              <a:spcBef>
                <a:spcPts val="0"/>
              </a:spcBef>
              <a:spcAft>
                <a:spcPts val="0"/>
              </a:spcAft>
              <a:buClr>
                <a:srgbClr val="000000"/>
              </a:buClr>
              <a:buSzPts val="1400"/>
              <a:buChar char="○"/>
            </a:pPr>
            <a:r>
              <a:rPr lang="en">
                <a:solidFill>
                  <a:srgbClr val="000000"/>
                </a:solidFill>
                <a:highlight>
                  <a:srgbClr val="FAFAFA"/>
                </a:highlight>
              </a:rPr>
              <a:t>Otherwise loop through each value in the adjacency list at that vertex </a:t>
            </a:r>
            <a:endParaRPr>
              <a:solidFill>
                <a:srgbClr val="000000"/>
              </a:solidFill>
              <a:highlight>
                <a:srgbClr val="FAFAFA"/>
              </a:highlight>
            </a:endParaRPr>
          </a:p>
          <a:p>
            <a:pPr indent="-317500" lvl="2" marL="1371600" rtl="0" algn="l">
              <a:spcBef>
                <a:spcPts val="0"/>
              </a:spcBef>
              <a:spcAft>
                <a:spcPts val="0"/>
              </a:spcAft>
              <a:buClr>
                <a:srgbClr val="000000"/>
              </a:buClr>
              <a:buSzPts val="1400"/>
              <a:buChar char="■"/>
            </a:pPr>
            <a:r>
              <a:rPr lang="en">
                <a:solidFill>
                  <a:srgbClr val="000000"/>
                </a:solidFill>
                <a:highlight>
                  <a:srgbClr val="FAFAFA"/>
                </a:highlight>
              </a:rPr>
              <a:t>Calculate the distance to that vertex from the starting vertex</a:t>
            </a:r>
            <a:endParaRPr>
              <a:solidFill>
                <a:srgbClr val="000000"/>
              </a:solidFill>
              <a:highlight>
                <a:srgbClr val="FAFAFA"/>
              </a:highlight>
            </a:endParaRPr>
          </a:p>
          <a:p>
            <a:pPr indent="-317500" lvl="2" marL="1371600" rtl="0" algn="l">
              <a:spcBef>
                <a:spcPts val="0"/>
              </a:spcBef>
              <a:spcAft>
                <a:spcPts val="0"/>
              </a:spcAft>
              <a:buClr>
                <a:srgbClr val="000000"/>
              </a:buClr>
              <a:buSzPts val="1400"/>
              <a:buChar char="■"/>
            </a:pPr>
            <a:r>
              <a:rPr lang="en">
                <a:solidFill>
                  <a:srgbClr val="000000"/>
                </a:solidFill>
                <a:highlight>
                  <a:srgbClr val="FAFAFA"/>
                </a:highlight>
              </a:rPr>
              <a:t>If the distance is less than what is currently stored in our distances object</a:t>
            </a:r>
            <a:endParaRPr>
              <a:solidFill>
                <a:srgbClr val="000000"/>
              </a:solidFill>
              <a:highlight>
                <a:srgbClr val="FAFAFA"/>
              </a:highlight>
            </a:endParaRPr>
          </a:p>
          <a:p>
            <a:pPr indent="-317500" lvl="3" marL="1828800" rtl="0" algn="l">
              <a:spcBef>
                <a:spcPts val="0"/>
              </a:spcBef>
              <a:spcAft>
                <a:spcPts val="0"/>
              </a:spcAft>
              <a:buClr>
                <a:srgbClr val="000000"/>
              </a:buClr>
              <a:buSzPts val="1400"/>
              <a:buChar char="●"/>
            </a:pPr>
            <a:r>
              <a:rPr lang="en">
                <a:solidFill>
                  <a:srgbClr val="000000"/>
                </a:solidFill>
                <a:highlight>
                  <a:srgbClr val="FAFAFA"/>
                </a:highlight>
              </a:rPr>
              <a:t>Update the distances object with new lower distance</a:t>
            </a:r>
            <a:endParaRPr>
              <a:solidFill>
                <a:srgbClr val="000000"/>
              </a:solidFill>
              <a:highlight>
                <a:srgbClr val="FAFAFA"/>
              </a:highlight>
            </a:endParaRPr>
          </a:p>
          <a:p>
            <a:pPr indent="-317500" lvl="3" marL="1828800" rtl="0" algn="l">
              <a:spcBef>
                <a:spcPts val="0"/>
              </a:spcBef>
              <a:spcAft>
                <a:spcPts val="0"/>
              </a:spcAft>
              <a:buClr>
                <a:srgbClr val="000000"/>
              </a:buClr>
              <a:buSzPts val="1400"/>
              <a:buChar char="●"/>
            </a:pPr>
            <a:r>
              <a:rPr lang="en">
                <a:solidFill>
                  <a:srgbClr val="000000"/>
                </a:solidFill>
                <a:highlight>
                  <a:srgbClr val="FAFAFA"/>
                </a:highlight>
              </a:rPr>
              <a:t>Update the previous object to contain that vertex</a:t>
            </a:r>
            <a:endParaRPr>
              <a:solidFill>
                <a:srgbClr val="000000"/>
              </a:solidFill>
              <a:highlight>
                <a:srgbClr val="FAFAFA"/>
              </a:highlight>
            </a:endParaRPr>
          </a:p>
          <a:p>
            <a:pPr indent="-317500" lvl="3" marL="1828800" rtl="0" algn="l">
              <a:spcBef>
                <a:spcPts val="0"/>
              </a:spcBef>
              <a:spcAft>
                <a:spcPts val="0"/>
              </a:spcAft>
              <a:buClr>
                <a:srgbClr val="000000"/>
              </a:buClr>
              <a:buSzPts val="1400"/>
              <a:buChar char="●"/>
            </a:pPr>
            <a:r>
              <a:rPr lang="en">
                <a:solidFill>
                  <a:srgbClr val="000000"/>
                </a:solidFill>
                <a:highlight>
                  <a:srgbClr val="FAFAFA"/>
                </a:highlight>
              </a:rPr>
              <a:t>Enqueue the vertex with the total distance from the start node. </a:t>
            </a:r>
            <a:endParaRPr>
              <a:solidFill>
                <a:srgbClr val="000000"/>
              </a:solidFill>
              <a:highlight>
                <a:srgbClr val="FAFAFA"/>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1960500" y="1897200"/>
            <a:ext cx="5223000" cy="98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 </a:t>
            </a:r>
            <a:r>
              <a:rPr lang="en"/>
              <a:t>Members</a:t>
            </a:r>
            <a:endParaRPr/>
          </a:p>
        </p:txBody>
      </p:sp>
      <p:sp>
        <p:nvSpPr>
          <p:cNvPr id="82" name="Google Shape;82;p15"/>
          <p:cNvSpPr txBox="1"/>
          <p:nvPr>
            <p:ph idx="2" type="body"/>
          </p:nvPr>
        </p:nvSpPr>
        <p:spPr>
          <a:xfrm>
            <a:off x="4731300" y="724200"/>
            <a:ext cx="40452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HariHaran A - 19BCE1024</a:t>
            </a:r>
            <a:endParaRPr/>
          </a:p>
          <a:p>
            <a:pPr indent="-342900" lvl="0" marL="457200" rtl="0" algn="l">
              <a:spcBef>
                <a:spcPts val="1600"/>
              </a:spcBef>
              <a:spcAft>
                <a:spcPts val="0"/>
              </a:spcAft>
              <a:buSzPts val="1800"/>
              <a:buChar char="●"/>
            </a:pPr>
            <a:r>
              <a:rPr lang="en"/>
              <a:t>Suraj P - 19BCE1048</a:t>
            </a:r>
            <a:endParaRPr/>
          </a:p>
          <a:p>
            <a:pPr indent="-342900" lvl="0" marL="457200" rtl="0" algn="l">
              <a:spcBef>
                <a:spcPts val="1600"/>
              </a:spcBef>
              <a:spcAft>
                <a:spcPts val="0"/>
              </a:spcAft>
              <a:buSzPts val="1800"/>
              <a:buChar char="●"/>
            </a:pPr>
            <a:r>
              <a:rPr lang="en"/>
              <a:t>Girish S - 19BCE1268</a:t>
            </a:r>
            <a:endParaRPr/>
          </a:p>
          <a:p>
            <a:pPr indent="-342900" lvl="0" marL="457200" rtl="0" algn="l">
              <a:spcBef>
                <a:spcPts val="1600"/>
              </a:spcBef>
              <a:spcAft>
                <a:spcPts val="0"/>
              </a:spcAft>
              <a:buSzPts val="1800"/>
              <a:buChar char="●"/>
            </a:pPr>
            <a:r>
              <a:rPr lang="en"/>
              <a:t>V Kaarthik Shrinivas - 19BCE1461</a:t>
            </a:r>
            <a:endParaRPr/>
          </a:p>
          <a:p>
            <a:pPr indent="-342900" lvl="0" marL="457200" rtl="0" algn="l">
              <a:spcBef>
                <a:spcPts val="1600"/>
              </a:spcBef>
              <a:spcAft>
                <a:spcPts val="1600"/>
              </a:spcAft>
              <a:buSzPts val="1800"/>
              <a:buChar char="●"/>
            </a:pPr>
            <a:r>
              <a:rPr lang="en"/>
              <a:t>Dhanish Kumar V - 19BCE1466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88" name="Google Shape;88;p16"/>
          <p:cNvSpPr txBox="1"/>
          <p:nvPr>
            <p:ph idx="1" type="body"/>
          </p:nvPr>
        </p:nvSpPr>
        <p:spPr>
          <a:xfrm>
            <a:off x="371900" y="1919075"/>
            <a:ext cx="8515200" cy="28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Since ages, for learners (especially students like us), it is tough to find the required books and other learning materials in one place, they spend hours and waste their precious time searching for materials. </a:t>
            </a:r>
            <a:endParaRPr>
              <a:solidFill>
                <a:srgbClr val="000000"/>
              </a:solidFill>
            </a:endParaRPr>
          </a:p>
          <a:p>
            <a:pPr indent="0" lvl="0" marL="0" rtl="0" algn="l">
              <a:spcBef>
                <a:spcPts val="1600"/>
              </a:spcBef>
              <a:spcAft>
                <a:spcPts val="0"/>
              </a:spcAft>
              <a:buNone/>
            </a:pPr>
            <a:r>
              <a:rPr lang="en">
                <a:solidFill>
                  <a:srgbClr val="000000"/>
                </a:solidFill>
              </a:rPr>
              <a:t>Even if they get the required materials and books, they cannot easily understand the topic they are reading and even some people are good listeners and can understand topics easily by listening and visualizing the topics, to help you with reading and learning we produced all-in-one library learning platform.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p:nvPr/>
        </p:nvSpPr>
        <p:spPr>
          <a:xfrm>
            <a:off x="340925" y="2199000"/>
            <a:ext cx="17367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9" name="Google Shape;99;p18"/>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Registration</a:t>
            </a:r>
            <a:endParaRPr>
              <a:solidFill>
                <a:schemeClr val="lt1"/>
              </a:solidFill>
            </a:endParaRPr>
          </a:p>
        </p:txBody>
      </p:sp>
      <p:grpSp>
        <p:nvGrpSpPr>
          <p:cNvPr id="100" name="Google Shape;100;p18"/>
          <p:cNvGrpSpPr/>
          <p:nvPr/>
        </p:nvGrpSpPr>
        <p:grpSpPr>
          <a:xfrm>
            <a:off x="912820" y="1610215"/>
            <a:ext cx="198900" cy="593656"/>
            <a:chOff x="777447" y="1610215"/>
            <a:chExt cx="198900" cy="593656"/>
          </a:xfrm>
        </p:grpSpPr>
        <p:cxnSp>
          <p:nvCxnSpPr>
            <p:cNvPr id="101" name="Google Shape;101;p18"/>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2" name="Google Shape;102;p18"/>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8"/>
          <p:cNvSpPr txBox="1"/>
          <p:nvPr>
            <p:ph idx="4294967295" type="body"/>
          </p:nvPr>
        </p:nvSpPr>
        <p:spPr>
          <a:xfrm>
            <a:off x="318375" y="37470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User has to sign in to the website</a:t>
            </a:r>
            <a:endParaRPr sz="1600"/>
          </a:p>
        </p:txBody>
      </p:sp>
      <p:sp>
        <p:nvSpPr>
          <p:cNvPr id="104" name="Google Shape;104;p18"/>
          <p:cNvSpPr/>
          <p:nvPr/>
        </p:nvSpPr>
        <p:spPr>
          <a:xfrm>
            <a:off x="1665225" y="2199000"/>
            <a:ext cx="19164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5" name="Google Shape;105;p18"/>
          <p:cNvSpPr txBox="1"/>
          <p:nvPr>
            <p:ph idx="4294967295" type="body"/>
          </p:nvPr>
        </p:nvSpPr>
        <p:spPr>
          <a:xfrm>
            <a:off x="2266267" y="2336550"/>
            <a:ext cx="1315500" cy="470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User search</a:t>
            </a:r>
            <a:endParaRPr>
              <a:solidFill>
                <a:schemeClr val="lt1"/>
              </a:solidFill>
            </a:endParaRPr>
          </a:p>
        </p:txBody>
      </p:sp>
      <p:grpSp>
        <p:nvGrpSpPr>
          <p:cNvPr id="106" name="Google Shape;106;p18"/>
          <p:cNvGrpSpPr/>
          <p:nvPr/>
        </p:nvGrpSpPr>
        <p:grpSpPr>
          <a:xfrm>
            <a:off x="2266282" y="2938958"/>
            <a:ext cx="198900" cy="593656"/>
            <a:chOff x="2223534" y="2938958"/>
            <a:chExt cx="198900" cy="593656"/>
          </a:xfrm>
        </p:grpSpPr>
        <p:cxnSp>
          <p:nvCxnSpPr>
            <p:cNvPr id="107" name="Google Shape;107;p18"/>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08" name="Google Shape;108;p18"/>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8"/>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User searches for the materials</a:t>
            </a:r>
            <a:endParaRPr sz="1600"/>
          </a:p>
        </p:txBody>
      </p:sp>
      <p:sp>
        <p:nvSpPr>
          <p:cNvPr id="110" name="Google Shape;110;p18"/>
          <p:cNvSpPr/>
          <p:nvPr/>
        </p:nvSpPr>
        <p:spPr>
          <a:xfrm>
            <a:off x="3171137" y="2199000"/>
            <a:ext cx="26643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1" name="Google Shape;111;p18"/>
          <p:cNvSpPr txBox="1"/>
          <p:nvPr>
            <p:ph idx="4294967295" type="body"/>
          </p:nvPr>
        </p:nvSpPr>
        <p:spPr>
          <a:xfrm>
            <a:off x="3335487" y="2336562"/>
            <a:ext cx="2584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Recommendations</a:t>
            </a:r>
            <a:endParaRPr>
              <a:solidFill>
                <a:schemeClr val="lt1"/>
              </a:solidFill>
            </a:endParaRPr>
          </a:p>
        </p:txBody>
      </p:sp>
      <p:grpSp>
        <p:nvGrpSpPr>
          <p:cNvPr id="112" name="Google Shape;112;p18"/>
          <p:cNvGrpSpPr/>
          <p:nvPr/>
        </p:nvGrpSpPr>
        <p:grpSpPr>
          <a:xfrm>
            <a:off x="4058732" y="1610215"/>
            <a:ext cx="198900" cy="593656"/>
            <a:chOff x="3918084" y="1610215"/>
            <a:chExt cx="198900" cy="593656"/>
          </a:xfrm>
        </p:grpSpPr>
        <p:cxnSp>
          <p:nvCxnSpPr>
            <p:cNvPr id="113" name="Google Shape;113;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4" name="Google Shape;114;p18"/>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8"/>
          <p:cNvSpPr txBox="1"/>
          <p:nvPr>
            <p:ph idx="4294967295" type="body"/>
          </p:nvPr>
        </p:nvSpPr>
        <p:spPr>
          <a:xfrm>
            <a:off x="3304094" y="37470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User view recommendations based on his/her searches</a:t>
            </a:r>
            <a:endParaRPr sz="1600"/>
          </a:p>
        </p:txBody>
      </p:sp>
      <p:sp>
        <p:nvSpPr>
          <p:cNvPr id="116" name="Google Shape;116;p18"/>
          <p:cNvSpPr/>
          <p:nvPr/>
        </p:nvSpPr>
        <p:spPr>
          <a:xfrm>
            <a:off x="5378975" y="2199000"/>
            <a:ext cx="15540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7" name="Google Shape;117;p18"/>
          <p:cNvSpPr txBox="1"/>
          <p:nvPr>
            <p:ph idx="4294967295" type="body"/>
          </p:nvPr>
        </p:nvSpPr>
        <p:spPr>
          <a:xfrm>
            <a:off x="5417086" y="2336550"/>
            <a:ext cx="15159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Search history</a:t>
            </a:r>
            <a:endParaRPr>
              <a:solidFill>
                <a:schemeClr val="lt1"/>
              </a:solidFill>
            </a:endParaRPr>
          </a:p>
        </p:txBody>
      </p:sp>
      <p:grpSp>
        <p:nvGrpSpPr>
          <p:cNvPr id="118" name="Google Shape;118;p18"/>
          <p:cNvGrpSpPr/>
          <p:nvPr/>
        </p:nvGrpSpPr>
        <p:grpSpPr>
          <a:xfrm>
            <a:off x="5973070" y="2938958"/>
            <a:ext cx="198900" cy="593656"/>
            <a:chOff x="5958946" y="2938958"/>
            <a:chExt cx="198900" cy="593656"/>
          </a:xfrm>
        </p:grpSpPr>
        <p:cxnSp>
          <p:nvCxnSpPr>
            <p:cNvPr id="119" name="Google Shape;119;p18"/>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20" name="Google Shape;120;p18"/>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8"/>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User views search history </a:t>
            </a:r>
            <a:endParaRPr sz="1600"/>
          </a:p>
        </p:txBody>
      </p:sp>
      <p:sp>
        <p:nvSpPr>
          <p:cNvPr id="122" name="Google Shape;122;p18"/>
          <p:cNvSpPr/>
          <p:nvPr/>
        </p:nvSpPr>
        <p:spPr>
          <a:xfrm>
            <a:off x="7443925" y="2199000"/>
            <a:ext cx="15540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3" name="Google Shape;123;p18"/>
          <p:cNvSpPr txBox="1"/>
          <p:nvPr>
            <p:ph idx="4294967295" type="body"/>
          </p:nvPr>
        </p:nvSpPr>
        <p:spPr>
          <a:xfrm>
            <a:off x="7789071" y="2336550"/>
            <a:ext cx="10350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Delivery</a:t>
            </a:r>
            <a:endParaRPr>
              <a:solidFill>
                <a:schemeClr val="lt1"/>
              </a:solidFill>
            </a:endParaRPr>
          </a:p>
        </p:txBody>
      </p:sp>
      <p:grpSp>
        <p:nvGrpSpPr>
          <p:cNvPr id="124" name="Google Shape;124;p18"/>
          <p:cNvGrpSpPr/>
          <p:nvPr/>
        </p:nvGrpSpPr>
        <p:grpSpPr>
          <a:xfrm>
            <a:off x="7011032" y="1610215"/>
            <a:ext cx="198900" cy="593656"/>
            <a:chOff x="3918084" y="1610215"/>
            <a:chExt cx="198900" cy="593656"/>
          </a:xfrm>
        </p:grpSpPr>
        <p:cxnSp>
          <p:nvCxnSpPr>
            <p:cNvPr id="125" name="Google Shape;125;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6" name="Google Shape;126;p18"/>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8"/>
          <p:cNvSpPr txBox="1"/>
          <p:nvPr>
            <p:ph idx="4294967295" type="body"/>
          </p:nvPr>
        </p:nvSpPr>
        <p:spPr>
          <a:xfrm>
            <a:off x="6541379" y="57125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User adds the book to the cart and view total price</a:t>
            </a:r>
            <a:endParaRPr sz="1600"/>
          </a:p>
        </p:txBody>
      </p:sp>
      <p:sp>
        <p:nvSpPr>
          <p:cNvPr id="128" name="Google Shape;128;p18"/>
          <p:cNvSpPr/>
          <p:nvPr/>
        </p:nvSpPr>
        <p:spPr>
          <a:xfrm>
            <a:off x="6541375" y="2199000"/>
            <a:ext cx="13155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8"/>
          <p:cNvSpPr txBox="1"/>
          <p:nvPr/>
        </p:nvSpPr>
        <p:spPr>
          <a:xfrm>
            <a:off x="7011025" y="2336550"/>
            <a:ext cx="614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rPr>
              <a:t>Cart</a:t>
            </a:r>
            <a:endParaRPr sz="1700">
              <a:solidFill>
                <a:srgbClr val="FFFFFF"/>
              </a:solidFill>
            </a:endParaRPr>
          </a:p>
        </p:txBody>
      </p:sp>
      <p:grpSp>
        <p:nvGrpSpPr>
          <p:cNvPr id="130" name="Google Shape;130;p18"/>
          <p:cNvGrpSpPr/>
          <p:nvPr/>
        </p:nvGrpSpPr>
        <p:grpSpPr>
          <a:xfrm>
            <a:off x="8016345" y="2938958"/>
            <a:ext cx="198900" cy="593656"/>
            <a:chOff x="5958946" y="2938958"/>
            <a:chExt cx="198900" cy="593656"/>
          </a:xfrm>
        </p:grpSpPr>
        <p:cxnSp>
          <p:nvCxnSpPr>
            <p:cNvPr id="131" name="Google Shape;131;p18"/>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2" name="Google Shape;132;p18"/>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8"/>
          <p:cNvSpPr txBox="1"/>
          <p:nvPr/>
        </p:nvSpPr>
        <p:spPr>
          <a:xfrm>
            <a:off x="7314350" y="3664625"/>
            <a:ext cx="1602900" cy="11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latin typeface="Roboto"/>
                <a:ea typeface="Roboto"/>
                <a:cs typeface="Roboto"/>
                <a:sym typeface="Roboto"/>
              </a:rPr>
              <a:t>User chooses the destination location for delivery</a:t>
            </a:r>
            <a:endParaRPr sz="1600">
              <a:solidFill>
                <a:schemeClr val="lt2"/>
              </a:solidFill>
              <a:latin typeface="Roboto"/>
              <a:ea typeface="Roboto"/>
              <a:cs typeface="Roboto"/>
              <a:sym typeface="Roboto"/>
            </a:endParaRPr>
          </a:p>
          <a:p>
            <a:pPr indent="0" lvl="0" marL="0" rtl="0" algn="l">
              <a:spcBef>
                <a:spcPts val="0"/>
              </a:spcBef>
              <a:spcAft>
                <a:spcPts val="0"/>
              </a:spcAft>
              <a:buNone/>
            </a:pPr>
            <a:r>
              <a:t/>
            </a:r>
            <a:endParaRPr sz="1600">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98850" y="1596050"/>
            <a:ext cx="4306500" cy="18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Structures &amp; Algorithms Used</a:t>
            </a:r>
            <a:endParaRPr/>
          </a:p>
        </p:txBody>
      </p:sp>
      <p:sp>
        <p:nvSpPr>
          <p:cNvPr id="139" name="Google Shape;139;p19"/>
          <p:cNvSpPr txBox="1"/>
          <p:nvPr>
            <p:ph idx="2" type="body"/>
          </p:nvPr>
        </p:nvSpPr>
        <p:spPr>
          <a:xfrm>
            <a:off x="4931725" y="708100"/>
            <a:ext cx="3837000" cy="4030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Hash Map	</a:t>
            </a:r>
            <a:endParaRPr/>
          </a:p>
          <a:p>
            <a:pPr indent="-342900" lvl="0" marL="457200" rtl="0" algn="l">
              <a:spcBef>
                <a:spcPts val="1600"/>
              </a:spcBef>
              <a:spcAft>
                <a:spcPts val="0"/>
              </a:spcAft>
              <a:buSzPts val="1800"/>
              <a:buChar char="●"/>
            </a:pPr>
            <a:r>
              <a:rPr lang="en"/>
              <a:t>Quick Sort</a:t>
            </a:r>
            <a:endParaRPr/>
          </a:p>
          <a:p>
            <a:pPr indent="-342900" lvl="0" marL="457200" rtl="0" algn="l">
              <a:spcBef>
                <a:spcPts val="1600"/>
              </a:spcBef>
              <a:spcAft>
                <a:spcPts val="0"/>
              </a:spcAft>
              <a:buSzPts val="1800"/>
              <a:buChar char="●"/>
            </a:pPr>
            <a:r>
              <a:rPr lang="en"/>
              <a:t>Stack</a:t>
            </a:r>
            <a:endParaRPr/>
          </a:p>
          <a:p>
            <a:pPr indent="-342900" lvl="0" marL="457200" rtl="0" algn="l">
              <a:spcBef>
                <a:spcPts val="1600"/>
              </a:spcBef>
              <a:spcAft>
                <a:spcPts val="0"/>
              </a:spcAft>
              <a:buSzPts val="1800"/>
              <a:buChar char="●"/>
            </a:pPr>
            <a:r>
              <a:rPr lang="en"/>
              <a:t>Dictionary &amp; Arrays</a:t>
            </a:r>
            <a:endParaRPr/>
          </a:p>
          <a:p>
            <a:pPr indent="-342900" lvl="0" marL="457200" rtl="0" algn="l">
              <a:spcBef>
                <a:spcPts val="1600"/>
              </a:spcBef>
              <a:spcAft>
                <a:spcPts val="0"/>
              </a:spcAft>
              <a:buSzPts val="1800"/>
              <a:buChar char="●"/>
            </a:pPr>
            <a:r>
              <a:rPr lang="en"/>
              <a:t>Linear Search</a:t>
            </a:r>
            <a:endParaRPr/>
          </a:p>
          <a:p>
            <a:pPr indent="-342900" lvl="0" marL="457200" rtl="0" algn="l">
              <a:spcBef>
                <a:spcPts val="1600"/>
              </a:spcBef>
              <a:spcAft>
                <a:spcPts val="0"/>
              </a:spcAft>
              <a:buSzPts val="1800"/>
              <a:buChar char="●"/>
            </a:pPr>
            <a:r>
              <a:rPr lang="en"/>
              <a:t>Graphs</a:t>
            </a:r>
            <a:endParaRPr/>
          </a:p>
          <a:p>
            <a:pPr indent="-342900" lvl="0" marL="457200" rtl="0" algn="l">
              <a:spcBef>
                <a:spcPts val="1600"/>
              </a:spcBef>
              <a:spcAft>
                <a:spcPts val="1600"/>
              </a:spcAft>
              <a:buSzPts val="1800"/>
              <a:buChar char="●"/>
            </a:pPr>
            <a:r>
              <a:rPr lang="en"/>
              <a:t>Dijkstra’s Algorithm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Stack</a:t>
            </a:r>
            <a:endParaRPr/>
          </a:p>
        </p:txBody>
      </p:sp>
      <p:sp>
        <p:nvSpPr>
          <p:cNvPr id="145" name="Google Shape;145;p20"/>
          <p:cNvSpPr txBox="1"/>
          <p:nvPr>
            <p:ph idx="1" type="body"/>
          </p:nvPr>
        </p:nvSpPr>
        <p:spPr>
          <a:xfrm>
            <a:off x="471900" y="1919075"/>
            <a:ext cx="8222100" cy="29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It is used in user search history. It displays in the order of the recently searched keyword at the beginning . </a:t>
            </a:r>
            <a:endParaRPr>
              <a:solidFill>
                <a:srgbClr val="000000"/>
              </a:solidFill>
            </a:endParaRPr>
          </a:p>
          <a:p>
            <a:pPr indent="0" lvl="0" marL="0" rtl="0" algn="l">
              <a:spcBef>
                <a:spcPts val="1600"/>
              </a:spcBef>
              <a:spcAft>
                <a:spcPts val="0"/>
              </a:spcAft>
              <a:buNone/>
            </a:pPr>
            <a:r>
              <a:rPr lang="en">
                <a:solidFill>
                  <a:srgbClr val="000000"/>
                </a:solidFill>
              </a:rPr>
              <a:t>Time complexity</a:t>
            </a:r>
            <a:endParaRPr>
              <a:solidFill>
                <a:srgbClr val="000000"/>
              </a:solidFill>
            </a:endParaRPr>
          </a:p>
          <a:p>
            <a:pPr indent="0" lvl="0" marL="0" rtl="0" algn="l">
              <a:spcBef>
                <a:spcPts val="1600"/>
              </a:spcBef>
              <a:spcAft>
                <a:spcPts val="0"/>
              </a:spcAft>
              <a:buNone/>
            </a:pPr>
            <a:r>
              <a:rPr lang="en">
                <a:solidFill>
                  <a:srgbClr val="000000"/>
                </a:solidFill>
              </a:rPr>
              <a:t>Insertion or Push() : O(1) -  the stack pointer top points to topmost index of stack, so the element should be inserted at stack[top] location </a:t>
            </a:r>
            <a:endParaRPr>
              <a:solidFill>
                <a:srgbClr val="000000"/>
              </a:solidFill>
            </a:endParaRPr>
          </a:p>
          <a:p>
            <a:pPr indent="0" lvl="0" marL="0" rtl="0" algn="l">
              <a:spcBef>
                <a:spcPts val="1600"/>
              </a:spcBef>
              <a:spcAft>
                <a:spcPts val="0"/>
              </a:spcAft>
              <a:buNone/>
            </a:pPr>
            <a:r>
              <a:rPr lang="en">
                <a:solidFill>
                  <a:srgbClr val="000000"/>
                </a:solidFill>
              </a:rPr>
              <a:t>Deletion or Pop(): O(1)- the stack pointer top points to topmost index, deletion occurs only at stack[top] location </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Dictionary/Object</a:t>
            </a:r>
            <a:endParaRPr/>
          </a:p>
        </p:txBody>
      </p:sp>
      <p:sp>
        <p:nvSpPr>
          <p:cNvPr id="151" name="Google Shape;151;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The book names and prices are mapped as key : value pairs in dictionary</a:t>
            </a:r>
            <a:endParaRPr>
              <a:solidFill>
                <a:srgbClr val="000000"/>
              </a:solidFill>
            </a:endParaRPr>
          </a:p>
          <a:p>
            <a:pPr indent="0" lvl="0" marL="0" rtl="0" algn="l">
              <a:lnSpc>
                <a:spcPct val="100000"/>
              </a:lnSpc>
              <a:spcBef>
                <a:spcPts val="0"/>
              </a:spcBef>
              <a:spcAft>
                <a:spcPts val="0"/>
              </a:spcAft>
              <a:buNone/>
            </a:pPr>
            <a:r>
              <a:rPr lang="en">
                <a:solidFill>
                  <a:srgbClr val="000000"/>
                </a:solidFill>
              </a:rPr>
              <a:t>Dictionary is also used in implementation of Graph data structure.</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Time complexity</a:t>
            </a:r>
            <a:endParaRPr>
              <a:solidFill>
                <a:srgbClr val="000000"/>
              </a:solidFill>
            </a:endParaRPr>
          </a:p>
          <a:p>
            <a:pPr indent="0" lvl="0" marL="0" rtl="0" algn="l">
              <a:spcBef>
                <a:spcPts val="1600"/>
              </a:spcBef>
              <a:spcAft>
                <a:spcPts val="0"/>
              </a:spcAft>
              <a:buNone/>
            </a:pPr>
            <a:r>
              <a:rPr lang="en">
                <a:solidFill>
                  <a:srgbClr val="000000"/>
                </a:solidFill>
              </a:rPr>
              <a:t>Insertion O(1)- As each key is unique, i.e., have unique book name, the price is mapped only corresponding to that key only</a:t>
            </a:r>
            <a:endParaRPr>
              <a:solidFill>
                <a:srgbClr val="000000"/>
              </a:solidFill>
            </a:endParaRPr>
          </a:p>
          <a:p>
            <a:pPr indent="0" lvl="0" marL="0" rtl="0" algn="l">
              <a:spcBef>
                <a:spcPts val="1600"/>
              </a:spcBef>
              <a:spcAft>
                <a:spcPts val="0"/>
              </a:spcAft>
              <a:buNone/>
            </a:pPr>
            <a:r>
              <a:rPr lang="en">
                <a:solidFill>
                  <a:srgbClr val="000000"/>
                </a:solidFill>
              </a:rPr>
              <a:t>Search O(1)- If the key is present, the value exists . Hence no need to search the whole dictionary with time complexity O(n) </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2743200" rtl="0" algn="l">
              <a:spcBef>
                <a:spcPts val="0"/>
              </a:spcBef>
              <a:spcAft>
                <a:spcPts val="0"/>
              </a:spcAft>
              <a:buNone/>
            </a:pPr>
            <a:r>
              <a:rPr lang="en"/>
              <a:t>  Hash Map	</a:t>
            </a:r>
            <a:endParaRPr/>
          </a:p>
        </p:txBody>
      </p:sp>
      <p:sp>
        <p:nvSpPr>
          <p:cNvPr id="157" name="Google Shape;157;p22"/>
          <p:cNvSpPr txBox="1"/>
          <p:nvPr>
            <p:ph idx="1" type="body"/>
          </p:nvPr>
        </p:nvSpPr>
        <p:spPr>
          <a:xfrm>
            <a:off x="471900" y="1919075"/>
            <a:ext cx="8394000" cy="30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Hash Map used in our project is for searching for links based on the topic entered by the user. So the topic searched is placed in a hash function to generate index.</a:t>
            </a:r>
            <a:endParaRPr>
              <a:solidFill>
                <a:srgbClr val="000000"/>
              </a:solidFill>
            </a:endParaRPr>
          </a:p>
          <a:p>
            <a:pPr indent="0" lvl="0" marL="0" rtl="0" algn="l">
              <a:spcBef>
                <a:spcPts val="1600"/>
              </a:spcBef>
              <a:spcAft>
                <a:spcPts val="0"/>
              </a:spcAft>
              <a:buNone/>
            </a:pPr>
            <a:r>
              <a:rPr lang="en">
                <a:solidFill>
                  <a:srgbClr val="000000"/>
                </a:solidFill>
              </a:rPr>
              <a:t>To handle collisions an open addressing technique namely “quadratic probing” has been implemented t</a:t>
            </a:r>
            <a:r>
              <a:rPr lang="en">
                <a:solidFill>
                  <a:srgbClr val="000000"/>
                </a:solidFill>
              </a:rPr>
              <a:t>o ensure no data is lost.</a:t>
            </a:r>
            <a:endParaRPr>
              <a:solidFill>
                <a:srgbClr val="000000"/>
              </a:solidFill>
            </a:endParaRPr>
          </a:p>
          <a:p>
            <a:pPr indent="0" lvl="0" marL="0" rtl="0" algn="l">
              <a:spcBef>
                <a:spcPts val="1600"/>
              </a:spcBef>
              <a:spcAft>
                <a:spcPts val="0"/>
              </a:spcAft>
              <a:buNone/>
            </a:pPr>
            <a:r>
              <a:t/>
            </a:r>
            <a:endParaRPr sz="1450">
              <a:solidFill>
                <a:srgbClr val="000000"/>
              </a:solidFill>
              <a:highlight>
                <a:srgbClr val="FFFFFF"/>
              </a:highlight>
              <a:latin typeface="Arial"/>
              <a:ea typeface="Arial"/>
              <a:cs typeface="Arial"/>
              <a:sym typeface="Arial"/>
            </a:endParaRPr>
          </a:p>
          <a:p>
            <a:pPr indent="457200" lvl="0" marL="1371600" rtl="0" algn="l">
              <a:spcBef>
                <a:spcPts val="1600"/>
              </a:spcBef>
              <a:spcAft>
                <a:spcPts val="1600"/>
              </a:spcAft>
              <a:buNone/>
            </a:pPr>
            <a:r>
              <a:rPr lang="en">
                <a:solidFill>
                  <a:srgbClr val="000000"/>
                </a:solidFill>
              </a:rPr>
              <a:t>Where i=1,2,...  and m is the size of the bucket</a:t>
            </a:r>
            <a:endParaRPr sz="1450">
              <a:solidFill>
                <a:srgbClr val="000000"/>
              </a:solidFill>
              <a:highlight>
                <a:srgbClr val="FFFFFF"/>
              </a:highlight>
              <a:latin typeface="Arial"/>
              <a:ea typeface="Arial"/>
              <a:cs typeface="Arial"/>
              <a:sym typeface="Arial"/>
            </a:endParaRPr>
          </a:p>
        </p:txBody>
      </p:sp>
      <p:pic>
        <p:nvPicPr>
          <p:cNvPr id="158" name="Google Shape;158;p22"/>
          <p:cNvPicPr preferRelativeResize="0"/>
          <p:nvPr/>
        </p:nvPicPr>
        <p:blipFill>
          <a:blip r:embed="rId3">
            <a:alphaModFix/>
          </a:blip>
          <a:stretch>
            <a:fillRect/>
          </a:stretch>
        </p:blipFill>
        <p:spPr>
          <a:xfrm>
            <a:off x="3186200" y="3862850"/>
            <a:ext cx="2634950" cy="462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