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0289-4315-3521-0333-671BAF938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C114E1-1A6C-0DF5-6B58-612AA4AEE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CEADB3-3502-5475-1DD5-2BCE762510FD}"/>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5" name="Footer Placeholder 4">
            <a:extLst>
              <a:ext uri="{FF2B5EF4-FFF2-40B4-BE49-F238E27FC236}">
                <a16:creationId xmlns:a16="http://schemas.microsoft.com/office/drawing/2014/main" id="{69731186-012D-6229-1103-05435D30C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77EC7-99D4-7CDE-787E-F9EB10A37194}"/>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47623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DF98-B804-E316-B3B8-9F1AC814EF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DE664-5F1D-0AA9-2A23-53067191AE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EB7A83-95CF-9857-8D60-317E7D031BCD}"/>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5" name="Footer Placeholder 4">
            <a:extLst>
              <a:ext uri="{FF2B5EF4-FFF2-40B4-BE49-F238E27FC236}">
                <a16:creationId xmlns:a16="http://schemas.microsoft.com/office/drawing/2014/main" id="{EC51BF18-7428-CB38-D2E7-BAB7FA9A0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BC42-916A-5B64-62BD-561B646C6C84}"/>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236608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C779F-522F-A39C-0D38-46356B9873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AF622C-3514-0C0C-4044-5ADB2FC57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D6261-F2E5-4E1B-2120-EB59BB57D003}"/>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5" name="Footer Placeholder 4">
            <a:extLst>
              <a:ext uri="{FF2B5EF4-FFF2-40B4-BE49-F238E27FC236}">
                <a16:creationId xmlns:a16="http://schemas.microsoft.com/office/drawing/2014/main" id="{F92141D6-6CFD-253F-C053-A54FA2072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25B57-2D32-171F-E0D2-981FA0A019B7}"/>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37167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E7D8-DB6C-B019-3FC4-76E5118AC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0AD2C6-CDFB-DD49-A669-7395631BA5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4AE5DC-7B86-A807-A48D-72C9DD05DCC6}"/>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5" name="Footer Placeholder 4">
            <a:extLst>
              <a:ext uri="{FF2B5EF4-FFF2-40B4-BE49-F238E27FC236}">
                <a16:creationId xmlns:a16="http://schemas.microsoft.com/office/drawing/2014/main" id="{4F3BA043-E541-1D57-0F49-ED3D40802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FC5642-A08C-5A17-685A-CC6BF64CED53}"/>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64154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99D5-1CD9-C8CF-78B6-B9EB12DCD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DABABF-0E08-420A-A443-C67229186E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FEDAF6-8E47-7CC4-3991-F4E777463C06}"/>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5" name="Footer Placeholder 4">
            <a:extLst>
              <a:ext uri="{FF2B5EF4-FFF2-40B4-BE49-F238E27FC236}">
                <a16:creationId xmlns:a16="http://schemas.microsoft.com/office/drawing/2014/main" id="{71E4A72C-B1AA-5AF6-D22C-02A4A701A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02A2F-EDE8-296A-2319-A9B191C17876}"/>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358723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B675-2856-01E7-BE09-806EC73A9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E35454-9493-8981-08BA-96E67DBD2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F16228-3F20-E84B-7734-975A55E85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B5E5C6-2D16-B698-06D5-2B0913FFA0EB}"/>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6" name="Footer Placeholder 5">
            <a:extLst>
              <a:ext uri="{FF2B5EF4-FFF2-40B4-BE49-F238E27FC236}">
                <a16:creationId xmlns:a16="http://schemas.microsoft.com/office/drawing/2014/main" id="{F769C76C-79C3-53CF-E3B4-7469BC06FC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4D6DCB-ABE1-5B1F-30A4-F77E723054A7}"/>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118275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CEB-959A-5BF4-C9C1-81A18F0C15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45502B-64C1-C353-9733-B76B8C37E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EEB53C-DC76-2B7A-8007-24A43638E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FA7E8-A474-7F98-A9A4-2B7709524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AEB448-4224-7FD7-F312-A840A28BE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564552-0797-2EDE-BF4C-A8118A88C8F1}"/>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8" name="Footer Placeholder 7">
            <a:extLst>
              <a:ext uri="{FF2B5EF4-FFF2-40B4-BE49-F238E27FC236}">
                <a16:creationId xmlns:a16="http://schemas.microsoft.com/office/drawing/2014/main" id="{F27922A2-9378-22B9-F811-5662C1D229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73CB6D-8B61-CDB7-F14C-B0FABAC5C2A5}"/>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114993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9734-82BE-556A-8D4B-AD22576149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D7C44E-6630-F56C-8537-588BA39B8E83}"/>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4" name="Footer Placeholder 3">
            <a:extLst>
              <a:ext uri="{FF2B5EF4-FFF2-40B4-BE49-F238E27FC236}">
                <a16:creationId xmlns:a16="http://schemas.microsoft.com/office/drawing/2014/main" id="{55EE32DD-6210-2DE4-DA4D-751092FD7A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D9538-5117-9B02-609B-01B9A0FB1E78}"/>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12549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AD36AE-3F31-D815-0543-A2095DE68865}"/>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3" name="Footer Placeholder 2">
            <a:extLst>
              <a:ext uri="{FF2B5EF4-FFF2-40B4-BE49-F238E27FC236}">
                <a16:creationId xmlns:a16="http://schemas.microsoft.com/office/drawing/2014/main" id="{AC39704A-6B00-D7F0-55C3-63F5FA010F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781A7-CA34-FEF8-D949-E63A61AEC983}"/>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343782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164-47A5-FFFD-3DAD-74116F0B2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EAE498-0048-50F1-A8C3-0951D0A5D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3D8BAF-447A-6413-C491-93A4AFBC0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836E0-1CD6-28FF-73F2-57822EB665C8}"/>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6" name="Footer Placeholder 5">
            <a:extLst>
              <a:ext uri="{FF2B5EF4-FFF2-40B4-BE49-F238E27FC236}">
                <a16:creationId xmlns:a16="http://schemas.microsoft.com/office/drawing/2014/main" id="{2A3B1911-2F86-240C-8FCC-E6AC08005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02486-2719-9DB8-E324-C1CFC93808C1}"/>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20772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C078-3BFD-2C31-7190-1E6012D8E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E2AFE7-8FE8-F378-D27B-C8C495F3E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C32120-C185-301B-3311-17C0B70CD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86A3F-96DA-98F3-4ECD-BA3E58266374}"/>
              </a:ext>
            </a:extLst>
          </p:cNvPr>
          <p:cNvSpPr>
            <a:spLocks noGrp="1"/>
          </p:cNvSpPr>
          <p:nvPr>
            <p:ph type="dt" sz="half" idx="10"/>
          </p:nvPr>
        </p:nvSpPr>
        <p:spPr/>
        <p:txBody>
          <a:bodyPr/>
          <a:lstStyle/>
          <a:p>
            <a:fld id="{6483FD69-FC4F-4702-B2E7-B86EB0634D1D}" type="datetimeFigureOut">
              <a:rPr lang="en-IN" smtClean="0"/>
              <a:t>28-10-2025</a:t>
            </a:fld>
            <a:endParaRPr lang="en-IN"/>
          </a:p>
        </p:txBody>
      </p:sp>
      <p:sp>
        <p:nvSpPr>
          <p:cNvPr id="6" name="Footer Placeholder 5">
            <a:extLst>
              <a:ext uri="{FF2B5EF4-FFF2-40B4-BE49-F238E27FC236}">
                <a16:creationId xmlns:a16="http://schemas.microsoft.com/office/drawing/2014/main" id="{79E923EF-D0DE-0F97-7637-0E7E21457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4EE991-18E7-76E0-0711-37F2B0ABF356}"/>
              </a:ext>
            </a:extLst>
          </p:cNvPr>
          <p:cNvSpPr>
            <a:spLocks noGrp="1"/>
          </p:cNvSpPr>
          <p:nvPr>
            <p:ph type="sldNum" sz="quarter" idx="12"/>
          </p:nvPr>
        </p:nvSpPr>
        <p:spPr/>
        <p:txBody>
          <a:bodyPr/>
          <a:lstStyle/>
          <a:p>
            <a:fld id="{1B41843D-1362-4802-97DB-2A49B7B91138}" type="slidenum">
              <a:rPr lang="en-IN" smtClean="0"/>
              <a:t>‹#›</a:t>
            </a:fld>
            <a:endParaRPr lang="en-IN"/>
          </a:p>
        </p:txBody>
      </p:sp>
    </p:spTree>
    <p:extLst>
      <p:ext uri="{BB962C8B-B14F-4D97-AF65-F5344CB8AC3E}">
        <p14:creationId xmlns:p14="http://schemas.microsoft.com/office/powerpoint/2010/main" val="399722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C5FFE-74C0-9579-686B-B63BB6BFF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21EFE0-D584-C016-DA67-EAB7C2297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D2860-690D-EDAE-7B06-C84DB914C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3FD69-FC4F-4702-B2E7-B86EB0634D1D}" type="datetimeFigureOut">
              <a:rPr lang="en-IN" smtClean="0"/>
              <a:t>28-10-2025</a:t>
            </a:fld>
            <a:endParaRPr lang="en-IN"/>
          </a:p>
        </p:txBody>
      </p:sp>
      <p:sp>
        <p:nvSpPr>
          <p:cNvPr id="5" name="Footer Placeholder 4">
            <a:extLst>
              <a:ext uri="{FF2B5EF4-FFF2-40B4-BE49-F238E27FC236}">
                <a16:creationId xmlns:a16="http://schemas.microsoft.com/office/drawing/2014/main" id="{00D3700C-43FB-07F1-A7FD-592C597ED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E59503-B622-030D-BC02-B88C41332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1843D-1362-4802-97DB-2A49B7B91138}" type="slidenum">
              <a:rPr lang="en-IN" smtClean="0"/>
              <a:t>‹#›</a:t>
            </a:fld>
            <a:endParaRPr lang="en-IN"/>
          </a:p>
        </p:txBody>
      </p:sp>
    </p:spTree>
    <p:extLst>
      <p:ext uri="{BB962C8B-B14F-4D97-AF65-F5344CB8AC3E}">
        <p14:creationId xmlns:p14="http://schemas.microsoft.com/office/powerpoint/2010/main" val="85358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3B28-FCFC-0885-295F-5FF1F81FAA38}"/>
              </a:ext>
            </a:extLst>
          </p:cNvPr>
          <p:cNvSpPr>
            <a:spLocks noGrp="1"/>
          </p:cNvSpPr>
          <p:nvPr>
            <p:ph type="ctrTitle"/>
          </p:nvPr>
        </p:nvSpPr>
        <p:spPr/>
        <p:txBody>
          <a:bodyPr/>
          <a:lstStyle/>
          <a:p>
            <a:r>
              <a:rPr lang="en-IN" dirty="0">
                <a:latin typeface="Algerian" panose="04020705040A02060702" pitchFamily="82" charset="0"/>
              </a:rPr>
              <a:t>The Ultimate Persistent To-Do List</a:t>
            </a:r>
          </a:p>
        </p:txBody>
      </p:sp>
      <p:sp>
        <p:nvSpPr>
          <p:cNvPr id="3" name="Subtitle 2">
            <a:extLst>
              <a:ext uri="{FF2B5EF4-FFF2-40B4-BE49-F238E27FC236}">
                <a16:creationId xmlns:a16="http://schemas.microsoft.com/office/drawing/2014/main" id="{0C214AED-7E4B-7EA3-914B-D45616FB41D1}"/>
              </a:ext>
            </a:extLst>
          </p:cNvPr>
          <p:cNvSpPr>
            <a:spLocks noGrp="1"/>
          </p:cNvSpPr>
          <p:nvPr>
            <p:ph type="subTitle" idx="1"/>
          </p:nvPr>
        </p:nvSpPr>
        <p:spPr/>
        <p:txBody>
          <a:bodyPr>
            <a:normAutofit/>
          </a:bodyPr>
          <a:lstStyle/>
          <a:p>
            <a:r>
              <a:rPr lang="en-IN" sz="3200" dirty="0"/>
              <a:t>Presented By : </a:t>
            </a:r>
            <a:r>
              <a:rPr lang="en-IN" sz="3200" dirty="0" err="1"/>
              <a:t>Kaartick</a:t>
            </a:r>
            <a:r>
              <a:rPr lang="en-IN" sz="3200" dirty="0"/>
              <a:t> Kannadasan R</a:t>
            </a:r>
          </a:p>
        </p:txBody>
      </p:sp>
    </p:spTree>
    <p:extLst>
      <p:ext uri="{BB962C8B-B14F-4D97-AF65-F5344CB8AC3E}">
        <p14:creationId xmlns:p14="http://schemas.microsoft.com/office/powerpoint/2010/main" val="32642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BA44-AAD6-5C75-FFEB-EECDDBF0FE96}"/>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8AB9BAF4-67A3-59C0-4452-A315B9B23EBE}"/>
              </a:ext>
            </a:extLst>
          </p:cNvPr>
          <p:cNvSpPr>
            <a:spLocks noGrp="1"/>
          </p:cNvSpPr>
          <p:nvPr>
            <p:ph idx="1"/>
          </p:nvPr>
        </p:nvSpPr>
        <p:spPr>
          <a:xfrm>
            <a:off x="838200" y="1825625"/>
            <a:ext cx="10515600" cy="3686175"/>
          </a:xfrm>
        </p:spPr>
        <p:txBody>
          <a:bodyPr/>
          <a:lstStyle/>
          <a:p>
            <a:r>
              <a:rPr lang="en-US" dirty="0">
                <a:latin typeface="Bahnschrift SemiBold" panose="020B0502040204020203" pitchFamily="34" charset="0"/>
              </a:rPr>
              <a:t>The Ultimate To-Do List project successfully implemented a persistent, user-friendly task management system using client-side technologies. The primary objective of enabling zero data loss was achieved through the effective utilization of the browser's Local Storage API. The project not only demonstrates fundamental web development skills but also provides a practical and useful utility, ready for further scaling or synchronization features in the </a:t>
            </a:r>
            <a:r>
              <a:rPr lang="en-US" dirty="0"/>
              <a:t>future.</a:t>
            </a:r>
            <a:endParaRPr lang="en-IN" dirty="0"/>
          </a:p>
        </p:txBody>
      </p:sp>
    </p:spTree>
    <p:extLst>
      <p:ext uri="{BB962C8B-B14F-4D97-AF65-F5344CB8AC3E}">
        <p14:creationId xmlns:p14="http://schemas.microsoft.com/office/powerpoint/2010/main" val="215304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21D1-1A44-407E-079E-D1F988FE4E2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5539305-F71A-49D5-8F47-42883A28C8AB}"/>
              </a:ext>
            </a:extLst>
          </p:cNvPr>
          <p:cNvSpPr>
            <a:spLocks noGrp="1"/>
          </p:cNvSpPr>
          <p:nvPr>
            <p:ph idx="1"/>
          </p:nvPr>
        </p:nvSpPr>
        <p:spPr>
          <a:xfrm>
            <a:off x="3412066" y="2734733"/>
            <a:ext cx="7941733" cy="3442230"/>
          </a:xfrm>
        </p:spPr>
        <p:txBody>
          <a:bodyPr>
            <a:normAutofit/>
          </a:bodyPr>
          <a:lstStyle/>
          <a:p>
            <a:pPr marL="0" indent="0">
              <a:buNone/>
            </a:pPr>
            <a:r>
              <a:rPr lang="en-IN" sz="5400" dirty="0">
                <a:latin typeface="Algerian" panose="04020705040A02060702" pitchFamily="82" charset="0"/>
              </a:rPr>
              <a:t>Thank you</a:t>
            </a:r>
          </a:p>
        </p:txBody>
      </p:sp>
    </p:spTree>
    <p:extLst>
      <p:ext uri="{BB962C8B-B14F-4D97-AF65-F5344CB8AC3E}">
        <p14:creationId xmlns:p14="http://schemas.microsoft.com/office/powerpoint/2010/main" val="294968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598F-DAA7-CBFF-2C60-4DCA9D8E5DCB}"/>
              </a:ext>
            </a:extLst>
          </p:cNvPr>
          <p:cNvSpPr>
            <a:spLocks noGrp="1"/>
          </p:cNvSpPr>
          <p:nvPr>
            <p:ph type="title"/>
          </p:nvPr>
        </p:nvSpPr>
        <p:spPr/>
        <p:txBody>
          <a:bodyPr/>
          <a:lstStyle/>
          <a:p>
            <a:r>
              <a:rPr lang="en-IN"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7E4E768B-297A-23A8-1ADB-D12E8D6CA1E2}"/>
              </a:ext>
            </a:extLst>
          </p:cNvPr>
          <p:cNvSpPr>
            <a:spLocks noGrp="1"/>
          </p:cNvSpPr>
          <p:nvPr>
            <p:ph idx="1"/>
          </p:nvPr>
        </p:nvSpPr>
        <p:spPr>
          <a:xfrm>
            <a:off x="838200" y="1608667"/>
            <a:ext cx="10515600" cy="4568296"/>
          </a:xfrm>
        </p:spPr>
        <p:txBody>
          <a:bodyPr/>
          <a:lstStyle/>
          <a:p>
            <a:r>
              <a:rPr lang="en-US" dirty="0">
                <a:latin typeface="Arial Rounded MT Bold" panose="020F0704030504030204" pitchFamily="34" charset="0"/>
              </a:rPr>
              <a:t>This project is a robust, single-page To-Do List application built using HTML, CSS, and JavaScript. Its primary function is to allow users to effectively manage tasks by adding, completing, and deleting items. The core technical achievement is data persistence, ensuring that all tasks are automatically saved and reloaded, even after the browser is closed or refreshed, by leveraging the browser's Local Storage feature. The application demonstrates proficiency in front-end development, event handling, and data storage.</a:t>
            </a:r>
            <a:endParaRPr lang="en-IN" dirty="0">
              <a:latin typeface="Arial Rounded MT Bold" panose="020F0704030504030204" pitchFamily="34" charset="0"/>
            </a:endParaRPr>
          </a:p>
        </p:txBody>
      </p:sp>
    </p:spTree>
    <p:extLst>
      <p:ext uri="{BB962C8B-B14F-4D97-AF65-F5344CB8AC3E}">
        <p14:creationId xmlns:p14="http://schemas.microsoft.com/office/powerpoint/2010/main" val="1227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97-4842-2D1B-DD14-D41E665B13D5}"/>
              </a:ext>
            </a:extLst>
          </p:cNvPr>
          <p:cNvSpPr>
            <a:spLocks noGrp="1"/>
          </p:cNvSpPr>
          <p:nvPr>
            <p:ph type="title"/>
          </p:nvPr>
        </p:nvSpPr>
        <p:spPr/>
        <p:txBody>
          <a:bodyPr/>
          <a:lstStyle/>
          <a:p>
            <a:r>
              <a:rPr lang="en-IN" dirty="0">
                <a:latin typeface="Algerian" panose="04020705040A02060702" pitchFamily="82" charset="0"/>
              </a:rPr>
              <a:t>Existing system</a:t>
            </a:r>
          </a:p>
        </p:txBody>
      </p:sp>
      <p:sp>
        <p:nvSpPr>
          <p:cNvPr id="3" name="Content Placeholder 2">
            <a:extLst>
              <a:ext uri="{FF2B5EF4-FFF2-40B4-BE49-F238E27FC236}">
                <a16:creationId xmlns:a16="http://schemas.microsoft.com/office/drawing/2014/main" id="{C636975B-2EEB-B69B-543B-89C2E86E039C}"/>
              </a:ext>
            </a:extLst>
          </p:cNvPr>
          <p:cNvSpPr>
            <a:spLocks noGrp="1"/>
          </p:cNvSpPr>
          <p:nvPr>
            <p:ph idx="1"/>
          </p:nvPr>
        </p:nvSpPr>
        <p:spPr/>
        <p:txBody>
          <a:bodyPr/>
          <a:lstStyle/>
          <a:p>
            <a:r>
              <a:rPr lang="en-US" dirty="0">
                <a:latin typeface="Bahnschrift SemiBold" panose="020B0502040204020203" pitchFamily="34" charset="0"/>
              </a:rPr>
              <a:t>The existing system refers to simple, introductory To-Do List models found in basic tutorials.</a:t>
            </a:r>
          </a:p>
          <a:p>
            <a:r>
              <a:rPr lang="en-US" dirty="0">
                <a:latin typeface="Bahnschrift SemiBold" panose="020B0502040204020203" pitchFamily="34" charset="0"/>
              </a:rPr>
              <a:t>Lack of Persistence: The major drawback is that they rely only on active browser memory.</a:t>
            </a:r>
          </a:p>
          <a:p>
            <a:r>
              <a:rPr lang="en-US" dirty="0">
                <a:latin typeface="Bahnschrift SemiBold" panose="020B0502040204020203" pitchFamily="34" charset="0"/>
              </a:rPr>
              <a:t>Data Loss: All tasks created by the user are lost instantly when the browser tab is closed or the page is refreshed.</a:t>
            </a:r>
          </a:p>
          <a:p>
            <a:r>
              <a:rPr lang="en-US" dirty="0">
                <a:latin typeface="Bahnschrift SemiBold" panose="020B0502040204020203" pitchFamily="34" charset="0"/>
              </a:rPr>
              <a:t>Limited Utility: They serve only as temporary scratchpads and have no practical, real-world utility for long-term task management</a:t>
            </a:r>
            <a:r>
              <a:rPr lang="en-US" dirty="0"/>
              <a:t>.</a:t>
            </a:r>
            <a:endParaRPr lang="en-IN" dirty="0"/>
          </a:p>
        </p:txBody>
      </p:sp>
    </p:spTree>
    <p:extLst>
      <p:ext uri="{BB962C8B-B14F-4D97-AF65-F5344CB8AC3E}">
        <p14:creationId xmlns:p14="http://schemas.microsoft.com/office/powerpoint/2010/main" val="86652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1B5E-8647-CFA9-1D7C-74746019D37A}"/>
              </a:ext>
            </a:extLst>
          </p:cNvPr>
          <p:cNvSpPr>
            <a:spLocks noGrp="1"/>
          </p:cNvSpPr>
          <p:nvPr>
            <p:ph type="title"/>
          </p:nvPr>
        </p:nvSpPr>
        <p:spPr/>
        <p:txBody>
          <a:bodyPr/>
          <a:lstStyle/>
          <a:p>
            <a:r>
              <a:rPr lang="en-IN" dirty="0">
                <a:latin typeface="Algerian" panose="04020705040A02060702" pitchFamily="82" charset="0"/>
              </a:rPr>
              <a:t>Proposed system</a:t>
            </a:r>
          </a:p>
        </p:txBody>
      </p:sp>
      <p:sp>
        <p:nvSpPr>
          <p:cNvPr id="3" name="Content Placeholder 2">
            <a:extLst>
              <a:ext uri="{FF2B5EF4-FFF2-40B4-BE49-F238E27FC236}">
                <a16:creationId xmlns:a16="http://schemas.microsoft.com/office/drawing/2014/main" id="{2C0CF107-6221-A73D-FC28-038CB2F14DF0}"/>
              </a:ext>
            </a:extLst>
          </p:cNvPr>
          <p:cNvSpPr>
            <a:spLocks noGrp="1"/>
          </p:cNvSpPr>
          <p:nvPr>
            <p:ph idx="1"/>
          </p:nvPr>
        </p:nvSpPr>
        <p:spPr/>
        <p:txBody>
          <a:bodyPr>
            <a:normAutofit fontScale="92500"/>
          </a:bodyPr>
          <a:lstStyle/>
          <a:p>
            <a:r>
              <a:rPr lang="en-US" dirty="0">
                <a:latin typeface="Bahnschrift SemiBold" panose="020B0502040204020203" pitchFamily="34" charset="0"/>
              </a:rPr>
              <a:t>The proposed system enhances the existing model by integrating data persistence using the JavaScript Local Storage API.</a:t>
            </a:r>
          </a:p>
          <a:p>
            <a:r>
              <a:rPr lang="en-US" dirty="0">
                <a:latin typeface="Bahnschrift SemiBold" panose="020B0502040204020203" pitchFamily="34" charset="0"/>
              </a:rPr>
              <a:t>Automatic Saving: The application automatically saves the complete state of the task list (including text and completion status) immediately after any change (add, delete, or mark complete).</a:t>
            </a:r>
          </a:p>
          <a:p>
            <a:r>
              <a:rPr lang="en-US" dirty="0">
                <a:latin typeface="Bahnschrift SemiBold" panose="020B0502040204020203" pitchFamily="34" charset="0"/>
              </a:rPr>
              <a:t>Automatic Loading: It features a </a:t>
            </a:r>
            <a:r>
              <a:rPr lang="en-US" dirty="0" err="1">
                <a:latin typeface="Bahnschrift SemiBold" panose="020B0502040204020203" pitchFamily="34" charset="0"/>
              </a:rPr>
              <a:t>loadTasks</a:t>
            </a:r>
            <a:r>
              <a:rPr lang="en-US" dirty="0">
                <a:latin typeface="Bahnschrift SemiBold" panose="020B0502040204020203" pitchFamily="34" charset="0"/>
              </a:rPr>
              <a:t>() function that retrieves the saved data every time the application starts.</a:t>
            </a:r>
          </a:p>
          <a:p>
            <a:r>
              <a:rPr lang="en-US" dirty="0">
                <a:latin typeface="Bahnschrift SemiBold" panose="020B0502040204020203" pitchFamily="34" charset="0"/>
              </a:rPr>
              <a:t>Enhanced User Experience: This transforms the app from a temporary demo into a functionally persistent and reliable task manager</a:t>
            </a:r>
            <a:r>
              <a:rPr lang="en-US" dirty="0"/>
              <a:t>.</a:t>
            </a:r>
            <a:endParaRPr lang="en-IN" dirty="0"/>
          </a:p>
        </p:txBody>
      </p:sp>
    </p:spTree>
    <p:extLst>
      <p:ext uri="{BB962C8B-B14F-4D97-AF65-F5344CB8AC3E}">
        <p14:creationId xmlns:p14="http://schemas.microsoft.com/office/powerpoint/2010/main" val="341794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C01D-B596-7B34-F873-2E19333B2E6D}"/>
              </a:ext>
            </a:extLst>
          </p:cNvPr>
          <p:cNvSpPr>
            <a:spLocks noGrp="1"/>
          </p:cNvSpPr>
          <p:nvPr>
            <p:ph type="title"/>
          </p:nvPr>
        </p:nvSpPr>
        <p:spPr/>
        <p:txBody>
          <a:bodyPr/>
          <a:lstStyle/>
          <a:p>
            <a:r>
              <a:rPr lang="en-IN" dirty="0">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03AB73E8-97E2-ED9B-81CF-7D6AD57C4CB0}"/>
              </a:ext>
            </a:extLst>
          </p:cNvPr>
          <p:cNvSpPr>
            <a:spLocks noGrp="1"/>
          </p:cNvSpPr>
          <p:nvPr>
            <p:ph idx="1"/>
          </p:nvPr>
        </p:nvSpPr>
        <p:spPr>
          <a:xfrm>
            <a:off x="838200" y="1439333"/>
            <a:ext cx="10515600" cy="4737630"/>
          </a:xfrm>
        </p:spPr>
        <p:txBody>
          <a:bodyPr>
            <a:normAutofit lnSpcReduction="10000"/>
          </a:bodyPr>
          <a:lstStyle/>
          <a:p>
            <a:r>
              <a:rPr lang="en-US" dirty="0">
                <a:latin typeface="Bahnschrift SemiBold" panose="020B0502040204020203" pitchFamily="34" charset="0"/>
              </a:rPr>
              <a:t>Focus on the benefits derived from using Local Storage.</a:t>
            </a:r>
          </a:p>
          <a:p>
            <a:r>
              <a:rPr lang="en-US" dirty="0">
                <a:latin typeface="Bahnschrift SemiBold" panose="020B0502040204020203" pitchFamily="34" charset="0"/>
              </a:rPr>
              <a:t>Zero Data Loss: Tasks are saved across sessions, providing reliability.</a:t>
            </a:r>
          </a:p>
          <a:p>
            <a:r>
              <a:rPr lang="en-US" dirty="0">
                <a:latin typeface="Bahnschrift SemiBold" panose="020B0502040204020203" pitchFamily="34" charset="0"/>
              </a:rPr>
              <a:t>Instant Load Time: Data is retrieved from the user's local machine, meaning the list loads instantly without waiting for an external server.</a:t>
            </a:r>
          </a:p>
          <a:p>
            <a:r>
              <a:rPr lang="en-US" dirty="0">
                <a:latin typeface="Bahnschrift SemiBold" panose="020B0502040204020203" pitchFamily="34" charset="0"/>
              </a:rPr>
              <a:t>No Backend Dependency: The application is purely client-side; it does not require a database or a server to manage user data, making it lightweight and cheap to host.</a:t>
            </a:r>
          </a:p>
          <a:p>
            <a:r>
              <a:rPr lang="en-US" dirty="0">
                <a:latin typeface="Bahnschrift SemiBold" panose="020B0502040204020203" pitchFamily="34" charset="0"/>
              </a:rPr>
              <a:t>Intuitive UX: Marking tasks complete with a strikethrough and easy deletion makes the interface highly user-friendly.</a:t>
            </a:r>
            <a:endParaRPr lang="en-IN" dirty="0">
              <a:latin typeface="Bahnschrift SemiBold" panose="020B0502040204020203" pitchFamily="34" charset="0"/>
            </a:endParaRPr>
          </a:p>
        </p:txBody>
      </p:sp>
    </p:spTree>
    <p:extLst>
      <p:ext uri="{BB962C8B-B14F-4D97-AF65-F5344CB8AC3E}">
        <p14:creationId xmlns:p14="http://schemas.microsoft.com/office/powerpoint/2010/main" val="1567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93BE-57D7-CF11-8F5E-77180201A2F5}"/>
              </a:ext>
            </a:extLst>
          </p:cNvPr>
          <p:cNvSpPr>
            <a:spLocks noGrp="1"/>
          </p:cNvSpPr>
          <p:nvPr>
            <p:ph type="title"/>
          </p:nvPr>
        </p:nvSpPr>
        <p:spPr/>
        <p:txBody>
          <a:bodyPr/>
          <a:lstStyle/>
          <a:p>
            <a:r>
              <a:rPr lang="en-IN" dirty="0">
                <a:latin typeface="Algerian" panose="04020705040A02060702" pitchFamily="82" charset="0"/>
              </a:rPr>
              <a:t>disadvantages</a:t>
            </a:r>
          </a:p>
        </p:txBody>
      </p:sp>
      <p:sp>
        <p:nvSpPr>
          <p:cNvPr id="3" name="Content Placeholder 2">
            <a:extLst>
              <a:ext uri="{FF2B5EF4-FFF2-40B4-BE49-F238E27FC236}">
                <a16:creationId xmlns:a16="http://schemas.microsoft.com/office/drawing/2014/main" id="{8FC3F290-FD61-1168-0B32-52D9A142E40B}"/>
              </a:ext>
            </a:extLst>
          </p:cNvPr>
          <p:cNvSpPr>
            <a:spLocks noGrp="1"/>
          </p:cNvSpPr>
          <p:nvPr>
            <p:ph idx="1"/>
          </p:nvPr>
        </p:nvSpPr>
        <p:spPr>
          <a:xfrm>
            <a:off x="838200" y="1566333"/>
            <a:ext cx="10515600" cy="4610630"/>
          </a:xfrm>
        </p:spPr>
        <p:txBody>
          <a:bodyPr/>
          <a:lstStyle/>
          <a:p>
            <a:pPr marL="0" indent="0">
              <a:buNone/>
            </a:pPr>
            <a:endParaRPr lang="en-US" dirty="0">
              <a:latin typeface="Bahnschrift SemiBold" panose="020B0502040204020203" pitchFamily="34" charset="0"/>
            </a:endParaRPr>
          </a:p>
          <a:p>
            <a:r>
              <a:rPr lang="en-US" dirty="0">
                <a:latin typeface="Bahnschrift SemiBold" panose="020B0502040204020203" pitchFamily="34" charset="0"/>
              </a:rPr>
              <a:t>Browser-Specific: Data is stored only on the specific browser and device used. The list cannot be synchronized across a user's phone and desktop.</a:t>
            </a:r>
          </a:p>
          <a:p>
            <a:r>
              <a:rPr lang="en-US" dirty="0">
                <a:latin typeface="Bahnschrift SemiBold" panose="020B0502040204020203" pitchFamily="34" charset="0"/>
              </a:rPr>
              <a:t>Storage Limit: Local Storage has a small data limit (typically 5-10MB), which is fine for a To-Do List but unsuitable for large applications.</a:t>
            </a:r>
          </a:p>
          <a:p>
            <a:r>
              <a:rPr lang="en-US" dirty="0">
                <a:latin typeface="Bahnschrift SemiBold" panose="020B0502040204020203" pitchFamily="34" charset="0"/>
              </a:rPr>
              <a:t>Security: Local Storage is not recommended for storing sensitive personal information, though it is acceptable for simple task text.</a:t>
            </a:r>
            <a:endParaRPr lang="en-IN" dirty="0">
              <a:latin typeface="Bahnschrift SemiBold" panose="020B0502040204020203" pitchFamily="34" charset="0"/>
            </a:endParaRPr>
          </a:p>
        </p:txBody>
      </p:sp>
    </p:spTree>
    <p:extLst>
      <p:ext uri="{BB962C8B-B14F-4D97-AF65-F5344CB8AC3E}">
        <p14:creationId xmlns:p14="http://schemas.microsoft.com/office/powerpoint/2010/main" val="306833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0788-60BE-AA71-E6D0-46A9A7E0367F}"/>
              </a:ext>
            </a:extLst>
          </p:cNvPr>
          <p:cNvSpPr>
            <a:spLocks noGrp="1"/>
          </p:cNvSpPr>
          <p:nvPr>
            <p:ph type="title"/>
          </p:nvPr>
        </p:nvSpPr>
        <p:spPr/>
        <p:txBody>
          <a:bodyPr/>
          <a:lstStyle/>
          <a:p>
            <a:r>
              <a:rPr lang="en-IN" dirty="0">
                <a:latin typeface="Algerian" panose="04020705040A02060702" pitchFamily="82" charset="0"/>
              </a:rPr>
              <a:t>Hardware and software requirements</a:t>
            </a:r>
          </a:p>
        </p:txBody>
      </p:sp>
      <p:sp>
        <p:nvSpPr>
          <p:cNvPr id="3" name="Content Placeholder 2">
            <a:extLst>
              <a:ext uri="{FF2B5EF4-FFF2-40B4-BE49-F238E27FC236}">
                <a16:creationId xmlns:a16="http://schemas.microsoft.com/office/drawing/2014/main" id="{C1F6BB05-C8E9-49AA-7872-0A1F19376551}"/>
              </a:ext>
            </a:extLst>
          </p:cNvPr>
          <p:cNvSpPr>
            <a:spLocks noGrp="1"/>
          </p:cNvSpPr>
          <p:nvPr>
            <p:ph idx="1"/>
          </p:nvPr>
        </p:nvSpPr>
        <p:spPr/>
        <p:txBody>
          <a:bodyPr>
            <a:normAutofit fontScale="92500" lnSpcReduction="10000"/>
          </a:bodyPr>
          <a:lstStyle/>
          <a:p>
            <a:r>
              <a:rPr lang="en-IN" dirty="0">
                <a:latin typeface="Arial Black" panose="020B0A04020102020204" pitchFamily="34" charset="0"/>
              </a:rPr>
              <a:t>Hardware Requirements</a:t>
            </a:r>
          </a:p>
          <a:p>
            <a:r>
              <a:rPr lang="en-IN" dirty="0"/>
              <a:t>Processor: Any modern CPU (Intel i3/equivalent or higher).</a:t>
            </a:r>
          </a:p>
          <a:p>
            <a:r>
              <a:rPr lang="en-IN" dirty="0"/>
              <a:t>RAM: 4 GB RAM (Minimum) / 8 GB RAM (Recommended).</a:t>
            </a:r>
          </a:p>
          <a:p>
            <a:r>
              <a:rPr lang="en-IN" dirty="0"/>
              <a:t>Storage: Minimal storage required for the code files.</a:t>
            </a:r>
          </a:p>
          <a:p>
            <a:r>
              <a:rPr lang="en-IN" dirty="0">
                <a:latin typeface="Arial Black" panose="020B0A04020102020204" pitchFamily="34" charset="0"/>
              </a:rPr>
              <a:t>Software Requirements</a:t>
            </a:r>
          </a:p>
          <a:p>
            <a:r>
              <a:rPr lang="en-IN" dirty="0"/>
              <a:t>Operating System: Windows, macOS, or Linux.</a:t>
            </a:r>
          </a:p>
          <a:p>
            <a:r>
              <a:rPr lang="en-IN" dirty="0"/>
              <a:t>Code Editor: Visual Studio Code (VS Code) is recommended for development.</a:t>
            </a:r>
          </a:p>
          <a:p>
            <a:r>
              <a:rPr lang="en-IN" dirty="0"/>
              <a:t>Browser: Any modern web browser (Chrome, Firefox, Edge, Safari) to run the application.</a:t>
            </a:r>
          </a:p>
        </p:txBody>
      </p:sp>
    </p:spTree>
    <p:extLst>
      <p:ext uri="{BB962C8B-B14F-4D97-AF65-F5344CB8AC3E}">
        <p14:creationId xmlns:p14="http://schemas.microsoft.com/office/powerpoint/2010/main" val="354156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ED2-5D3E-4309-8F82-A3A13F01565C}"/>
              </a:ext>
            </a:extLst>
          </p:cNvPr>
          <p:cNvSpPr>
            <a:spLocks noGrp="1"/>
          </p:cNvSpPr>
          <p:nvPr>
            <p:ph type="title"/>
          </p:nvPr>
        </p:nvSpPr>
        <p:spPr/>
        <p:txBody>
          <a:bodyPr/>
          <a:lstStyle/>
          <a:p>
            <a:r>
              <a:rPr lang="en-IN" dirty="0">
                <a:latin typeface="Algerian" panose="04020705040A02060702" pitchFamily="82" charset="0"/>
              </a:rPr>
              <a:t>Modules and description</a:t>
            </a:r>
          </a:p>
        </p:txBody>
      </p:sp>
      <p:sp>
        <p:nvSpPr>
          <p:cNvPr id="3" name="Content Placeholder 2">
            <a:extLst>
              <a:ext uri="{FF2B5EF4-FFF2-40B4-BE49-F238E27FC236}">
                <a16:creationId xmlns:a16="http://schemas.microsoft.com/office/drawing/2014/main" id="{23F33DF7-40F1-A045-8878-6E38AF7C44EE}"/>
              </a:ext>
            </a:extLst>
          </p:cNvPr>
          <p:cNvSpPr>
            <a:spLocks noGrp="1"/>
          </p:cNvSpPr>
          <p:nvPr>
            <p:ph idx="1"/>
          </p:nvPr>
        </p:nvSpPr>
        <p:spPr/>
        <p:txBody>
          <a:bodyPr/>
          <a:lstStyle/>
          <a:p>
            <a:r>
              <a:rPr lang="en-US" dirty="0">
                <a:latin typeface="Arial Black" panose="020B0A04020102020204" pitchFamily="34" charset="0"/>
              </a:rPr>
              <a:t>Module                                Description</a:t>
            </a:r>
          </a:p>
          <a:p>
            <a:r>
              <a:rPr lang="en-US" dirty="0"/>
              <a:t>Task Management   :     Handles the core CRUD (Create, Read, Update,    Delete) operations, including the </a:t>
            </a:r>
            <a:r>
              <a:rPr lang="en-US" dirty="0" err="1"/>
              <a:t>addTask</a:t>
            </a:r>
            <a:r>
              <a:rPr lang="en-US" dirty="0"/>
              <a:t>() function and the event listeners for deletion and completion toggling.</a:t>
            </a:r>
          </a:p>
          <a:p>
            <a:r>
              <a:rPr lang="en-US" dirty="0"/>
              <a:t>Element Creation (</a:t>
            </a:r>
            <a:r>
              <a:rPr lang="en-US" dirty="0" err="1"/>
              <a:t>createTaskElement</a:t>
            </a:r>
            <a:r>
              <a:rPr lang="en-US" dirty="0"/>
              <a:t>) : This is the rendering module. It dynamically generates the HTML &lt;li&gt; element for a new task and attaches the necessary event handlers.</a:t>
            </a:r>
          </a:p>
          <a:p>
            <a:r>
              <a:rPr lang="en-US" dirty="0"/>
              <a:t>Data Persistence : Manages saving and loading the task array using Local Storage. It converts the JavaScript object data into a storable JSON string and back.</a:t>
            </a:r>
            <a:endParaRPr lang="en-IN" dirty="0"/>
          </a:p>
        </p:txBody>
      </p:sp>
    </p:spTree>
    <p:extLst>
      <p:ext uri="{BB962C8B-B14F-4D97-AF65-F5344CB8AC3E}">
        <p14:creationId xmlns:p14="http://schemas.microsoft.com/office/powerpoint/2010/main" val="376354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668A-0AC4-4AF4-2E89-A90BA60134CE}"/>
              </a:ext>
            </a:extLst>
          </p:cNvPr>
          <p:cNvSpPr>
            <a:spLocks noGrp="1"/>
          </p:cNvSpPr>
          <p:nvPr>
            <p:ph type="title"/>
          </p:nvPr>
        </p:nvSpPr>
        <p:spPr/>
        <p:txBody>
          <a:bodyPr/>
          <a:lstStyle/>
          <a:p>
            <a:r>
              <a:rPr lang="en-IN" dirty="0">
                <a:latin typeface="Algerian" panose="04020705040A02060702" pitchFamily="82" charset="0"/>
              </a:rPr>
              <a:t>Sample output</a:t>
            </a:r>
          </a:p>
        </p:txBody>
      </p:sp>
      <p:pic>
        <p:nvPicPr>
          <p:cNvPr id="5" name="Content Placeholder 4">
            <a:extLst>
              <a:ext uri="{FF2B5EF4-FFF2-40B4-BE49-F238E27FC236}">
                <a16:creationId xmlns:a16="http://schemas.microsoft.com/office/drawing/2014/main" id="{5CE62139-2F40-DE0F-75E4-FD48C13B3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601" y="1346200"/>
            <a:ext cx="9025466" cy="4830763"/>
          </a:xfrm>
        </p:spPr>
      </p:pic>
    </p:spTree>
    <p:extLst>
      <p:ext uri="{BB962C8B-B14F-4D97-AF65-F5344CB8AC3E}">
        <p14:creationId xmlns:p14="http://schemas.microsoft.com/office/powerpoint/2010/main" val="3819902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Arial Rounded MT Bold</vt:lpstr>
      <vt:lpstr>Bahnschrift SemiBold</vt:lpstr>
      <vt:lpstr>Calibri</vt:lpstr>
      <vt:lpstr>Calibri Light</vt:lpstr>
      <vt:lpstr>Office Theme</vt:lpstr>
      <vt:lpstr>The Ultimate Persistent To-Do List</vt:lpstr>
      <vt:lpstr>Abstract</vt:lpstr>
      <vt:lpstr>Existing system</vt:lpstr>
      <vt:lpstr>Proposed system</vt:lpstr>
      <vt:lpstr>advantages</vt:lpstr>
      <vt:lpstr>disadvantages</vt:lpstr>
      <vt:lpstr>Hardware and software requirements</vt:lpstr>
      <vt:lpstr>Modules and description</vt:lpstr>
      <vt:lpstr>Sample 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aravindkannadhasan7384@outlook.com</dc:creator>
  <cp:lastModifiedBy>aravindkannadhasan7384@outlook.com</cp:lastModifiedBy>
  <cp:revision>1</cp:revision>
  <dcterms:created xsi:type="dcterms:W3CDTF">2025-10-28T10:13:53Z</dcterms:created>
  <dcterms:modified xsi:type="dcterms:W3CDTF">2025-10-28T10:15:23Z</dcterms:modified>
</cp:coreProperties>
</file>