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23" r:id="rId6"/>
    <p:sldId id="304" r:id="rId7"/>
    <p:sldId id="307" r:id="rId8"/>
    <p:sldId id="325" r:id="rId9"/>
    <p:sldId id="326" r:id="rId10"/>
    <p:sldId id="327" r:id="rId11"/>
    <p:sldId id="328" r:id="rId12"/>
    <p:sldId id="324" r:id="rId13"/>
    <p:sldId id="319" r:id="rId14"/>
    <p:sldId id="321"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388" autoAdjust="0"/>
  </p:normalViewPr>
  <p:slideViewPr>
    <p:cSldViewPr snapToGrid="0" snapToObjects="1">
      <p:cViewPr>
        <p:scale>
          <a:sx n="75" d="100"/>
          <a:sy n="75" d="100"/>
        </p:scale>
        <p:origin x="725" y="12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arth\OneDrive\Desktop\NAAN%20MUDHALVAN%20(%20KAAVIYA%20K%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 KAAVIYA K ).xlsx]Sheet2!PivotTable4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2">
                  <c:v>1</c:v>
                </c:pt>
                <c:pt idx="4">
                  <c:v>1</c:v>
                </c:pt>
                <c:pt idx="5">
                  <c:v>1</c:v>
                </c:pt>
              </c:numCache>
            </c:numRef>
          </c:val>
          <c:extLst>
            <c:ext xmlns:c16="http://schemas.microsoft.com/office/drawing/2014/chart" uri="{C3380CC4-5D6E-409C-BE32-E72D297353CC}">
              <c16:uniqueId val="{00000000-8F27-48B4-BA25-ACE99F24771C}"/>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2">
                  <c:v>2</c:v>
                </c:pt>
                <c:pt idx="3">
                  <c:v>4</c:v>
                </c:pt>
                <c:pt idx="4">
                  <c:v>1</c:v>
                </c:pt>
                <c:pt idx="5">
                  <c:v>3</c:v>
                </c:pt>
                <c:pt idx="6">
                  <c:v>1</c:v>
                </c:pt>
                <c:pt idx="7">
                  <c:v>3</c:v>
                </c:pt>
                <c:pt idx="9">
                  <c:v>2</c:v>
                </c:pt>
              </c:numCache>
            </c:numRef>
          </c:val>
          <c:extLst>
            <c:ext xmlns:c16="http://schemas.microsoft.com/office/drawing/2014/chart" uri="{C3380CC4-5D6E-409C-BE32-E72D297353CC}">
              <c16:uniqueId val="{00000002-8F27-48B4-BA25-ACE99F24771C}"/>
            </c:ext>
          </c:extLst>
        </c:ser>
        <c:ser>
          <c:idx val="2"/>
          <c:order val="2"/>
          <c:tx>
            <c:strRef>
              <c:f>Sheet2!$D$3:$D$4</c:f>
              <c:strCache>
                <c:ptCount val="1"/>
                <c:pt idx="0">
                  <c:v>MEDIUM</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c:v>
                </c:pt>
                <c:pt idx="1">
                  <c:v>2</c:v>
                </c:pt>
                <c:pt idx="2">
                  <c:v>3</c:v>
                </c:pt>
                <c:pt idx="3">
                  <c:v>6</c:v>
                </c:pt>
                <c:pt idx="4">
                  <c:v>5</c:v>
                </c:pt>
                <c:pt idx="5">
                  <c:v>4</c:v>
                </c:pt>
                <c:pt idx="6">
                  <c:v>8</c:v>
                </c:pt>
                <c:pt idx="7">
                  <c:v>6</c:v>
                </c:pt>
                <c:pt idx="8">
                  <c:v>4</c:v>
                </c:pt>
                <c:pt idx="9">
                  <c:v>4</c:v>
                </c:pt>
              </c:numCache>
            </c:numRef>
          </c:val>
          <c:extLst>
            <c:ext xmlns:c16="http://schemas.microsoft.com/office/drawing/2014/chart" uri="{C3380CC4-5D6E-409C-BE32-E72D297353CC}">
              <c16:uniqueId val="{00000003-8F27-48B4-BA25-ACE99F24771C}"/>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1">
                  <c:v>1</c:v>
                </c:pt>
                <c:pt idx="6">
                  <c:v>1</c:v>
                </c:pt>
                <c:pt idx="7">
                  <c:v>2</c:v>
                </c:pt>
              </c:numCache>
            </c:numRef>
          </c:val>
          <c:extLst>
            <c:ext xmlns:c16="http://schemas.microsoft.com/office/drawing/2014/chart" uri="{C3380CC4-5D6E-409C-BE32-E72D297353CC}">
              <c16:uniqueId val="{00000004-8F27-48B4-BA25-ACE99F24771C}"/>
            </c:ext>
          </c:extLst>
        </c:ser>
        <c:dLbls>
          <c:showLegendKey val="0"/>
          <c:showVal val="0"/>
          <c:showCatName val="0"/>
          <c:showSerName val="0"/>
          <c:showPercent val="0"/>
          <c:showBubbleSize val="0"/>
        </c:dLbls>
        <c:gapWidth val="219"/>
        <c:overlap val="-27"/>
        <c:axId val="1083700703"/>
        <c:axId val="1083710303"/>
      </c:barChart>
      <c:catAx>
        <c:axId val="10837007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710303"/>
        <c:crosses val="autoZero"/>
        <c:auto val="1"/>
        <c:lblAlgn val="ctr"/>
        <c:lblOffset val="100"/>
        <c:noMultiLvlLbl val="0"/>
      </c:catAx>
      <c:valAx>
        <c:axId val="108371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3700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lavesliderazgoresponsable.blogspot.com/2020/05/como-seleccionar-un-proyecto.html"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415845"/>
            <a:ext cx="6392421" cy="2013155"/>
          </a:xfrm>
        </p:spPr>
        <p:txBody>
          <a:bodyPr anchor="ctr"/>
          <a:lstStyle/>
          <a:p>
            <a:r>
              <a:rPr lang="en-US" sz="4000" b="1" dirty="0">
                <a:latin typeface="Times New Roman" panose="02020603050405020304" pitchFamily="18" charset="0"/>
                <a:cs typeface="Times New Roman" panose="02020603050405020304" pitchFamily="18" charset="0"/>
              </a:rPr>
              <a:t>Employee Data Analysis using Excel</a:t>
            </a:r>
            <a:r>
              <a:rPr lang="en-US" sz="4000" b="1" i="0" dirty="0">
                <a:effectLst/>
                <a:latin typeface="Times New Roman" panose="02020603050405020304" pitchFamily="18" charset="0"/>
                <a:cs typeface="Times New Roman" panose="02020603050405020304" pitchFamily="18" charset="0"/>
              </a:rPr>
              <a:t> </a:t>
            </a:r>
            <a:br>
              <a:rPr lang="en-US" sz="4000" b="1" i="0" dirty="0">
                <a:effectLst/>
                <a:latin typeface="Roboto" panose="020F0502020204030204" pitchFamily="2" charset="0"/>
              </a:rPr>
            </a:br>
            <a:r>
              <a:rPr lang="en-US" sz="4000" dirty="0"/>
              <a:t> </a:t>
            </a:r>
            <a:br>
              <a:rPr lang="en-US" sz="4000" dirty="0"/>
            </a:br>
            <a:r>
              <a:rPr lang="en-US" sz="1600" b="0" dirty="0">
                <a:solidFill>
                  <a:schemeClr val="accent6">
                    <a:lumMod val="75000"/>
                  </a:schemeClr>
                </a:solidFill>
              </a:rPr>
              <a:t>STUDENT NAME: KAAVIYA K</a:t>
            </a:r>
            <a:br>
              <a:rPr lang="en-US" sz="1600" b="0" dirty="0">
                <a:solidFill>
                  <a:schemeClr val="accent6">
                    <a:lumMod val="75000"/>
                  </a:schemeClr>
                </a:solidFill>
              </a:rPr>
            </a:br>
            <a:r>
              <a:rPr lang="en-US" sz="1600" b="0" dirty="0">
                <a:solidFill>
                  <a:schemeClr val="accent6">
                    <a:lumMod val="75000"/>
                  </a:schemeClr>
                </a:solidFill>
              </a:rPr>
              <a:t>REGISTER NO: 312209993</a:t>
            </a:r>
            <a:br>
              <a:rPr lang="en-US" sz="1600" b="0" dirty="0">
                <a:solidFill>
                  <a:schemeClr val="accent6">
                    <a:lumMod val="75000"/>
                  </a:schemeClr>
                </a:solidFill>
              </a:rPr>
            </a:br>
            <a:r>
              <a:rPr lang="en-US" sz="1600" b="0" dirty="0">
                <a:solidFill>
                  <a:schemeClr val="accent6">
                    <a:lumMod val="75000"/>
                  </a:schemeClr>
                </a:solidFill>
              </a:rPr>
              <a:t>NAAN MUDHALVAN ID: 27971DBD454156E865B4A272C35E5E31</a:t>
            </a:r>
            <a:br>
              <a:rPr lang="en-US" sz="1600" b="0" dirty="0">
                <a:solidFill>
                  <a:schemeClr val="accent6">
                    <a:lumMod val="75000"/>
                  </a:schemeClr>
                </a:solidFill>
              </a:rPr>
            </a:br>
            <a:r>
              <a:rPr lang="en-US" sz="1600" b="0" dirty="0">
                <a:solidFill>
                  <a:schemeClr val="accent6">
                    <a:lumMod val="75000"/>
                  </a:schemeClr>
                </a:solidFill>
              </a:rPr>
              <a:t>DEPARTMENT: B.COM GENERAL</a:t>
            </a:r>
            <a:br>
              <a:rPr lang="en-US" sz="1600" b="0" dirty="0">
                <a:solidFill>
                  <a:schemeClr val="accent6">
                    <a:lumMod val="75000"/>
                  </a:schemeClr>
                </a:solidFill>
              </a:rPr>
            </a:br>
            <a:r>
              <a:rPr lang="en-US" sz="1600" b="0" dirty="0">
                <a:solidFill>
                  <a:schemeClr val="accent6">
                    <a:lumMod val="75000"/>
                  </a:schemeClr>
                </a:solidFill>
              </a:rPr>
              <a:t>COLLEGE: VALLIAMMAL COLLEGE FOR WOMEN</a:t>
            </a:r>
            <a:br>
              <a:rPr lang="en-US" sz="1600" b="0" dirty="0">
                <a:solidFill>
                  <a:schemeClr val="accent6">
                    <a:lumMod val="75000"/>
                  </a:schemeClr>
                </a:solidFill>
              </a:rPr>
            </a:br>
            <a:endParaRPr lang="en-US" sz="1600" b="0" dirty="0">
              <a:solidFill>
                <a:schemeClr val="accent6">
                  <a:lumMod val="75000"/>
                </a:schemeClr>
              </a:solidFill>
            </a:endParaRP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840359" y="221454"/>
            <a:ext cx="3247579" cy="471489"/>
          </a:xfrm>
        </p:spPr>
        <p:txBody>
          <a:bodyPr/>
          <a:lstStyle/>
          <a:p>
            <a:r>
              <a:rPr lang="en-US" sz="2800" dirty="0"/>
              <a:t>MODELLING:</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493520" y="928688"/>
            <a:ext cx="10530840" cy="5414211"/>
          </a:xfrm>
        </p:spPr>
        <p:txBody>
          <a:bodyPr/>
          <a:lstStyle/>
          <a:p>
            <a:pPr marL="342900" indent="-342900">
              <a:buAutoNum type="arabicPeriod"/>
            </a:pPr>
            <a:r>
              <a:rPr lang="en-US" sz="2000" dirty="0"/>
              <a:t>Data Acquisition: Employee performance data was gathered and input into an Excel spreadsheet.</a:t>
            </a:r>
          </a:p>
          <a:p>
            <a:pPr marL="342900" indent="-342900">
              <a:buAutoNum type="arabicPeriod"/>
            </a:pPr>
            <a:r>
              <a:rPr lang="en-US" sz="2000" dirty="0"/>
              <a:t>. Data Refinement: Highlighting Missing Data: Empty cells in the exit date column were visually marked in red to pinpoint missing information. </a:t>
            </a:r>
          </a:p>
          <a:p>
            <a:pPr marL="342900" indent="-342900">
              <a:buAutoNum type="arabicPeriod"/>
            </a:pPr>
            <a:r>
              <a:rPr lang="en-US" sz="2000" dirty="0"/>
              <a:t> Filtering Out Irrelevant Data: Blank cells were removed through filtering to focus on the essential data.</a:t>
            </a:r>
          </a:p>
          <a:p>
            <a:pPr marL="342900" indent="-342900">
              <a:buAutoNum type="arabicPeriod"/>
            </a:pPr>
            <a:r>
              <a:rPr lang="en-US" sz="2000" dirty="0"/>
              <a:t>Performance Classification: * A formula was applied to categorize employee performance based on their scores. This formula used nested conditions to assign labels such as "Very High," "High," "Medium," or "Low" according to the specific rating achieved.</a:t>
            </a:r>
          </a:p>
          <a:p>
            <a:pPr marL="342900" indent="-342900">
              <a:buAutoNum type="arabicPeriod"/>
            </a:pPr>
            <a:r>
              <a:rPr lang="en-US" sz="2000" dirty="0"/>
              <a:t> Data Summarization: * A pivot table was constructed to aggregate the categorized data, providing a concise overview of how employees in each business unit are distributed across performance levels.</a:t>
            </a:r>
          </a:p>
          <a:p>
            <a:pPr marL="342900" indent="-342900">
              <a:buAutoNum type="arabicPeriod"/>
            </a:pPr>
            <a:r>
              <a:rPr lang="en-US" sz="2000" dirty="0"/>
              <a:t>. Visual Representation: * A bar chart was generated to visually depict the performance distribution, accompanied by linear and exponential trend lines for the LOW and MEDIUM performance levels, respectively. This visual aid facilitated a clearer understanding of the data trends.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814723" y="593725"/>
            <a:ext cx="2340715" cy="609600"/>
          </a:xfrm>
        </p:spPr>
        <p:txBody>
          <a:bodyPr/>
          <a:lstStyle/>
          <a:p>
            <a:r>
              <a:rPr lang="en-US" sz="2800" dirty="0"/>
              <a:t>RESULTS: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graphicFrame>
        <p:nvGraphicFramePr>
          <p:cNvPr id="10" name="Content Placeholder 9">
            <a:extLst>
              <a:ext uri="{FF2B5EF4-FFF2-40B4-BE49-F238E27FC236}">
                <a16:creationId xmlns:a16="http://schemas.microsoft.com/office/drawing/2014/main" id="{4849AEF6-632A-CBCC-CAFE-B317E6BDA748}"/>
              </a:ext>
            </a:extLst>
          </p:cNvPr>
          <p:cNvGraphicFramePr>
            <a:graphicFrameLocks noGrp="1"/>
          </p:cNvGraphicFramePr>
          <p:nvPr>
            <p:ph sz="half" idx="2"/>
            <p:extLst>
              <p:ext uri="{D42A27DB-BD31-4B8C-83A1-F6EECF244321}">
                <p14:modId xmlns:p14="http://schemas.microsoft.com/office/powerpoint/2010/main" val="2273171487"/>
              </p:ext>
            </p:extLst>
          </p:nvPr>
        </p:nvGraphicFramePr>
        <p:xfrm>
          <a:off x="1723708" y="1584960"/>
          <a:ext cx="9523412" cy="4679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8021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54000" y="509446"/>
            <a:ext cx="6375401" cy="600611"/>
          </a:xfrm>
        </p:spPr>
        <p:txBody>
          <a:bodyPr/>
          <a:lstStyle/>
          <a:p>
            <a:r>
              <a:rPr lang="en-US" sz="2800" dirty="0"/>
              <a:t>CONCLUSION:</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767079" y="1717040"/>
            <a:ext cx="6228079" cy="4331208"/>
          </a:xfrm>
        </p:spPr>
        <p:txBody>
          <a:bodyPr>
            <a:normAutofit fontScale="62500" lnSpcReduction="20000"/>
          </a:bodyPr>
          <a:lstStyle/>
          <a:p>
            <a:r>
              <a:rPr lang="en-US" sz="4000" dirty="0"/>
              <a:t>This project successfully categorizes and visualizes employee performance data across different business units. The pivot table and chart offer a comprehensive overview that can be leveraged by HR professionals, management, and team leaders to make well-informed decisions regarding employee management, development, and recognition. The methodology, which relies on Excel's formulas, conditional formatting, and pivot tables, demonstrates its effectiveness in analyzing this type of data and extracting valuable insights</a:t>
            </a:r>
            <a:r>
              <a:rPr lang="en-US" dirty="0"/>
              <a:t>.</a:t>
            </a:r>
          </a:p>
        </p:txBody>
      </p:sp>
    </p:spTree>
    <p:extLst>
      <p:ext uri="{BB962C8B-B14F-4D97-AF65-F5344CB8AC3E}">
        <p14:creationId xmlns:p14="http://schemas.microsoft.com/office/powerpoint/2010/main" val="197317304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3DA1-788C-0715-164D-EFE86E8D215D}"/>
              </a:ext>
            </a:extLst>
          </p:cNvPr>
          <p:cNvSpPr>
            <a:spLocks noGrp="1"/>
          </p:cNvSpPr>
          <p:nvPr>
            <p:ph type="title"/>
          </p:nvPr>
        </p:nvSpPr>
        <p:spPr>
          <a:xfrm>
            <a:off x="589936" y="929147"/>
            <a:ext cx="3490452" cy="462117"/>
          </a:xfrm>
        </p:spPr>
        <p:txBody>
          <a:bodyPr/>
          <a:lstStyle/>
          <a:p>
            <a:r>
              <a:rPr lang="en-IN" sz="2800" dirty="0"/>
              <a:t>PROJECT TITLE:</a:t>
            </a:r>
          </a:p>
        </p:txBody>
      </p:sp>
      <p:sp>
        <p:nvSpPr>
          <p:cNvPr id="3" name="Content Placeholder 2">
            <a:extLst>
              <a:ext uri="{FF2B5EF4-FFF2-40B4-BE49-F238E27FC236}">
                <a16:creationId xmlns:a16="http://schemas.microsoft.com/office/drawing/2014/main" id="{2829BC82-239A-E4E6-A1CD-92769471F2FA}"/>
              </a:ext>
            </a:extLst>
          </p:cNvPr>
          <p:cNvSpPr>
            <a:spLocks noGrp="1"/>
          </p:cNvSpPr>
          <p:nvPr>
            <p:ph idx="1"/>
          </p:nvPr>
        </p:nvSpPr>
        <p:spPr>
          <a:xfrm>
            <a:off x="914400" y="2834640"/>
            <a:ext cx="6583680" cy="1108095"/>
          </a:xfrm>
        </p:spPr>
        <p:txBody>
          <a:bodyPr>
            <a:noAutofit/>
          </a:bodyPr>
          <a:lstStyle/>
          <a:p>
            <a:pPr algn="ctr"/>
            <a:r>
              <a:rPr lang="en-IN" sz="2800" dirty="0">
                <a:solidFill>
                  <a:schemeClr val="accent6">
                    <a:lumMod val="75000"/>
                  </a:schemeClr>
                </a:solidFill>
              </a:rPr>
              <a:t>EMPLOYEE PERFORMANCE ANALYSIS USING EXCEL</a:t>
            </a:r>
          </a:p>
        </p:txBody>
      </p:sp>
      <p:sp>
        <p:nvSpPr>
          <p:cNvPr id="4" name="Slide Number Placeholder 3">
            <a:extLst>
              <a:ext uri="{FF2B5EF4-FFF2-40B4-BE49-F238E27FC236}">
                <a16:creationId xmlns:a16="http://schemas.microsoft.com/office/drawing/2014/main" id="{D966AE3A-DCA2-CE25-D1F2-FEA9F9932CF3}"/>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6897617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1037072"/>
            <a:ext cx="2015613" cy="415702"/>
          </a:xfrm>
        </p:spPr>
        <p:txBody>
          <a:bodyPr/>
          <a:lstStyle/>
          <a:p>
            <a:r>
              <a:rPr lang="en-US" sz="2800"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543665" y="1825328"/>
            <a:ext cx="6583680" cy="3207344"/>
          </a:xfrm>
        </p:spPr>
        <p:txBody>
          <a:bodyPr>
            <a:normAutofit fontScale="70000" lnSpcReduction="20000"/>
          </a:bodyPr>
          <a:lstStyle/>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Problem Statement</a:t>
            </a: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Project Overview</a:t>
            </a: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End Users</a:t>
            </a: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Our Solution and Proposition</a:t>
            </a:r>
          </a:p>
          <a:p>
            <a:pPr marL="342900" indent="-342900" algn="l">
              <a:buFont typeface="Arial" panose="020B0604020202020204" pitchFamily="34" charset="0"/>
              <a:buChar char="•"/>
            </a:pPr>
            <a:r>
              <a:rPr lang="en-US" sz="2400" dirty="0">
                <a:solidFill>
                  <a:schemeClr val="accent6">
                    <a:lumMod val="75000"/>
                  </a:schemeClr>
                </a:solidFill>
                <a:latin typeface="Times New Roman" panose="02020603050405020304" pitchFamily="18" charset="0"/>
                <a:cs typeface="Times New Roman" panose="02020603050405020304" pitchFamily="18" charset="0"/>
              </a:rPr>
              <a:t>Dataset Description</a:t>
            </a:r>
          </a:p>
          <a:p>
            <a:pPr marL="342900" indent="-342900" algn="l">
              <a:buFont typeface="Arial" panose="020B0604020202020204" pitchFamily="34" charset="0"/>
              <a:buChar char="•"/>
            </a:pPr>
            <a:r>
              <a:rPr lang="en-US" dirty="0">
                <a:solidFill>
                  <a:schemeClr val="accent6">
                    <a:lumMod val="75000"/>
                  </a:schemeClr>
                </a:solidFill>
                <a:latin typeface="Times New Roman" panose="02020603050405020304" pitchFamily="18" charset="0"/>
                <a:cs typeface="Times New Roman" panose="02020603050405020304" pitchFamily="18" charset="0"/>
              </a:rPr>
              <a:t>The wow in our solution</a:t>
            </a: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Modelling Approach</a:t>
            </a: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Results and </a:t>
            </a:r>
            <a:r>
              <a:rPr lang="en-US" sz="2400" dirty="0">
                <a:solidFill>
                  <a:schemeClr val="accent6">
                    <a:lumMod val="75000"/>
                  </a:schemeClr>
                </a:solidFill>
                <a:latin typeface="Times New Roman" panose="02020603050405020304" pitchFamily="18" charset="0"/>
                <a:cs typeface="Times New Roman" panose="02020603050405020304" pitchFamily="18" charset="0"/>
              </a:rPr>
              <a:t>Discussion</a:t>
            </a:r>
            <a:endParaRPr lang="en-US" sz="2400" b="0" i="0" dirty="0">
              <a:solidFill>
                <a:schemeClr val="accent6">
                  <a:lumMod val="75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Conclusion</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883029" y="668470"/>
            <a:ext cx="4789023" cy="584713"/>
          </a:xfrm>
        </p:spPr>
        <p:txBody>
          <a:bodyPr/>
          <a:lstStyle/>
          <a:p>
            <a:r>
              <a:rPr lang="en-US" sz="2800" dirty="0"/>
              <a:t>PROBLEM STATEMENT:</a:t>
            </a:r>
          </a:p>
        </p:txBody>
      </p:sp>
      <p:sp>
        <p:nvSpPr>
          <p:cNvPr id="5" name="Content Placeholder 4">
            <a:extLst>
              <a:ext uri="{FF2B5EF4-FFF2-40B4-BE49-F238E27FC236}">
                <a16:creationId xmlns:a16="http://schemas.microsoft.com/office/drawing/2014/main" id="{054A258A-23E8-9F44-A708-6F908EFCFBC4}"/>
              </a:ext>
            </a:extLst>
          </p:cNvPr>
          <p:cNvSpPr>
            <a:spLocks noGrp="1"/>
          </p:cNvSpPr>
          <p:nvPr>
            <p:ph idx="11"/>
          </p:nvPr>
        </p:nvSpPr>
        <p:spPr>
          <a:xfrm>
            <a:off x="4571286" y="2047466"/>
            <a:ext cx="7043618" cy="2233233"/>
          </a:xfrm>
        </p:spPr>
        <p:txBody>
          <a:bodyPr>
            <a:noAutofit/>
          </a:bodyPr>
          <a:lstStyle/>
          <a:p>
            <a:r>
              <a:rPr lang="en-US" sz="2800" dirty="0"/>
              <a:t>Our objective is to uncover distinctive performance profiles within each business unit, classifying employees into four distinct categories (LOW, MEDIUM, HIGH, VERY HIGH). By pinpointing unique trends and outliers, we can make data-driven decisions to optimize employee performance and enhance business unit outcomes.</a:t>
            </a:r>
            <a:endParaRPr lang="en-IN" sz="2800" dirty="0"/>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F314-001D-8B20-742E-B48D832EB3F8}"/>
              </a:ext>
            </a:extLst>
          </p:cNvPr>
          <p:cNvSpPr>
            <a:spLocks noGrp="1"/>
          </p:cNvSpPr>
          <p:nvPr>
            <p:ph type="title"/>
          </p:nvPr>
        </p:nvSpPr>
        <p:spPr>
          <a:xfrm>
            <a:off x="3873195" y="883456"/>
            <a:ext cx="5831244" cy="579577"/>
          </a:xfrm>
        </p:spPr>
        <p:txBody>
          <a:bodyPr/>
          <a:lstStyle/>
          <a:p>
            <a:r>
              <a:rPr lang="en-US" sz="2800" dirty="0"/>
              <a:t>PROJECT OVERVIEW:</a:t>
            </a:r>
            <a:endParaRPr lang="en-IN" sz="2800" dirty="0"/>
          </a:p>
        </p:txBody>
      </p:sp>
      <p:sp>
        <p:nvSpPr>
          <p:cNvPr id="3" name="Slide Number Placeholder 2">
            <a:extLst>
              <a:ext uri="{FF2B5EF4-FFF2-40B4-BE49-F238E27FC236}">
                <a16:creationId xmlns:a16="http://schemas.microsoft.com/office/drawing/2014/main" id="{789ABB18-4A3F-C5AC-9FB5-D2A8BDB83D23}"/>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EC99B3DD-A40B-594D-BB35-03FD74DA9CE7}"/>
              </a:ext>
            </a:extLst>
          </p:cNvPr>
          <p:cNvSpPr>
            <a:spLocks noGrp="1"/>
          </p:cNvSpPr>
          <p:nvPr>
            <p:ph idx="11"/>
          </p:nvPr>
        </p:nvSpPr>
        <p:spPr>
          <a:xfrm>
            <a:off x="4423802" y="2192596"/>
            <a:ext cx="7414237" cy="3657600"/>
          </a:xfrm>
        </p:spPr>
        <p:txBody>
          <a:bodyPr>
            <a:normAutofit/>
          </a:bodyPr>
          <a:lstStyle/>
          <a:p>
            <a:r>
              <a:rPr lang="en-US" sz="2800" dirty="0"/>
              <a:t>To gain insights into employee performance across different business units, we've implemented a data-driven analysis using Excel. Our approach includes a standardized performance categorization system, effective handling of missing data, and clear visualization of results through pivot tables and charts.</a:t>
            </a:r>
          </a:p>
          <a:p>
            <a:endParaRPr lang="en-IN" sz="2800" dirty="0"/>
          </a:p>
        </p:txBody>
      </p:sp>
    </p:spTree>
    <p:extLst>
      <p:ext uri="{BB962C8B-B14F-4D97-AF65-F5344CB8AC3E}">
        <p14:creationId xmlns:p14="http://schemas.microsoft.com/office/powerpoint/2010/main" val="32889456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3CD5-3D11-86D1-89D8-301293546336}"/>
              </a:ext>
            </a:extLst>
          </p:cNvPr>
          <p:cNvSpPr>
            <a:spLocks noGrp="1"/>
          </p:cNvSpPr>
          <p:nvPr>
            <p:ph type="title"/>
          </p:nvPr>
        </p:nvSpPr>
        <p:spPr>
          <a:xfrm>
            <a:off x="3195095" y="679607"/>
            <a:ext cx="6243874" cy="471490"/>
          </a:xfrm>
        </p:spPr>
        <p:txBody>
          <a:bodyPr/>
          <a:lstStyle/>
          <a:p>
            <a:r>
              <a:rPr lang="en-US" sz="2800" dirty="0"/>
              <a:t>WHO ARE THE END USERS ?</a:t>
            </a:r>
            <a:endParaRPr lang="en-IN" sz="2800" dirty="0"/>
          </a:p>
        </p:txBody>
      </p:sp>
      <p:sp>
        <p:nvSpPr>
          <p:cNvPr id="3" name="Content Placeholder 2">
            <a:extLst>
              <a:ext uri="{FF2B5EF4-FFF2-40B4-BE49-F238E27FC236}">
                <a16:creationId xmlns:a16="http://schemas.microsoft.com/office/drawing/2014/main" id="{7BBF654F-454A-769C-E808-6917E809DF8B}"/>
              </a:ext>
            </a:extLst>
          </p:cNvPr>
          <p:cNvSpPr>
            <a:spLocks noGrp="1"/>
          </p:cNvSpPr>
          <p:nvPr>
            <p:ph sz="half" idx="2"/>
          </p:nvPr>
        </p:nvSpPr>
        <p:spPr>
          <a:xfrm>
            <a:off x="3686706" y="1506616"/>
            <a:ext cx="7965460" cy="3497698"/>
          </a:xfrm>
        </p:spPr>
        <p:txBody>
          <a:bodyPr>
            <a:noAutofit/>
          </a:bodyPr>
          <a:lstStyle/>
          <a:p>
            <a:r>
              <a:rPr lang="en-US" sz="2400" dirty="0"/>
              <a:t>TEAM LEADER </a:t>
            </a:r>
          </a:p>
          <a:p>
            <a:r>
              <a:rPr lang="en-US" sz="2400" dirty="0"/>
              <a:t>CEO</a:t>
            </a:r>
          </a:p>
          <a:p>
            <a:r>
              <a:rPr lang="en-US" sz="2400" dirty="0"/>
              <a:t>EMPLOYEE ENGAGEMENT OFFICER </a:t>
            </a:r>
          </a:p>
          <a:p>
            <a:r>
              <a:rPr lang="en-US" sz="2400" dirty="0"/>
              <a:t>HR MANEGER </a:t>
            </a:r>
          </a:p>
          <a:p>
            <a:r>
              <a:rPr lang="en-US" sz="2400" dirty="0"/>
              <a:t>OPERATIONS MANAGER </a:t>
            </a:r>
          </a:p>
          <a:p>
            <a:r>
              <a:rPr lang="en-US" sz="2400" dirty="0"/>
              <a:t>PERFORMANCE ANALYST </a:t>
            </a:r>
          </a:p>
          <a:p>
            <a:r>
              <a:rPr lang="en-US" sz="2400" dirty="0"/>
              <a:t>DEPARTMENT HEAD </a:t>
            </a:r>
          </a:p>
          <a:p>
            <a:r>
              <a:rPr lang="en-US" sz="2400" dirty="0"/>
              <a:t>TRAINING AND DEVELOPMENT MANAGER </a:t>
            </a:r>
          </a:p>
          <a:p>
            <a:r>
              <a:rPr lang="en-US" sz="2400" dirty="0"/>
              <a:t>BUSINESS UNIT MANAGER </a:t>
            </a:r>
          </a:p>
          <a:p>
            <a:r>
              <a:rPr lang="en-US" sz="2400" dirty="0"/>
              <a:t>TALENT ACQUISITION SPECIALIST</a:t>
            </a:r>
            <a:endParaRPr lang="en-IN" sz="2400" dirty="0"/>
          </a:p>
        </p:txBody>
      </p:sp>
      <p:sp>
        <p:nvSpPr>
          <p:cNvPr id="4" name="Slide Number Placeholder 3">
            <a:extLst>
              <a:ext uri="{FF2B5EF4-FFF2-40B4-BE49-F238E27FC236}">
                <a16:creationId xmlns:a16="http://schemas.microsoft.com/office/drawing/2014/main" id="{8957BF35-CE7D-EC50-F47E-28ADA2F79DE6}"/>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4418369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4729-12CB-0F44-1586-FE708ABDD9BE}"/>
              </a:ext>
            </a:extLst>
          </p:cNvPr>
          <p:cNvSpPr>
            <a:spLocks noGrp="1"/>
          </p:cNvSpPr>
          <p:nvPr>
            <p:ph type="title"/>
          </p:nvPr>
        </p:nvSpPr>
        <p:spPr>
          <a:xfrm>
            <a:off x="2554824" y="-216345"/>
            <a:ext cx="9413656" cy="994164"/>
          </a:xfrm>
        </p:spPr>
        <p:txBody>
          <a:bodyPr/>
          <a:lstStyle/>
          <a:p>
            <a:r>
              <a:rPr lang="en-US" sz="2800" dirty="0"/>
              <a:t>OUR SOLUTION AND ITS VALUE PROPOSITION:</a:t>
            </a:r>
            <a:endParaRPr lang="en-IN" sz="2800" dirty="0"/>
          </a:p>
        </p:txBody>
      </p:sp>
      <p:sp>
        <p:nvSpPr>
          <p:cNvPr id="3" name="Content Placeholder 2">
            <a:extLst>
              <a:ext uri="{FF2B5EF4-FFF2-40B4-BE49-F238E27FC236}">
                <a16:creationId xmlns:a16="http://schemas.microsoft.com/office/drawing/2014/main" id="{EC642F33-1F90-71EE-0FA0-6A62A7D6FF11}"/>
              </a:ext>
            </a:extLst>
          </p:cNvPr>
          <p:cNvSpPr>
            <a:spLocks noGrp="1"/>
          </p:cNvSpPr>
          <p:nvPr>
            <p:ph sz="half" idx="2"/>
          </p:nvPr>
        </p:nvSpPr>
        <p:spPr>
          <a:xfrm>
            <a:off x="2778344" y="1126080"/>
            <a:ext cx="9553990" cy="5274721"/>
          </a:xfrm>
        </p:spPr>
        <p:txBody>
          <a:bodyPr>
            <a:noAutofit/>
          </a:bodyPr>
          <a:lstStyle/>
          <a:p>
            <a:pPr marL="0" indent="0">
              <a:buNone/>
            </a:pPr>
            <a:r>
              <a:rPr lang="en-US" sz="2800" dirty="0"/>
              <a:t>1. Conditional Formatting:</a:t>
            </a:r>
          </a:p>
          <a:p>
            <a:pPr marL="0" indent="0">
              <a:buNone/>
            </a:pPr>
            <a:r>
              <a:rPr lang="en-US" sz="2800" dirty="0"/>
              <a:t>   Apply red formatting to empty cells.</a:t>
            </a:r>
          </a:p>
          <a:p>
            <a:pPr marL="0" indent="0">
              <a:buNone/>
            </a:pPr>
            <a:r>
              <a:rPr lang="en-US" sz="2800" dirty="0"/>
              <a:t>2. Filtering and Sorting:</a:t>
            </a:r>
          </a:p>
          <a:p>
            <a:pPr marL="0" indent="0">
              <a:buNone/>
            </a:pPr>
            <a:r>
              <a:rPr lang="en-US" sz="2800" dirty="0"/>
              <a:t>    Remove highlighted blank cells using filters and sorting.</a:t>
            </a:r>
          </a:p>
          <a:p>
            <a:pPr marL="0" indent="0">
              <a:buNone/>
            </a:pPr>
            <a:r>
              <a:rPr lang="en-US" sz="2800" dirty="0"/>
              <a:t>3. IFS Formula:</a:t>
            </a:r>
          </a:p>
          <a:p>
            <a:pPr marL="0" indent="0">
              <a:buNone/>
            </a:pPr>
            <a:r>
              <a:rPr lang="en-US" sz="2800" dirty="0"/>
              <a:t>    Rank employees based on their scores using an IFS formula.</a:t>
            </a:r>
          </a:p>
          <a:p>
            <a:pPr marL="0" indent="0">
              <a:buNone/>
            </a:pPr>
            <a:r>
              <a:rPr lang="en-US" sz="2800" dirty="0"/>
              <a:t>4. Pivot Table:  </a:t>
            </a:r>
          </a:p>
          <a:p>
            <a:pPr marL="0" indent="0">
              <a:buNone/>
            </a:pPr>
            <a:r>
              <a:rPr lang="en-US" sz="2800" dirty="0"/>
              <a:t>    Analyze collected data using a pivot table.</a:t>
            </a:r>
          </a:p>
          <a:p>
            <a:pPr marL="0" indent="0">
              <a:buNone/>
            </a:pPr>
            <a:r>
              <a:rPr lang="en-US" sz="2800" dirty="0"/>
              <a:t>5. Chart: </a:t>
            </a:r>
          </a:p>
          <a:p>
            <a:pPr marL="0" indent="0">
              <a:buNone/>
            </a:pPr>
            <a:r>
              <a:rPr lang="en-US" sz="2800" dirty="0"/>
              <a:t>    Visualize data using a chart.</a:t>
            </a:r>
            <a:endParaRPr lang="en-IN" sz="2800" dirty="0"/>
          </a:p>
        </p:txBody>
      </p:sp>
      <p:sp>
        <p:nvSpPr>
          <p:cNvPr id="4" name="Slide Number Placeholder 3">
            <a:extLst>
              <a:ext uri="{FF2B5EF4-FFF2-40B4-BE49-F238E27FC236}">
                <a16:creationId xmlns:a16="http://schemas.microsoft.com/office/drawing/2014/main" id="{8C25C62E-2D1E-3F7F-E436-D3CB47940AF6}"/>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2456564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19B4-5277-E19F-EEAE-3F9A1924D2BE}"/>
              </a:ext>
            </a:extLst>
          </p:cNvPr>
          <p:cNvSpPr>
            <a:spLocks noGrp="1"/>
          </p:cNvSpPr>
          <p:nvPr>
            <p:ph type="title"/>
          </p:nvPr>
        </p:nvSpPr>
        <p:spPr>
          <a:xfrm>
            <a:off x="160421" y="387646"/>
            <a:ext cx="7944890" cy="565104"/>
          </a:xfrm>
        </p:spPr>
        <p:txBody>
          <a:bodyPr/>
          <a:lstStyle/>
          <a:p>
            <a:r>
              <a:rPr lang="en-IN" sz="2800" dirty="0"/>
              <a:t>Dataset Description:</a:t>
            </a:r>
          </a:p>
        </p:txBody>
      </p:sp>
      <p:sp>
        <p:nvSpPr>
          <p:cNvPr id="3" name="Slide Number Placeholder 2">
            <a:extLst>
              <a:ext uri="{FF2B5EF4-FFF2-40B4-BE49-F238E27FC236}">
                <a16:creationId xmlns:a16="http://schemas.microsoft.com/office/drawing/2014/main" id="{77A89FE8-BB1E-5772-64B8-499654149EF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8" name="Content Placeholder 4">
            <a:extLst>
              <a:ext uri="{FF2B5EF4-FFF2-40B4-BE49-F238E27FC236}">
                <a16:creationId xmlns:a16="http://schemas.microsoft.com/office/drawing/2014/main" id="{4C5AAA46-248B-AC29-A044-E77CF1027DDA}"/>
              </a:ext>
            </a:extLst>
          </p:cNvPr>
          <p:cNvSpPr>
            <a:spLocks noGrp="1"/>
          </p:cNvSpPr>
          <p:nvPr>
            <p:ph sz="half" idx="2"/>
          </p:nvPr>
        </p:nvSpPr>
        <p:spPr>
          <a:xfrm>
            <a:off x="639097" y="1331244"/>
            <a:ext cx="7816646" cy="5030228"/>
          </a:xfrm>
        </p:spPr>
        <p:txBody>
          <a:bodyPr>
            <a:noAutofit/>
          </a:bodyPr>
          <a:lstStyle/>
          <a:p>
            <a:r>
              <a:rPr lang="en-US" sz="2000" dirty="0"/>
              <a:t>1.Employee ID: A unique 4-digit identifier for each employee. </a:t>
            </a:r>
          </a:p>
          <a:p>
            <a:r>
              <a:rPr lang="en-US" sz="2000" dirty="0"/>
              <a:t>2.Employee Name: First and Last Name for easy identification.  </a:t>
            </a:r>
          </a:p>
          <a:p>
            <a:r>
              <a:rPr lang="en-US" sz="2000" dirty="0"/>
              <a:t>3.Business Unit: The employee's area of work within the organization (e.g., BPC, CCDR, EW, etc.)</a:t>
            </a:r>
          </a:p>
          <a:p>
            <a:r>
              <a:rPr lang="en-US" sz="2000" dirty="0"/>
              <a:t>4. Employee Status: Whether the employee is actively working or is a potential future hire. </a:t>
            </a:r>
          </a:p>
          <a:p>
            <a:r>
              <a:rPr lang="en-US" sz="2000" dirty="0"/>
              <a:t>5.Employee Type: Full-time, part-time, or contract-based status.   </a:t>
            </a:r>
          </a:p>
          <a:p>
            <a:r>
              <a:rPr lang="en-US" sz="2000" dirty="0"/>
              <a:t>6.Gender: Categorized as Male or Female. </a:t>
            </a:r>
          </a:p>
          <a:p>
            <a:r>
              <a:rPr lang="en-US" sz="2000" dirty="0"/>
              <a:t>7. Performance Score: Evaluation based on three categories: Fully Meets, Needs Improvement, or Exceeds. </a:t>
            </a:r>
          </a:p>
          <a:p>
            <a:r>
              <a:rPr lang="en-US" sz="2000" dirty="0"/>
              <a:t>8.Employee Rating: A numerical rating between 1 and 5. </a:t>
            </a:r>
          </a:p>
          <a:p>
            <a:r>
              <a:rPr lang="en-US" sz="2000" dirty="0"/>
              <a:t>9. Performance Level: Derived from the rating, categorized as Very High, High, Medium, or Low.</a:t>
            </a:r>
            <a:endParaRPr lang="en-IN" sz="2000" dirty="0"/>
          </a:p>
        </p:txBody>
      </p:sp>
    </p:spTree>
    <p:extLst>
      <p:ext uri="{BB962C8B-B14F-4D97-AF65-F5344CB8AC3E}">
        <p14:creationId xmlns:p14="http://schemas.microsoft.com/office/powerpoint/2010/main" val="13358555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48D4-49C2-7C0E-3D6A-AFE724E3BAEB}"/>
              </a:ext>
            </a:extLst>
          </p:cNvPr>
          <p:cNvSpPr>
            <a:spLocks noGrp="1"/>
          </p:cNvSpPr>
          <p:nvPr>
            <p:ph type="title"/>
          </p:nvPr>
        </p:nvSpPr>
        <p:spPr>
          <a:xfrm>
            <a:off x="383457" y="533320"/>
            <a:ext cx="7796464" cy="395368"/>
          </a:xfrm>
        </p:spPr>
        <p:txBody>
          <a:bodyPr/>
          <a:lstStyle/>
          <a:p>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OUR</a:t>
            </a:r>
            <a:r>
              <a:rPr lang="en-US" sz="2800" spc="-10" dirty="0"/>
              <a:t> </a:t>
            </a:r>
            <a:r>
              <a:rPr lang="en-US" sz="2800" spc="20" dirty="0"/>
              <a:t>SOLUTION:</a:t>
            </a:r>
            <a:endParaRPr lang="en-IN" sz="2800" dirty="0"/>
          </a:p>
        </p:txBody>
      </p:sp>
      <p:sp>
        <p:nvSpPr>
          <p:cNvPr id="3" name="Slide Number Placeholder 2">
            <a:extLst>
              <a:ext uri="{FF2B5EF4-FFF2-40B4-BE49-F238E27FC236}">
                <a16:creationId xmlns:a16="http://schemas.microsoft.com/office/drawing/2014/main" id="{16F2F339-ECC0-AE2B-86E2-86BF64DD8FE4}"/>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5" name="Content Placeholder 4">
            <a:extLst>
              <a:ext uri="{FF2B5EF4-FFF2-40B4-BE49-F238E27FC236}">
                <a16:creationId xmlns:a16="http://schemas.microsoft.com/office/drawing/2014/main" id="{74100B6B-0D72-DF23-F410-B403CB549852}"/>
              </a:ext>
            </a:extLst>
          </p:cNvPr>
          <p:cNvSpPr>
            <a:spLocks noGrp="1"/>
          </p:cNvSpPr>
          <p:nvPr>
            <p:ph sz="quarter" idx="4"/>
          </p:nvPr>
        </p:nvSpPr>
        <p:spPr>
          <a:xfrm>
            <a:off x="515537" y="3803423"/>
            <a:ext cx="8290560" cy="2743325"/>
          </a:xfrm>
        </p:spPr>
        <p:txBody>
          <a:bodyPr>
            <a:normAutofit/>
          </a:bodyPr>
          <a:lstStyle/>
          <a:p>
            <a:pPr algn="ctr"/>
            <a:r>
              <a:rPr lang="en-US" sz="2800" dirty="0"/>
              <a:t>The key formula employed in this project was an IFS statement designed to categorize employee performance levels based on their numerical ratings. This formula uses nested conditions to assign labels like "Very High," "High," "Medium," or "Low" according to the specific rating achieved.</a:t>
            </a:r>
            <a:endParaRPr lang="en-IN" sz="2800" dirty="0"/>
          </a:p>
        </p:txBody>
      </p:sp>
      <p:pic>
        <p:nvPicPr>
          <p:cNvPr id="7" name="Picture 6">
            <a:extLst>
              <a:ext uri="{FF2B5EF4-FFF2-40B4-BE49-F238E27FC236}">
                <a16:creationId xmlns:a16="http://schemas.microsoft.com/office/drawing/2014/main" id="{61C37083-6A25-FC37-45D2-C89FADCD1B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435777" y="1128757"/>
            <a:ext cx="4450080" cy="2431098"/>
          </a:xfrm>
          <a:prstGeom prst="rect">
            <a:avLst/>
          </a:prstGeom>
        </p:spPr>
      </p:pic>
    </p:spTree>
    <p:extLst>
      <p:ext uri="{BB962C8B-B14F-4D97-AF65-F5344CB8AC3E}">
        <p14:creationId xmlns:p14="http://schemas.microsoft.com/office/powerpoint/2010/main" val="1160111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{7883F0D1-2F24-4D2B-9D2B-E61F5DEAD7AE}tf78438558_win32</Template>
  <TotalTime>275</TotalTime>
  <Words>777</Words>
  <Application>Microsoft Office PowerPoint</Application>
  <PresentationFormat>Widescreen</PresentationFormat>
  <Paragraphs>71</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Sabon Next LT</vt:lpstr>
      <vt:lpstr>Times New Roman</vt:lpstr>
      <vt:lpstr>Custom</vt:lpstr>
      <vt:lpstr>Employee Data Analysis using Excel    STUDENT NAME: KAAVIYA K REGISTER NO: 312209993 NAAN MUDHALVAN ID: 27971DBD454156E865B4A272C35E5E31 DEPARTMENT: B.COM GENERAL COLLEGE: VALLIAMMAL COLLEGE FOR WOMEN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Srikaavi K</dc:creator>
  <cp:lastModifiedBy>Srikaavi K</cp:lastModifiedBy>
  <cp:revision>1</cp:revision>
  <dcterms:created xsi:type="dcterms:W3CDTF">2024-08-29T15:47:40Z</dcterms:created>
  <dcterms:modified xsi:type="dcterms:W3CDTF">2024-08-29T20:22:50Z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