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9" r:id="rId1"/>
  </p:sldMasterIdLst>
  <p:notesMasterIdLst>
    <p:notesMasterId r:id="rId13"/>
  </p:notesMasterIdLst>
  <p:sldIdLst>
    <p:sldId id="256" r:id="rId2"/>
    <p:sldId id="262" r:id="rId3"/>
    <p:sldId id="259" r:id="rId4"/>
    <p:sldId id="289" r:id="rId5"/>
    <p:sldId id="287" r:id="rId6"/>
    <p:sldId id="290" r:id="rId7"/>
    <p:sldId id="291" r:id="rId8"/>
    <p:sldId id="292" r:id="rId9"/>
    <p:sldId id="293" r:id="rId10"/>
    <p:sldId id="294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8" y="4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71eb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71eb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95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71eb76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71eb76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12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9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71eb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71eb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71eb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71eb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71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71eb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71eb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898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71eb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71eb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9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71eb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71eb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4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71eb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71eb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40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71eb76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71eb762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1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218293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04582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196178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06069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43231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218631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877986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48547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19656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4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370416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25017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00697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62887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338022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553834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458206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C9CAD897-D46E-4AD2-BD9B-49DD3E640873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550573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8624D31-43A5-475A-80CF-332C9F6DCF35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61607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2"/>
            <a:ext cx="9144000" cy="5143501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5575" y="66210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FFC000"/>
                </a:solidFill>
                <a:latin typeface="Segoe Script" panose="030B0504020000000003" pitchFamily="66" charset="0"/>
              </a:rPr>
              <a:t>Основы алгоритмизации и программирования JavaScript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314475" y="4297389"/>
            <a:ext cx="8521700" cy="792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sz="1000" b="1" dirty="0" smtClean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sz="1000" b="1" dirty="0" smtClean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sz="10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 smtClean="0">
                <a:solidFill>
                  <a:schemeClr val="bg1"/>
                </a:solidFill>
              </a:rPr>
              <a:t>202</a:t>
            </a:r>
            <a:r>
              <a:rPr lang="en-US" sz="1000" b="1" dirty="0" smtClean="0">
                <a:solidFill>
                  <a:schemeClr val="bg1"/>
                </a:solidFill>
              </a:rPr>
              <a:t>2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4" name="Google Shape;56;p13"/>
          <p:cNvSpPr txBox="1">
            <a:spLocks/>
          </p:cNvSpPr>
          <p:nvPr/>
        </p:nvSpPr>
        <p:spPr>
          <a:xfrm>
            <a:off x="279604" y="2174063"/>
            <a:ext cx="8521700" cy="7921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5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-RU" sz="28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Кабенюк</a:t>
            </a:r>
            <a:r>
              <a:rPr lang="ru-RU" sz="2800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 </a:t>
            </a:r>
            <a:r>
              <a:rPr lang="ru-RU" sz="28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Станислав</a:t>
            </a:r>
            <a:endParaRPr lang="ru-RU" sz="2800"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4"/>
            <a:ext cx="9144000" cy="5143501"/>
          </a:xfrm>
          <a:prstGeom prst="rect">
            <a:avLst/>
          </a:prstGeom>
        </p:spPr>
      </p:pic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03114" y="852291"/>
            <a:ext cx="8411967" cy="88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ru-RU" sz="28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Что  дальше?</a:t>
            </a:r>
          </a:p>
        </p:txBody>
      </p:sp>
    </p:spTree>
    <p:extLst>
      <p:ext uri="{BB962C8B-B14F-4D97-AF65-F5344CB8AC3E}">
        <p14:creationId xmlns:p14="http://schemas.microsoft.com/office/powerpoint/2010/main" val="10211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1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sz="2000" b="1" dirty="0" smtClean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sz="2000" b="1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endParaRPr sz="2000" b="1" dirty="0">
              <a:solidFill>
                <a:srgbClr val="FFC000"/>
              </a:solidFill>
            </a:endParaRPr>
          </a:p>
        </p:txBody>
      </p:sp>
      <p:sp>
        <p:nvSpPr>
          <p:cNvPr id="6" name="Google Shape;56;p13"/>
          <p:cNvSpPr txBox="1">
            <a:spLocks/>
          </p:cNvSpPr>
          <p:nvPr/>
        </p:nvSpPr>
        <p:spPr>
          <a:xfrm>
            <a:off x="279604" y="2174063"/>
            <a:ext cx="8521700" cy="7921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5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ru-RU" sz="28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СПАСИБО ЗА ВНИМАНИЕ</a:t>
            </a:r>
            <a:endParaRPr lang="ru-RU" sz="2800"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2"/>
            <a:ext cx="9144000" cy="5143501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04003" y="238625"/>
            <a:ext cx="1617958" cy="449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</a:pPr>
            <a:r>
              <a:rPr lang="ru" sz="2400" b="1" dirty="0">
                <a:solidFill>
                  <a:srgbClr val="FFC0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О </a:t>
            </a:r>
            <a:r>
              <a:rPr lang="ru-RU" sz="2400" b="1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СЕБЕ</a:t>
            </a:r>
            <a:endParaRPr sz="2400"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314475" y="4297389"/>
            <a:ext cx="8521700" cy="792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sz="1000" b="1" dirty="0" smtClean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sz="1000" b="1" dirty="0" smtClean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sz="1000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 dirty="0" smtClean="0">
                <a:solidFill>
                  <a:schemeClr val="bg1"/>
                </a:solidFill>
              </a:rPr>
              <a:t>2020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4" name="Google Shape;56;p13"/>
          <p:cNvSpPr txBox="1">
            <a:spLocks/>
          </p:cNvSpPr>
          <p:nvPr/>
        </p:nvSpPr>
        <p:spPr>
          <a:xfrm>
            <a:off x="279604" y="1172204"/>
            <a:ext cx="2793908" cy="33917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5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ru-RU" sz="2800"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60" y="2041220"/>
            <a:ext cx="4750940" cy="3129403"/>
          </a:xfrm>
          <a:prstGeom prst="rect">
            <a:avLst/>
          </a:prstGeom>
        </p:spPr>
      </p:pic>
      <p:sp>
        <p:nvSpPr>
          <p:cNvPr id="8" name="Google Shape;63;p14"/>
          <p:cNvSpPr txBox="1">
            <a:spLocks/>
          </p:cNvSpPr>
          <p:nvPr/>
        </p:nvSpPr>
        <p:spPr>
          <a:xfrm>
            <a:off x="4909116" y="688299"/>
            <a:ext cx="3607732" cy="105538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None/>
              <a:defRPr sz="157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None/>
              <a:defRPr sz="135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None/>
              <a:defRPr sz="105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None/>
              <a:defRPr sz="105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" sz="20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Компания </a:t>
            </a:r>
            <a:r>
              <a:rPr lang="en-US" sz="20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“</a:t>
            </a:r>
            <a:r>
              <a:rPr lang="ru-RU" sz="2000" b="1" dirty="0" smtClean="0">
                <a:solidFill>
                  <a:schemeClr val="tx1"/>
                </a:solidFill>
                <a:latin typeface="Segoe Script" panose="030B0504020000000003" pitchFamily="66" charset="0"/>
              </a:rPr>
              <a:t>ГрадЛАН</a:t>
            </a:r>
            <a:r>
              <a:rPr lang="en-US" sz="20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”</a:t>
            </a:r>
            <a:endParaRPr lang="ru-RU" sz="20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начальник участка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3735" y="-963733"/>
            <a:ext cx="2465591" cy="4393062"/>
          </a:xfrm>
          <a:prstGeom prst="rect">
            <a:avLst/>
          </a:prstGeom>
        </p:spPr>
      </p:pic>
      <p:sp>
        <p:nvSpPr>
          <p:cNvPr id="10" name="Google Shape;63;p14"/>
          <p:cNvSpPr txBox="1">
            <a:spLocks/>
          </p:cNvSpPr>
          <p:nvPr/>
        </p:nvSpPr>
        <p:spPr>
          <a:xfrm>
            <a:off x="171425" y="2328340"/>
            <a:ext cx="4221635" cy="24456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●"/>
              <a:defRPr sz="15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○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■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○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■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○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SzPts val="1400"/>
              <a:buFont typeface="Arial"/>
              <a:buChar char="■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FFC000"/>
                </a:solidFill>
                <a:latin typeface="Segoe Script" panose="030B0504020000000003" pitchFamily="66" charset="0"/>
              </a:rPr>
              <a:t>л</a:t>
            </a:r>
            <a:r>
              <a:rPr lang="ru-RU" sz="20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окальные сети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контроль доступа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электроснабжение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b="1" dirty="0">
                <a:solidFill>
                  <a:srgbClr val="FFC000"/>
                </a:solidFill>
                <a:latin typeface="Segoe Script" panose="030B0504020000000003" pitchFamily="66" charset="0"/>
              </a:rPr>
              <a:t>пожарная сигнализация </a:t>
            </a:r>
            <a:endParaRPr lang="ru-RU" sz="20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видеонаблюдение 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7"/>
            <a:ext cx="9144000" cy="5143501"/>
          </a:xfrm>
          <a:prstGeom prst="rect">
            <a:avLst/>
          </a:prstGeom>
        </p:spPr>
      </p:pic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03114" y="852291"/>
            <a:ext cx="8411967" cy="3073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ru-RU" sz="28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Почему изучаю программирование?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506302" y="104285"/>
            <a:ext cx="8131395" cy="65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>
                <a:solidFill>
                  <a:srgbClr val="FFC000"/>
                </a:solidFill>
                <a:latin typeface="Segoe Script" panose="030B0504020000000003" pitchFamily="66" charset="0"/>
              </a:rPr>
              <a:t>Что сделано на текущий момент?</a:t>
            </a:r>
            <a:endParaRPr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53" y="1341643"/>
            <a:ext cx="6062358" cy="3660364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0" name="Google Shape;74;p16"/>
          <p:cNvSpPr txBox="1">
            <a:spLocks/>
          </p:cNvSpPr>
          <p:nvPr/>
        </p:nvSpPr>
        <p:spPr>
          <a:xfrm>
            <a:off x="164753" y="555536"/>
            <a:ext cx="8131395" cy="4672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Ввод данных </a:t>
            </a:r>
          </a:p>
          <a:p>
            <a:r>
              <a:rPr lang="ru-RU" sz="800" b="1" dirty="0">
                <a:solidFill>
                  <a:srgbClr val="FFC000"/>
                </a:solidFill>
                <a:latin typeface="Segoe Script" panose="030B0504020000000003" pitchFamily="66" charset="0"/>
              </a:rPr>
              <a:t> </a:t>
            </a:r>
            <a:endParaRPr lang="ru-RU" sz="16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  <a:p>
            <a:r>
              <a:rPr lang="ru-RU" sz="1000" b="1" dirty="0">
                <a:solidFill>
                  <a:schemeClr val="tx2"/>
                </a:solidFill>
                <a:latin typeface="Segoe Script" panose="030B0504020000000003" pitchFamily="66" charset="0"/>
              </a:rPr>
              <a:t>Даны две числовые квадратные матрицы M1(М, M) и M2(N, N), (М, N - четные).</a:t>
            </a:r>
          </a:p>
        </p:txBody>
      </p:sp>
    </p:spTree>
    <p:extLst>
      <p:ext uri="{BB962C8B-B14F-4D97-AF65-F5344CB8AC3E}">
        <p14:creationId xmlns:p14="http://schemas.microsoft.com/office/powerpoint/2010/main" val="24224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506302" y="180130"/>
            <a:ext cx="8131395" cy="65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>
                <a:solidFill>
                  <a:srgbClr val="FFC000"/>
                </a:solidFill>
                <a:latin typeface="Segoe Script" panose="030B0504020000000003" pitchFamily="66" charset="0"/>
              </a:rPr>
              <a:t>Что сделано на текущий момент?</a:t>
            </a:r>
            <a:endParaRPr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Google Shape;74;p16"/>
          <p:cNvSpPr txBox="1">
            <a:spLocks/>
          </p:cNvSpPr>
          <p:nvPr/>
        </p:nvSpPr>
        <p:spPr>
          <a:xfrm>
            <a:off x="150467" y="664568"/>
            <a:ext cx="2074812" cy="4672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Ввод данных</a:t>
            </a:r>
            <a:endParaRPr lang="ru-RU" sz="1600"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52" y="1131783"/>
            <a:ext cx="4895132" cy="3822381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99" y="1131783"/>
            <a:ext cx="2765246" cy="3246834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7556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506302" y="104285"/>
            <a:ext cx="8131395" cy="65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>
                <a:solidFill>
                  <a:srgbClr val="FFC000"/>
                </a:solidFill>
                <a:latin typeface="Segoe Script" panose="030B0504020000000003" pitchFamily="66" charset="0"/>
              </a:rPr>
              <a:t>Что сделано на текущий момент?</a:t>
            </a:r>
            <a:endParaRPr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Google Shape;74;p16"/>
          <p:cNvSpPr txBox="1">
            <a:spLocks/>
          </p:cNvSpPr>
          <p:nvPr/>
        </p:nvSpPr>
        <p:spPr>
          <a:xfrm>
            <a:off x="164753" y="555536"/>
            <a:ext cx="8131395" cy="4672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Решение</a:t>
            </a:r>
          </a:p>
          <a:p>
            <a:endParaRPr lang="ru-RU" sz="2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  <a:p>
            <a:r>
              <a:rPr lang="ru-RU" sz="1200" dirty="0" smtClean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Расположить </a:t>
            </a:r>
            <a:r>
              <a:rPr lang="ru-RU" sz="1200" dirty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на побочных диагоналях в порядке возрастания </a:t>
            </a:r>
          </a:p>
          <a:p>
            <a:r>
              <a:rPr lang="ru-RU" sz="1200" dirty="0" smtClean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dirty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направлении сверху вниз), </a:t>
            </a:r>
            <a:r>
              <a:rPr lang="ru-RU" sz="1200" dirty="0" smtClean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т. Е. получить </a:t>
            </a:r>
            <a:r>
              <a:rPr lang="ru-RU" sz="1200" dirty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матрицы </a:t>
            </a:r>
            <a:r>
              <a:rPr lang="ru-RU" sz="1200" dirty="0" smtClean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М3 </a:t>
            </a:r>
            <a:r>
              <a:rPr lang="ru-RU" sz="1200" dirty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200" dirty="0" smtClean="0">
                <a:solidFill>
                  <a:schemeClr val="tx2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М4.</a:t>
            </a:r>
            <a:endParaRPr lang="ru-RU" sz="1200" dirty="0">
              <a:solidFill>
                <a:schemeClr val="tx2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14" y="1413980"/>
            <a:ext cx="3085653" cy="3709017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143" y="1413980"/>
            <a:ext cx="2994699" cy="169496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6957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506302" y="104285"/>
            <a:ext cx="8131395" cy="65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>
                <a:solidFill>
                  <a:srgbClr val="FFC000"/>
                </a:solidFill>
                <a:latin typeface="Segoe Script" panose="030B0504020000000003" pitchFamily="66" charset="0"/>
              </a:rPr>
              <a:t>Что сделано на текущий момент?</a:t>
            </a:r>
            <a:endParaRPr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Google Shape;74;p16"/>
          <p:cNvSpPr txBox="1">
            <a:spLocks/>
          </p:cNvSpPr>
          <p:nvPr/>
        </p:nvSpPr>
        <p:spPr>
          <a:xfrm>
            <a:off x="164753" y="555536"/>
            <a:ext cx="8131395" cy="4672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Решение</a:t>
            </a:r>
            <a:endParaRPr lang="ru-RU" sz="8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  <a:p>
            <a:r>
              <a:rPr lang="ru-RU" sz="800" b="1" dirty="0">
                <a:solidFill>
                  <a:srgbClr val="FFC000"/>
                </a:solidFill>
                <a:latin typeface="Segoe Script" panose="030B0504020000000003" pitchFamily="66" charset="0"/>
              </a:rPr>
              <a:t> </a:t>
            </a:r>
            <a:endParaRPr lang="ru-RU" sz="16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  <a:p>
            <a:endParaRPr lang="ru-RU" sz="2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  <a:p>
            <a:r>
              <a:rPr lang="ru-RU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lang="ru-RU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матрицу </a:t>
            </a:r>
            <a:r>
              <a:rPr lang="ru-RU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М5 умножением элементов каждой строки матрицы М3 </a:t>
            </a:r>
            <a:r>
              <a:rPr lang="ru-RU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наименьший элемент соответствующего столбца матрицы M1.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52" y="1651264"/>
            <a:ext cx="4991291" cy="3467233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795" y="1651264"/>
            <a:ext cx="3656908" cy="250544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1918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506302" y="104285"/>
            <a:ext cx="8131395" cy="65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>
                <a:solidFill>
                  <a:srgbClr val="FFC000"/>
                </a:solidFill>
                <a:latin typeface="Segoe Script" panose="030B0504020000000003" pitchFamily="66" charset="0"/>
              </a:rPr>
              <a:t>Что сделано на текущий момент?</a:t>
            </a:r>
            <a:endParaRPr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Google Shape;74;p16"/>
          <p:cNvSpPr txBox="1">
            <a:spLocks/>
          </p:cNvSpPr>
          <p:nvPr/>
        </p:nvSpPr>
        <p:spPr>
          <a:xfrm>
            <a:off x="164753" y="555536"/>
            <a:ext cx="8131395" cy="4672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Решение</a:t>
            </a:r>
          </a:p>
          <a:p>
            <a:endParaRPr lang="ru-RU" sz="2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  <a:p>
            <a:r>
              <a:rPr lang="ru-RU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lang="ru-RU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матрицу М6 суммированием </a:t>
            </a:r>
            <a:r>
              <a:rPr lang="ru-RU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каждого столбца матрицы М4 </a:t>
            </a:r>
            <a:r>
              <a:rPr lang="ru-RU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наибольшим элементом соответствующей </a:t>
            </a:r>
            <a:r>
              <a:rPr lang="ru-RU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строки матрицы М2.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19" y="1474003"/>
            <a:ext cx="4805296" cy="361591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037" y="1474003"/>
            <a:ext cx="3487471" cy="2354457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7139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43501"/>
          </a:xfrm>
          <a:prstGeom prst="rect">
            <a:avLst/>
          </a:prstGeom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506302" y="104285"/>
            <a:ext cx="8131395" cy="65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>
                <a:solidFill>
                  <a:srgbClr val="FFC000"/>
                </a:solidFill>
                <a:latin typeface="Segoe Script" panose="030B0504020000000003" pitchFamily="66" charset="0"/>
              </a:rPr>
              <a:t>Что сделано на текущий момент?</a:t>
            </a:r>
            <a:endParaRPr b="1" dirty="0">
              <a:solidFill>
                <a:srgbClr val="FFC000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Google Shape;74;p16"/>
          <p:cNvSpPr txBox="1">
            <a:spLocks/>
          </p:cNvSpPr>
          <p:nvPr/>
        </p:nvSpPr>
        <p:spPr>
          <a:xfrm>
            <a:off x="164753" y="555536"/>
            <a:ext cx="8131395" cy="4672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b="1" dirty="0" smtClean="0">
                <a:solidFill>
                  <a:srgbClr val="FFC000"/>
                </a:solidFill>
                <a:latin typeface="Segoe Script" panose="030B0504020000000003" pitchFamily="66" charset="0"/>
              </a:rPr>
              <a:t>Решение</a:t>
            </a:r>
          </a:p>
          <a:p>
            <a:endParaRPr lang="ru-RU" sz="200" b="1" dirty="0" smtClean="0">
              <a:solidFill>
                <a:srgbClr val="FFC000"/>
              </a:solidFill>
              <a:latin typeface="Segoe Script" panose="030B0504020000000003" pitchFamily="66" charset="0"/>
            </a:endParaRPr>
          </a:p>
          <a:p>
            <a:r>
              <a:rPr lang="ru-RU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Напечатать матрицы М5, </a:t>
            </a:r>
            <a:r>
              <a:rPr lang="ru-RU" sz="1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М6.</a:t>
            </a:r>
            <a:endParaRPr lang="ru-RU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96" y="1315008"/>
            <a:ext cx="3630932" cy="3785561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635" y="1899567"/>
            <a:ext cx="1154928" cy="272490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7" name="Стрелка вправо 6"/>
          <p:cNvSpPr/>
          <p:nvPr/>
        </p:nvSpPr>
        <p:spPr>
          <a:xfrm>
            <a:off x="4023717" y="2723799"/>
            <a:ext cx="910828" cy="967978"/>
          </a:xfrm>
          <a:prstGeom prst="rightArrow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9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1700</TotalTime>
  <Words>167</Words>
  <Application>Microsoft Office PowerPoint</Application>
  <PresentationFormat>Экран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Segoe Script</vt:lpstr>
      <vt:lpstr>Times New Roman</vt:lpstr>
      <vt:lpstr>Wingdings</vt:lpstr>
      <vt:lpstr>Сетка</vt:lpstr>
      <vt:lpstr>Презентация PowerPoint</vt:lpstr>
      <vt:lpstr>Презентация PowerPoint</vt:lpstr>
      <vt:lpstr>Презентация PowerPoint</vt:lpstr>
      <vt:lpstr>Что сделано на текущий момент?</vt:lpstr>
      <vt:lpstr>Что сделано на текущий момент?</vt:lpstr>
      <vt:lpstr>Что сделано на текущий момент?</vt:lpstr>
      <vt:lpstr>Что сделано на текущий момент?</vt:lpstr>
      <vt:lpstr>Что сделано на текущий момент?</vt:lpstr>
      <vt:lpstr>Что сделано на текущий момент?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Станислав Кабенюк</dc:creator>
  <cp:lastModifiedBy>Станислав Кабенюк</cp:lastModifiedBy>
  <cp:revision>103</cp:revision>
  <dcterms:modified xsi:type="dcterms:W3CDTF">2022-06-17T15:19:16Z</dcterms:modified>
</cp:coreProperties>
</file>