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48"/>
  </p:normalViewPr>
  <p:slideViewPr>
    <p:cSldViewPr snapToGrid="0">
      <p:cViewPr>
        <p:scale>
          <a:sx n="106" d="100"/>
          <a:sy n="106" d="100"/>
        </p:scale>
        <p:origin x="-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4719-BB2C-294A-9E44-6B5C09414464}" type="datetimeFigureOut">
              <a:rPr lang="en-RU" smtClean="0"/>
              <a:t>4/22/24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A40F-A4BF-B94A-8919-7D0C4CB9DBE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306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3A40F-A4BF-B94A-8919-7D0C4CB9DBE5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5536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1B1B-700B-E840-7EE4-198B1864F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13C73-11CF-7141-441A-367100AE6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F4D8-DB75-243A-4301-94C07DB8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22C45-BECE-5229-B82A-274BA87C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5982-03B7-5CDD-5B7A-C93B406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0567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B3B2-1C23-6284-DC3D-C518E577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E9485-8106-B414-9203-80270113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CF19-6845-BDE8-A5CA-A3620BA6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4805-0FF0-33B7-EFF0-6F5977FD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A890-36B9-B2C6-7DCB-6002ED9F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9144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BA979-3501-140C-2BEB-72E2884E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6CB43-B3D2-DBEC-AA21-0930984D4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8E2B-D97F-BDF8-F78C-15D769DF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416A-8564-F315-9E3A-59F3FB5E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FD8A-2E44-2F17-4A78-CE7FDB2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396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6EC7-58E3-EDFB-B541-0316BB40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CBA6-5AA6-A925-DD4F-B31222BD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F805-162B-A90C-B2EE-A0208E0B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B40C-6C62-637D-7B3E-81F9F9C8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3EB9-92D0-029D-E5D2-AF24CA3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220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8B08-73FF-72CA-5443-5B9A0EE5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97534-E051-8FDB-547D-3E940931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DAEF-167F-1EB0-0496-2A1AD93B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2C461-4619-B34B-E62A-43FF5412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EB98-8DA9-3462-41DF-F8662EB3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262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75DC-A786-465A-9998-C26E79A9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2D1F-B807-F895-8C49-38214916D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EBF3-5C2B-FF78-B731-5BE9E8FBC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3CA8-D5E5-9D3B-88A5-CA1877BD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DA0EA-E348-D9D5-6128-84FB1615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3AC6F-9449-D23E-FEBB-C4820731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9766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753-DF2A-9F2A-7752-6C0475CF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DC76-B24D-0350-F1DF-98F6A9FF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BAE3-8384-D8BC-4854-265DDE5C6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F9381-C000-7FC1-D6E9-545BAED0D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8B7A1-429F-1795-1E6E-2D6B6D5F2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0F4EF-C2FE-9665-693B-EDAEED51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53CC5-24B2-2382-BEE1-74243747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350B-6E2D-E3DD-A400-A45BBB11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0577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C6AD-6D49-FE31-15DD-A23C1C71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A6F25-4CCA-FFFE-36C0-10268024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96721-AF50-1499-FAC0-9F5F3550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63D56-784A-3CA5-8EB4-89772F77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74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4E632-A94A-83A6-C476-D8D375E0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5E271-A9D3-0C86-EDDF-3A3B73D3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E15D4-A76B-13A6-1028-1E5E78F7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314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4115-E7F3-105E-458E-0386433B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4CB9-8567-BBB0-1628-50EFD659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34181-624E-54D1-3A09-F552785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78CAF-10E0-3F0B-5AD7-AC93823A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53424-9119-88B7-F8FC-B670A953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46C44-8004-88E8-31C0-5BA1F528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8004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82B2-FEE2-27BE-6434-37ECB533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5008D-5B01-5057-4D54-D0720DE48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DA018-5DBD-BCCD-A65B-523BB933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73CF7-442B-4488-0D54-72788682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2A953-07D2-EA08-AC7C-7333A17C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A7F3-C99E-3682-23C0-45174D99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43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D28E4-BD34-CAB9-EE2A-3112B0F1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F41A9-1AF2-34FE-562E-08EAA3A2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F523-2D2C-D915-3756-7AF2A6BEB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0230-FDA8-EE42-941B-808F47FCE8D6}" type="datetimeFigureOut">
              <a:rPr lang="en-RU" smtClean="0"/>
              <a:t>4/22/24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D76A-01DE-AAB0-E513-F1063F50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7D88-90BF-CFF0-DA1F-3EE715EBB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835B-784B-E74B-9C8A-55B3A69CD5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517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C7FA8-ED06-C550-3BE7-304BF707158D}"/>
              </a:ext>
            </a:extLst>
          </p:cNvPr>
          <p:cNvSpPr txBox="1"/>
          <p:nvPr/>
        </p:nvSpPr>
        <p:spPr>
          <a:xfrm>
            <a:off x="11540836" y="5867395"/>
            <a:ext cx="404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77"/>
              </a:rPr>
              <a:t>Разработчики</a:t>
            </a:r>
            <a:r>
              <a:rPr lang="en-US" dirty="0">
                <a:latin typeface="Montserrat" pitchFamily="2" charset="77"/>
              </a:rPr>
              <a:t>: </a:t>
            </a:r>
            <a:r>
              <a:rPr lang="en-US" b="1" dirty="0" err="1">
                <a:latin typeface="Montserrat" pitchFamily="2" charset="77"/>
              </a:rPr>
              <a:t>KabanchikiDetected</a:t>
            </a:r>
            <a:endParaRPr lang="en-RU" b="1" dirty="0">
              <a:latin typeface="Montserrat" pitchFamily="2" charset="77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471FEB6-0827-4FAD-0BB8-D139AD5CC59A}"/>
              </a:ext>
            </a:extLst>
          </p:cNvPr>
          <p:cNvSpPr/>
          <p:nvPr/>
        </p:nvSpPr>
        <p:spPr>
          <a:xfrm flipH="1" flipV="1">
            <a:off x="-1" y="-1"/>
            <a:ext cx="12191999" cy="685799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DD1E0-F70E-F1B4-713F-8496CDB0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71CC07-9013-CADE-5238-281882219285}"/>
              </a:ext>
            </a:extLst>
          </p:cNvPr>
          <p:cNvSpPr txBox="1"/>
          <p:nvPr/>
        </p:nvSpPr>
        <p:spPr>
          <a:xfrm>
            <a:off x="3823860" y="276727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latin typeface="Montserrat ExtraBold" pitchFamily="2" charset="77"/>
              </a:rPr>
              <a:t>LifeCource</a:t>
            </a:r>
            <a:endParaRPr lang="en-RU" sz="8000" b="1" dirty="0">
              <a:latin typeface="Montserrat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81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779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57 0.00162 L -0.26419 0.0032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5653FAD2-666D-C607-A5CD-2964A59366B1}"/>
              </a:ext>
            </a:extLst>
          </p:cNvPr>
          <p:cNvSpPr/>
          <p:nvPr/>
        </p:nvSpPr>
        <p:spPr>
          <a:xfrm flipH="1">
            <a:off x="-511" y="1"/>
            <a:ext cx="12191999" cy="685799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51344F6F-DCF3-CF48-9396-08E5C13819E6}"/>
              </a:ext>
            </a:extLst>
          </p:cNvPr>
          <p:cNvGrpSpPr/>
          <p:nvPr/>
        </p:nvGrpSpPr>
        <p:grpSpPr>
          <a:xfrm>
            <a:off x="11497528" y="1462080"/>
            <a:ext cx="2565730" cy="4603924"/>
            <a:chOff x="5650710" y="1522175"/>
            <a:chExt cx="2565730" cy="4603924"/>
          </a:xfrm>
        </p:grpSpPr>
        <p:sp>
          <p:nvSpPr>
            <p:cNvPr id="6" name="Скругленный прямоугольник 92">
              <a:extLst>
                <a:ext uri="{FF2B5EF4-FFF2-40B4-BE49-F238E27FC236}">
                  <a16:creationId xmlns:a16="http://schemas.microsoft.com/office/drawing/2014/main" id="{245E0A72-46FC-BF40-4FE0-2617AC557077}"/>
                </a:ext>
              </a:extLst>
            </p:cNvPr>
            <p:cNvSpPr/>
            <p:nvPr/>
          </p:nvSpPr>
          <p:spPr>
            <a:xfrm>
              <a:off x="5650710" y="1522175"/>
              <a:ext cx="2565728" cy="4603924"/>
            </a:xfrm>
            <a:prstGeom prst="roundRect">
              <a:avLst/>
            </a:prstGeom>
            <a:gradFill flip="none" rotWithShape="1">
              <a:gsLst>
                <a:gs pos="96000">
                  <a:schemeClr val="bg1">
                    <a:lumMod val="95000"/>
                  </a:schemeClr>
                </a:gs>
                <a:gs pos="33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" name="Группа 94">
              <a:extLst>
                <a:ext uri="{FF2B5EF4-FFF2-40B4-BE49-F238E27FC236}">
                  <a16:creationId xmlns:a16="http://schemas.microsoft.com/office/drawing/2014/main" id="{EC26AB45-3605-3A82-4399-5C576F2278E7}"/>
                </a:ext>
              </a:extLst>
            </p:cNvPr>
            <p:cNvGrpSpPr/>
            <p:nvPr/>
          </p:nvGrpSpPr>
          <p:grpSpPr>
            <a:xfrm>
              <a:off x="5792586" y="3879867"/>
              <a:ext cx="1418978" cy="540609"/>
              <a:chOff x="980076" y="4048380"/>
              <a:chExt cx="1418978" cy="54060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8753B6-16F8-EFD5-D13D-B7982570D5ED}"/>
                  </a:ext>
                </a:extLst>
              </p:cNvPr>
              <p:cNvSpPr txBox="1"/>
              <p:nvPr/>
            </p:nvSpPr>
            <p:spPr>
              <a:xfrm>
                <a:off x="980076" y="4250435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latin typeface="Monaco" pitchFamily="2" charset="0"/>
                  </a:rPr>
                  <a:t>Жуков Илья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F680B7-C044-9BC5-7EAE-01C1BA3FFF36}"/>
                  </a:ext>
                </a:extLst>
              </p:cNvPr>
              <p:cNvSpPr txBox="1"/>
              <p:nvPr/>
            </p:nvSpPr>
            <p:spPr>
              <a:xfrm>
                <a:off x="980076" y="4048380"/>
                <a:ext cx="5806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name:</a:t>
                </a:r>
                <a:endParaRPr lang="ru-RU" sz="1200" dirty="0"/>
              </a:p>
            </p:txBody>
          </p:sp>
        </p:grpSp>
        <p:grpSp>
          <p:nvGrpSpPr>
            <p:cNvPr id="9" name="Группа 95">
              <a:extLst>
                <a:ext uri="{FF2B5EF4-FFF2-40B4-BE49-F238E27FC236}">
                  <a16:creationId xmlns:a16="http://schemas.microsoft.com/office/drawing/2014/main" id="{A336324E-9FC3-9AE4-33FD-C8F394C60372}"/>
                </a:ext>
              </a:extLst>
            </p:cNvPr>
            <p:cNvGrpSpPr/>
            <p:nvPr/>
          </p:nvGrpSpPr>
          <p:grpSpPr>
            <a:xfrm>
              <a:off x="5792586" y="4441507"/>
              <a:ext cx="1048685" cy="540609"/>
              <a:chOff x="980076" y="4048380"/>
              <a:chExt cx="1048685" cy="54060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4CABF7-ABFF-2977-F389-55C14FCEE9A8}"/>
                  </a:ext>
                </a:extLst>
              </p:cNvPr>
              <p:cNvSpPr txBox="1"/>
              <p:nvPr/>
            </p:nvSpPr>
            <p:spPr>
              <a:xfrm>
                <a:off x="980076" y="4250435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Monaco" pitchFamily="2" charset="0"/>
                  </a:rPr>
                  <a:t>Backend</a:t>
                </a:r>
                <a:endParaRPr lang="ru-RU" sz="1600" dirty="0">
                  <a:latin typeface="Monaco" pitchFamily="2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5B756D-D04C-D9E3-BF7D-0942C9B5A027}"/>
                  </a:ext>
                </a:extLst>
              </p:cNvPr>
              <p:cNvSpPr txBox="1"/>
              <p:nvPr/>
            </p:nvSpPr>
            <p:spPr>
              <a:xfrm>
                <a:off x="980076" y="4048380"/>
                <a:ext cx="470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role:</a:t>
                </a:r>
                <a:endParaRPr lang="ru-RU" sz="1200" dirty="0"/>
              </a:p>
            </p:txBody>
          </p:sp>
        </p:grpSp>
        <p:grpSp>
          <p:nvGrpSpPr>
            <p:cNvPr id="10" name="Группа 96">
              <a:extLst>
                <a:ext uri="{FF2B5EF4-FFF2-40B4-BE49-F238E27FC236}">
                  <a16:creationId xmlns:a16="http://schemas.microsoft.com/office/drawing/2014/main" id="{7B64F6B1-C394-EA99-9D9A-D8A8B9B14A59}"/>
                </a:ext>
              </a:extLst>
            </p:cNvPr>
            <p:cNvGrpSpPr/>
            <p:nvPr/>
          </p:nvGrpSpPr>
          <p:grpSpPr>
            <a:xfrm>
              <a:off x="5792586" y="4971087"/>
              <a:ext cx="2282997" cy="786830"/>
              <a:chOff x="980076" y="4077875"/>
              <a:chExt cx="2282997" cy="78683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BDE133-4699-1F85-A052-BB2532C7391C}"/>
                  </a:ext>
                </a:extLst>
              </p:cNvPr>
              <p:cNvSpPr txBox="1"/>
              <p:nvPr/>
            </p:nvSpPr>
            <p:spPr>
              <a:xfrm>
                <a:off x="980076" y="4279930"/>
                <a:ext cx="2282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Monaco" pitchFamily="2" charset="0"/>
                  </a:rPr>
                  <a:t>Django, </a:t>
                </a:r>
                <a:r>
                  <a:rPr lang="en-US" sz="1600" dirty="0" err="1">
                    <a:latin typeface="Monaco" pitchFamily="2" charset="0"/>
                  </a:rPr>
                  <a:t>FastApi</a:t>
                </a:r>
                <a:r>
                  <a:rPr lang="en-US" sz="1600" dirty="0">
                    <a:latin typeface="Monaco" pitchFamily="2" charset="0"/>
                  </a:rPr>
                  <a:t>,</a:t>
                </a:r>
              </a:p>
              <a:p>
                <a:r>
                  <a:rPr lang="en-US" sz="1600" dirty="0">
                    <a:latin typeface="Monaco" pitchFamily="2" charset="0"/>
                  </a:rPr>
                  <a:t>PostgreSQL, Redis</a:t>
                </a:r>
                <a:endParaRPr lang="ru-RU" sz="1600" dirty="0">
                  <a:latin typeface="Monaco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8CDD94-34B3-2A6C-4F83-C7E0EC7B7FD7}"/>
                  </a:ext>
                </a:extLst>
              </p:cNvPr>
              <p:cNvSpPr txBox="1"/>
              <p:nvPr/>
            </p:nvSpPr>
            <p:spPr>
              <a:xfrm>
                <a:off x="980076" y="4077875"/>
                <a:ext cx="544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stack:</a:t>
                </a:r>
                <a:endParaRPr lang="ru-RU" sz="1200" dirty="0"/>
              </a:p>
            </p:txBody>
          </p:sp>
        </p:grpSp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3A804257-5BA9-FB47-96BF-F4495152F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11" t="7153" r="44477" b="57350"/>
            <a:stretch>
              <a:fillRect/>
            </a:stretch>
          </p:blipFill>
          <p:spPr>
            <a:xfrm>
              <a:off x="6034445" y="1535903"/>
              <a:ext cx="2181995" cy="2434379"/>
            </a:xfrm>
            <a:custGeom>
              <a:avLst/>
              <a:gdLst>
                <a:gd name="connsiteX0" fmla="*/ 475902 w 2181995"/>
                <a:gd name="connsiteY0" fmla="*/ 0 h 2434379"/>
                <a:gd name="connsiteX1" fmla="*/ 1754365 w 2181995"/>
                <a:gd name="connsiteY1" fmla="*/ 0 h 2434379"/>
                <a:gd name="connsiteX2" fmla="*/ 2181995 w 2181995"/>
                <a:gd name="connsiteY2" fmla="*/ 427630 h 2434379"/>
                <a:gd name="connsiteX3" fmla="*/ 2181995 w 2181995"/>
                <a:gd name="connsiteY3" fmla="*/ 2185199 h 2434379"/>
                <a:gd name="connsiteX4" fmla="*/ 2166068 w 2181995"/>
                <a:gd name="connsiteY4" fmla="*/ 2197109 h 2434379"/>
                <a:gd name="connsiteX5" fmla="*/ 1389298 w 2181995"/>
                <a:gd name="connsiteY5" fmla="*/ 2434379 h 2434379"/>
                <a:gd name="connsiteX6" fmla="*/ 0 w 2181995"/>
                <a:gd name="connsiteY6" fmla="*/ 1045081 h 2434379"/>
                <a:gd name="connsiteX7" fmla="*/ 406916 w 2181995"/>
                <a:gd name="connsiteY7" fmla="*/ 62699 h 243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995" h="2434379">
                  <a:moveTo>
                    <a:pt x="475902" y="0"/>
                  </a:moveTo>
                  <a:lnTo>
                    <a:pt x="1754365" y="0"/>
                  </a:lnTo>
                  <a:cubicBezTo>
                    <a:pt x="1990539" y="0"/>
                    <a:pt x="2181995" y="191456"/>
                    <a:pt x="2181995" y="427630"/>
                  </a:cubicBezTo>
                  <a:lnTo>
                    <a:pt x="2181995" y="2185199"/>
                  </a:lnTo>
                  <a:lnTo>
                    <a:pt x="2166068" y="2197109"/>
                  </a:lnTo>
                  <a:cubicBezTo>
                    <a:pt x="1944334" y="2346909"/>
                    <a:pt x="1677031" y="2434379"/>
                    <a:pt x="1389298" y="2434379"/>
                  </a:cubicBezTo>
                  <a:cubicBezTo>
                    <a:pt x="622010" y="2434379"/>
                    <a:pt x="0" y="1812369"/>
                    <a:pt x="0" y="1045081"/>
                  </a:cubicBezTo>
                  <a:cubicBezTo>
                    <a:pt x="0" y="661437"/>
                    <a:pt x="155503" y="314113"/>
                    <a:pt x="406916" y="62699"/>
                  </a:cubicBez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B2FC4A-CC8D-3D6E-7EC6-6BE46CA4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77144"/>
            <a:ext cx="10515600" cy="1325563"/>
          </a:xfrm>
        </p:spPr>
        <p:txBody>
          <a:bodyPr/>
          <a:lstStyle/>
          <a:p>
            <a:r>
              <a:rPr lang="en-RU" b="1" dirty="0">
                <a:latin typeface="Montserrat ExtraBold" pitchFamily="2" charset="77"/>
              </a:rPr>
              <a:t>Kabanchiki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BA39A62B-2375-9241-B5D4-E6F281360A5E}"/>
              </a:ext>
            </a:extLst>
          </p:cNvPr>
          <p:cNvGrpSpPr/>
          <p:nvPr/>
        </p:nvGrpSpPr>
        <p:grpSpPr>
          <a:xfrm>
            <a:off x="11639404" y="1582749"/>
            <a:ext cx="2576544" cy="4603924"/>
            <a:chOff x="6031827" y="1585961"/>
            <a:chExt cx="2576544" cy="4603924"/>
          </a:xfrm>
        </p:grpSpPr>
        <p:sp>
          <p:nvSpPr>
            <p:cNvPr id="58" name="Скругленный прямоугольник 43">
              <a:extLst>
                <a:ext uri="{FF2B5EF4-FFF2-40B4-BE49-F238E27FC236}">
                  <a16:creationId xmlns:a16="http://schemas.microsoft.com/office/drawing/2014/main" id="{079BC811-F0A1-1947-A230-A2BD053A2E87}"/>
                </a:ext>
              </a:extLst>
            </p:cNvPr>
            <p:cNvSpPr/>
            <p:nvPr/>
          </p:nvSpPr>
          <p:spPr>
            <a:xfrm>
              <a:off x="6031827" y="1585961"/>
              <a:ext cx="2565728" cy="4603924"/>
            </a:xfrm>
            <a:prstGeom prst="roundRect">
              <a:avLst/>
            </a:prstGeom>
            <a:gradFill flip="none" rotWithShape="1"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3" name="Рисунок 62">
              <a:extLst>
                <a:ext uri="{FF2B5EF4-FFF2-40B4-BE49-F238E27FC236}">
                  <a16:creationId xmlns:a16="http://schemas.microsoft.com/office/drawing/2014/main" id="{03991A6C-622A-7040-890A-02EDC210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423" t="35885" r="18385" b="11239"/>
            <a:stretch>
              <a:fillRect/>
            </a:stretch>
          </p:blipFill>
          <p:spPr>
            <a:xfrm>
              <a:off x="6426376" y="1595419"/>
              <a:ext cx="2181995" cy="2434379"/>
            </a:xfrm>
            <a:custGeom>
              <a:avLst/>
              <a:gdLst>
                <a:gd name="connsiteX0" fmla="*/ 475902 w 2181995"/>
                <a:gd name="connsiteY0" fmla="*/ 0 h 2434379"/>
                <a:gd name="connsiteX1" fmla="*/ 1754365 w 2181995"/>
                <a:gd name="connsiteY1" fmla="*/ 0 h 2434379"/>
                <a:gd name="connsiteX2" fmla="*/ 2181995 w 2181995"/>
                <a:gd name="connsiteY2" fmla="*/ 427630 h 2434379"/>
                <a:gd name="connsiteX3" fmla="*/ 2181995 w 2181995"/>
                <a:gd name="connsiteY3" fmla="*/ 2185199 h 2434379"/>
                <a:gd name="connsiteX4" fmla="*/ 2166068 w 2181995"/>
                <a:gd name="connsiteY4" fmla="*/ 2197109 h 2434379"/>
                <a:gd name="connsiteX5" fmla="*/ 1389298 w 2181995"/>
                <a:gd name="connsiteY5" fmla="*/ 2434379 h 2434379"/>
                <a:gd name="connsiteX6" fmla="*/ 0 w 2181995"/>
                <a:gd name="connsiteY6" fmla="*/ 1045081 h 2434379"/>
                <a:gd name="connsiteX7" fmla="*/ 406916 w 2181995"/>
                <a:gd name="connsiteY7" fmla="*/ 62699 h 243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995" h="2434379">
                  <a:moveTo>
                    <a:pt x="475902" y="0"/>
                  </a:moveTo>
                  <a:lnTo>
                    <a:pt x="1754365" y="0"/>
                  </a:lnTo>
                  <a:cubicBezTo>
                    <a:pt x="1990539" y="0"/>
                    <a:pt x="2181995" y="191456"/>
                    <a:pt x="2181995" y="427630"/>
                  </a:cubicBezTo>
                  <a:lnTo>
                    <a:pt x="2181995" y="2185199"/>
                  </a:lnTo>
                  <a:lnTo>
                    <a:pt x="2166068" y="2197109"/>
                  </a:lnTo>
                  <a:cubicBezTo>
                    <a:pt x="1944334" y="2346909"/>
                    <a:pt x="1677031" y="2434379"/>
                    <a:pt x="1389298" y="2434379"/>
                  </a:cubicBezTo>
                  <a:cubicBezTo>
                    <a:pt x="622010" y="2434379"/>
                    <a:pt x="0" y="1812369"/>
                    <a:pt x="0" y="1045081"/>
                  </a:cubicBezTo>
                  <a:cubicBezTo>
                    <a:pt x="0" y="661437"/>
                    <a:pt x="155503" y="314113"/>
                    <a:pt x="406916" y="62699"/>
                  </a:cubicBezTo>
                  <a:close/>
                </a:path>
              </a:pathLst>
            </a:cu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</p:spPr>
        </p:pic>
        <p:grpSp>
          <p:nvGrpSpPr>
            <p:cNvPr id="19" name="Группа 114">
              <a:extLst>
                <a:ext uri="{FF2B5EF4-FFF2-40B4-BE49-F238E27FC236}">
                  <a16:creationId xmlns:a16="http://schemas.microsoft.com/office/drawing/2014/main" id="{E89C518C-471C-864C-0ED1-4C7EC1C5DCFA}"/>
                </a:ext>
              </a:extLst>
            </p:cNvPr>
            <p:cNvGrpSpPr/>
            <p:nvPr/>
          </p:nvGrpSpPr>
          <p:grpSpPr>
            <a:xfrm>
              <a:off x="6184519" y="3951082"/>
              <a:ext cx="1912703" cy="1872151"/>
              <a:chOff x="1446301" y="3841143"/>
              <a:chExt cx="1912703" cy="1872151"/>
            </a:xfrm>
          </p:grpSpPr>
          <p:grpSp>
            <p:nvGrpSpPr>
              <p:cNvPr id="22" name="Группа 117">
                <a:extLst>
                  <a:ext uri="{FF2B5EF4-FFF2-40B4-BE49-F238E27FC236}">
                    <a16:creationId xmlns:a16="http://schemas.microsoft.com/office/drawing/2014/main" id="{5171E284-4733-DAA5-ADB1-12FBD5E454E2}"/>
                  </a:ext>
                </a:extLst>
              </p:cNvPr>
              <p:cNvGrpSpPr/>
              <p:nvPr/>
            </p:nvGrpSpPr>
            <p:grpSpPr>
              <a:xfrm>
                <a:off x="1446301" y="3841143"/>
                <a:ext cx="1912703" cy="540609"/>
                <a:chOff x="980076" y="4048380"/>
                <a:chExt cx="1912703" cy="540609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213F8E1-8450-C8AF-CB83-365725543FE9}"/>
                    </a:ext>
                  </a:extLst>
                </p:cNvPr>
                <p:cNvSpPr txBox="1"/>
                <p:nvPr/>
              </p:nvSpPr>
              <p:spPr>
                <a:xfrm>
                  <a:off x="980076" y="4250435"/>
                  <a:ext cx="19127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err="1">
                      <a:latin typeface="Monaco" pitchFamily="2" charset="0"/>
                    </a:rPr>
                    <a:t>Юматов</a:t>
                  </a:r>
                  <a:r>
                    <a:rPr lang="ru-RU" sz="1600" dirty="0">
                      <a:latin typeface="Monaco" pitchFamily="2" charset="0"/>
                    </a:rPr>
                    <a:t> Алексей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23623A4-238D-98FD-07E0-419696D3F766}"/>
                    </a:ext>
                  </a:extLst>
                </p:cNvPr>
                <p:cNvSpPr txBox="1"/>
                <p:nvPr/>
              </p:nvSpPr>
              <p:spPr>
                <a:xfrm>
                  <a:off x="980076" y="4048380"/>
                  <a:ext cx="5806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name:</a:t>
                  </a:r>
                  <a:endParaRPr lang="ru-RU" sz="1200" dirty="0"/>
                </a:p>
              </p:txBody>
            </p:sp>
          </p:grpSp>
          <p:grpSp>
            <p:nvGrpSpPr>
              <p:cNvPr id="23" name="Группа 118">
                <a:extLst>
                  <a:ext uri="{FF2B5EF4-FFF2-40B4-BE49-F238E27FC236}">
                    <a16:creationId xmlns:a16="http://schemas.microsoft.com/office/drawing/2014/main" id="{309D2D19-8CA6-C62C-4328-A09EF85CD72C}"/>
                  </a:ext>
                </a:extLst>
              </p:cNvPr>
              <p:cNvGrpSpPr/>
              <p:nvPr/>
            </p:nvGrpSpPr>
            <p:grpSpPr>
              <a:xfrm>
                <a:off x="1446301" y="4402783"/>
                <a:ext cx="1048685" cy="540609"/>
                <a:chOff x="980076" y="4048380"/>
                <a:chExt cx="1048685" cy="540609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45E96E-C1D4-89C0-285A-501132726A97}"/>
                    </a:ext>
                  </a:extLst>
                </p:cNvPr>
                <p:cNvSpPr txBox="1"/>
                <p:nvPr/>
              </p:nvSpPr>
              <p:spPr>
                <a:xfrm>
                  <a:off x="980076" y="4250435"/>
                  <a:ext cx="10486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Monaco" pitchFamily="2" charset="0"/>
                    </a:rPr>
                    <a:t>Backend</a:t>
                  </a:r>
                  <a:endParaRPr lang="ru-RU" sz="1600" dirty="0">
                    <a:latin typeface="Monaco" pitchFamily="2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D1006ED-8EFD-16B8-7AE4-5AF1A9E7CA02}"/>
                    </a:ext>
                  </a:extLst>
                </p:cNvPr>
                <p:cNvSpPr txBox="1"/>
                <p:nvPr/>
              </p:nvSpPr>
              <p:spPr>
                <a:xfrm>
                  <a:off x="980076" y="4048380"/>
                  <a:ext cx="4707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role:</a:t>
                  </a:r>
                  <a:endParaRPr lang="ru-RU" sz="1200" dirty="0"/>
                </a:p>
              </p:txBody>
            </p:sp>
          </p:grpSp>
          <p:grpSp>
            <p:nvGrpSpPr>
              <p:cNvPr id="24" name="Группа 119">
                <a:extLst>
                  <a:ext uri="{FF2B5EF4-FFF2-40B4-BE49-F238E27FC236}">
                    <a16:creationId xmlns:a16="http://schemas.microsoft.com/office/drawing/2014/main" id="{F274D200-4598-45CF-B02E-57F98924B060}"/>
                  </a:ext>
                </a:extLst>
              </p:cNvPr>
              <p:cNvGrpSpPr/>
              <p:nvPr/>
            </p:nvGrpSpPr>
            <p:grpSpPr>
              <a:xfrm>
                <a:off x="1446301" y="4926464"/>
                <a:ext cx="1048685" cy="786830"/>
                <a:chOff x="980076" y="4071976"/>
                <a:chExt cx="1048685" cy="786830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3203345-81AE-2E10-C341-D72954CE5CB2}"/>
                    </a:ext>
                  </a:extLst>
                </p:cNvPr>
                <p:cNvSpPr txBox="1"/>
                <p:nvPr/>
              </p:nvSpPr>
              <p:spPr>
                <a:xfrm>
                  <a:off x="980076" y="4274031"/>
                  <a:ext cx="104868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Monaco" pitchFamily="2" charset="0"/>
                    </a:rPr>
                    <a:t>Golang</a:t>
                  </a:r>
                </a:p>
                <a:p>
                  <a:r>
                    <a:rPr lang="en-US" sz="1600" dirty="0" err="1">
                      <a:latin typeface="Monaco" pitchFamily="2" charset="0"/>
                    </a:rPr>
                    <a:t>MongoDb</a:t>
                  </a:r>
                  <a:endParaRPr lang="ru-RU" sz="1600" dirty="0">
                    <a:latin typeface="Monaco" pitchFamily="2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A94C70-E545-6242-4BB3-A04717834B31}"/>
                    </a:ext>
                  </a:extLst>
                </p:cNvPr>
                <p:cNvSpPr txBox="1"/>
                <p:nvPr/>
              </p:nvSpPr>
              <p:spPr>
                <a:xfrm>
                  <a:off x="980076" y="4071976"/>
                  <a:ext cx="5449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stack:</a:t>
                  </a:r>
                  <a:endParaRPr lang="ru-RU" sz="1200" dirty="0"/>
                </a:p>
              </p:txBody>
            </p:sp>
          </p:grpSp>
        </p:grp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7FAE6AB8-57E0-B44E-AB8D-D198E01A3856}"/>
              </a:ext>
            </a:extLst>
          </p:cNvPr>
          <p:cNvGrpSpPr/>
          <p:nvPr/>
        </p:nvGrpSpPr>
        <p:grpSpPr>
          <a:xfrm>
            <a:off x="11783227" y="1694656"/>
            <a:ext cx="2618645" cy="4603924"/>
            <a:chOff x="8012499" y="1345155"/>
            <a:chExt cx="2618645" cy="4603924"/>
          </a:xfrm>
        </p:grpSpPr>
        <p:grpSp>
          <p:nvGrpSpPr>
            <p:cNvPr id="31" name="Группа 135">
              <a:extLst>
                <a:ext uri="{FF2B5EF4-FFF2-40B4-BE49-F238E27FC236}">
                  <a16:creationId xmlns:a16="http://schemas.microsoft.com/office/drawing/2014/main" id="{E062BA0F-B106-C739-9F32-ADD449770210}"/>
                </a:ext>
              </a:extLst>
            </p:cNvPr>
            <p:cNvGrpSpPr/>
            <p:nvPr/>
          </p:nvGrpSpPr>
          <p:grpSpPr>
            <a:xfrm>
              <a:off x="8012499" y="1345155"/>
              <a:ext cx="2618645" cy="4603924"/>
              <a:chOff x="1310257" y="1473722"/>
              <a:chExt cx="2618645" cy="4603924"/>
            </a:xfrm>
          </p:grpSpPr>
          <p:sp>
            <p:nvSpPr>
              <p:cNvPr id="32" name="Скругленный прямоугольник 136">
                <a:extLst>
                  <a:ext uri="{FF2B5EF4-FFF2-40B4-BE49-F238E27FC236}">
                    <a16:creationId xmlns:a16="http://schemas.microsoft.com/office/drawing/2014/main" id="{D7C71241-1E01-864C-2E21-E986F919525A}"/>
                  </a:ext>
                </a:extLst>
              </p:cNvPr>
              <p:cNvSpPr/>
              <p:nvPr/>
            </p:nvSpPr>
            <p:spPr>
              <a:xfrm>
                <a:off x="1310257" y="1473722"/>
                <a:ext cx="2565728" cy="4603924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C8CF45-A9CF-1A8D-0254-6FE64E03A705}"/>
                  </a:ext>
                </a:extLst>
              </p:cNvPr>
              <p:cNvSpPr txBox="1"/>
              <p:nvPr/>
            </p:nvSpPr>
            <p:spPr>
              <a:xfrm>
                <a:off x="1399042" y="4033469"/>
                <a:ext cx="25298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err="1">
                    <a:latin typeface="Monaco" pitchFamily="2" charset="0"/>
                  </a:rPr>
                  <a:t>Мавлетбердин</a:t>
                </a:r>
                <a:r>
                  <a:rPr lang="ru-RU" sz="1600" dirty="0">
                    <a:latin typeface="Monaco" pitchFamily="2" charset="0"/>
                  </a:rPr>
                  <a:t> Рустам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55BD96-831D-2F48-4F05-FA583AE8431F}"/>
                  </a:ext>
                </a:extLst>
              </p:cNvPr>
              <p:cNvSpPr txBox="1"/>
              <p:nvPr/>
            </p:nvSpPr>
            <p:spPr>
              <a:xfrm>
                <a:off x="1399042" y="3831414"/>
                <a:ext cx="5806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name:</a:t>
                </a:r>
                <a:endParaRPr lang="ru-RU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493CB-CE34-3761-6429-A24528907136}"/>
                  </a:ext>
                </a:extLst>
              </p:cNvPr>
              <p:cNvSpPr txBox="1"/>
              <p:nvPr/>
            </p:nvSpPr>
            <p:spPr>
              <a:xfrm>
                <a:off x="1399042" y="4595109"/>
                <a:ext cx="9252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Monaco" pitchFamily="2" charset="0"/>
                  </a:rPr>
                  <a:t>DevOps</a:t>
                </a:r>
                <a:endParaRPr lang="ru-RU" sz="1600" dirty="0">
                  <a:latin typeface="Monaco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AFEF750-59BD-EBF2-C099-E98DAD862DF5}"/>
                  </a:ext>
                </a:extLst>
              </p:cNvPr>
              <p:cNvSpPr txBox="1"/>
              <p:nvPr/>
            </p:nvSpPr>
            <p:spPr>
              <a:xfrm>
                <a:off x="1399042" y="4393054"/>
                <a:ext cx="470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role:</a:t>
                </a:r>
                <a:endParaRPr lang="ru-RU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0C1788-B420-FEA5-83BA-93B2B752E49D}"/>
                  </a:ext>
                </a:extLst>
              </p:cNvPr>
              <p:cNvSpPr txBox="1"/>
              <p:nvPr/>
            </p:nvSpPr>
            <p:spPr>
              <a:xfrm>
                <a:off x="1399042" y="5118790"/>
                <a:ext cx="20361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Monaco" pitchFamily="2" charset="0"/>
                  </a:rPr>
                  <a:t>Golang</a:t>
                </a:r>
              </a:p>
              <a:p>
                <a:r>
                  <a:rPr lang="en-US" sz="1600" dirty="0" err="1">
                    <a:latin typeface="Monaco" pitchFamily="2" charset="0"/>
                  </a:rPr>
                  <a:t>MongoDb</a:t>
                </a:r>
                <a:r>
                  <a:rPr lang="en-US" sz="1600" dirty="0">
                    <a:latin typeface="Monaco" pitchFamily="2" charset="0"/>
                  </a:rPr>
                  <a:t>, Docker</a:t>
                </a:r>
                <a:endParaRPr lang="ru-RU" sz="1600" dirty="0">
                  <a:latin typeface="Monaco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A52D8-854B-5B01-EFCF-005F25495183}"/>
                  </a:ext>
                </a:extLst>
              </p:cNvPr>
              <p:cNvSpPr txBox="1"/>
              <p:nvPr/>
            </p:nvSpPr>
            <p:spPr>
              <a:xfrm>
                <a:off x="1399042" y="4916735"/>
                <a:ext cx="544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stack:</a:t>
                </a:r>
                <a:endParaRPr lang="ru-RU" sz="1200" dirty="0"/>
              </a:p>
            </p:txBody>
          </p:sp>
        </p:grpSp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27033EB8-BD86-A741-9DD3-0923F221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335" t="10424" r="19719" b="10424"/>
            <a:stretch>
              <a:fillRect/>
            </a:stretch>
          </p:blipFill>
          <p:spPr>
            <a:xfrm>
              <a:off x="8401910" y="1350864"/>
              <a:ext cx="2181995" cy="2434379"/>
            </a:xfrm>
            <a:custGeom>
              <a:avLst/>
              <a:gdLst>
                <a:gd name="connsiteX0" fmla="*/ 475902 w 2181995"/>
                <a:gd name="connsiteY0" fmla="*/ 0 h 2434379"/>
                <a:gd name="connsiteX1" fmla="*/ 1754365 w 2181995"/>
                <a:gd name="connsiteY1" fmla="*/ 0 h 2434379"/>
                <a:gd name="connsiteX2" fmla="*/ 2181995 w 2181995"/>
                <a:gd name="connsiteY2" fmla="*/ 427630 h 2434379"/>
                <a:gd name="connsiteX3" fmla="*/ 2181995 w 2181995"/>
                <a:gd name="connsiteY3" fmla="*/ 2185199 h 2434379"/>
                <a:gd name="connsiteX4" fmla="*/ 2166068 w 2181995"/>
                <a:gd name="connsiteY4" fmla="*/ 2197109 h 2434379"/>
                <a:gd name="connsiteX5" fmla="*/ 1389298 w 2181995"/>
                <a:gd name="connsiteY5" fmla="*/ 2434379 h 2434379"/>
                <a:gd name="connsiteX6" fmla="*/ 0 w 2181995"/>
                <a:gd name="connsiteY6" fmla="*/ 1045081 h 2434379"/>
                <a:gd name="connsiteX7" fmla="*/ 406916 w 2181995"/>
                <a:gd name="connsiteY7" fmla="*/ 62699 h 243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995" h="2434379">
                  <a:moveTo>
                    <a:pt x="475902" y="0"/>
                  </a:moveTo>
                  <a:lnTo>
                    <a:pt x="1754365" y="0"/>
                  </a:lnTo>
                  <a:cubicBezTo>
                    <a:pt x="1990539" y="0"/>
                    <a:pt x="2181995" y="191456"/>
                    <a:pt x="2181995" y="427630"/>
                  </a:cubicBezTo>
                  <a:lnTo>
                    <a:pt x="2181995" y="2185199"/>
                  </a:lnTo>
                  <a:lnTo>
                    <a:pt x="2166068" y="2197109"/>
                  </a:lnTo>
                  <a:cubicBezTo>
                    <a:pt x="1944334" y="2346909"/>
                    <a:pt x="1677031" y="2434379"/>
                    <a:pt x="1389298" y="2434379"/>
                  </a:cubicBezTo>
                  <a:cubicBezTo>
                    <a:pt x="622010" y="2434379"/>
                    <a:pt x="0" y="1812369"/>
                    <a:pt x="0" y="1045081"/>
                  </a:cubicBezTo>
                  <a:cubicBezTo>
                    <a:pt x="0" y="661437"/>
                    <a:pt x="155503" y="314113"/>
                    <a:pt x="406916" y="62699"/>
                  </a:cubicBezTo>
                  <a:close/>
                </a:path>
              </a:pathLst>
            </a:custGeom>
          </p:spPr>
        </p:pic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6C8B66A2-E4FA-9045-9C41-64F80D375796}"/>
              </a:ext>
            </a:extLst>
          </p:cNvPr>
          <p:cNvGrpSpPr/>
          <p:nvPr/>
        </p:nvGrpSpPr>
        <p:grpSpPr>
          <a:xfrm>
            <a:off x="11947635" y="1769174"/>
            <a:ext cx="2566865" cy="4603924"/>
            <a:chOff x="2333088" y="1582749"/>
            <a:chExt cx="2566865" cy="4603924"/>
          </a:xfrm>
        </p:grpSpPr>
        <p:sp>
          <p:nvSpPr>
            <p:cNvPr id="41" name="Скругленный прямоугольник 152">
              <a:extLst>
                <a:ext uri="{FF2B5EF4-FFF2-40B4-BE49-F238E27FC236}">
                  <a16:creationId xmlns:a16="http://schemas.microsoft.com/office/drawing/2014/main" id="{548B24E5-D744-A883-2758-ADCB5320EFAA}"/>
                </a:ext>
              </a:extLst>
            </p:cNvPr>
            <p:cNvSpPr/>
            <p:nvPr/>
          </p:nvSpPr>
          <p:spPr>
            <a:xfrm>
              <a:off x="2333088" y="1582749"/>
              <a:ext cx="2565728" cy="4603924"/>
            </a:xfrm>
            <a:prstGeom prst="roundRect">
              <a:avLst/>
            </a:prstGeom>
            <a:gradFill flip="none" rotWithShape="1">
              <a:gsLst>
                <a:gs pos="3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57D2F5-DD4B-ED96-0356-F9CD3FDB9935}"/>
                </a:ext>
              </a:extLst>
            </p:cNvPr>
            <p:cNvSpPr txBox="1"/>
            <p:nvPr/>
          </p:nvSpPr>
          <p:spPr>
            <a:xfrm>
              <a:off x="2421873" y="4142496"/>
              <a:ext cx="203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err="1">
                  <a:latin typeface="Monaco" pitchFamily="2" charset="0"/>
                </a:rPr>
                <a:t>Колядин</a:t>
              </a:r>
              <a:r>
                <a:rPr lang="ru-RU" sz="1600" dirty="0">
                  <a:latin typeface="Monaco" pitchFamily="2" charset="0"/>
                </a:rPr>
                <a:t> Дмитрий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9DDA4C-3529-D66A-3F2E-3AFA66DC87DC}"/>
                </a:ext>
              </a:extLst>
            </p:cNvPr>
            <p:cNvSpPr txBox="1"/>
            <p:nvPr/>
          </p:nvSpPr>
          <p:spPr>
            <a:xfrm>
              <a:off x="2421873" y="3940441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endParaRPr lang="ru-RU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7DBC06-D278-14D2-3D5B-FF9D76464DEE}"/>
                </a:ext>
              </a:extLst>
            </p:cNvPr>
            <p:cNvSpPr txBox="1"/>
            <p:nvPr/>
          </p:nvSpPr>
          <p:spPr>
            <a:xfrm>
              <a:off x="2421873" y="4704136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 pitchFamily="2" charset="0"/>
                </a:rPr>
                <a:t>DevOps</a:t>
              </a:r>
              <a:endParaRPr lang="ru-RU" sz="1600" dirty="0">
                <a:latin typeface="Monaco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568F32-1C78-2DE7-709F-841291FCE09A}"/>
                </a:ext>
              </a:extLst>
            </p:cNvPr>
            <p:cNvSpPr txBox="1"/>
            <p:nvPr/>
          </p:nvSpPr>
          <p:spPr>
            <a:xfrm>
              <a:off x="2421873" y="4502081"/>
              <a:ext cx="470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role:</a:t>
              </a:r>
              <a:endParaRPr lang="ru-RU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CEE5D8-8FE8-D094-A48B-82887C485596}"/>
                </a:ext>
              </a:extLst>
            </p:cNvPr>
            <p:cNvSpPr txBox="1"/>
            <p:nvPr/>
          </p:nvSpPr>
          <p:spPr>
            <a:xfrm>
              <a:off x="2421873" y="5227817"/>
              <a:ext cx="925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 pitchFamily="2" charset="0"/>
                </a:rPr>
                <a:t>Nginx</a:t>
              </a:r>
            </a:p>
            <a:p>
              <a:r>
                <a:rPr lang="en-US" sz="1600" dirty="0">
                  <a:latin typeface="Monaco" pitchFamily="2" charset="0"/>
                </a:rPr>
                <a:t>Docker</a:t>
              </a:r>
              <a:endParaRPr lang="ru-RU" sz="1600" dirty="0">
                <a:latin typeface="Monaco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A0A664-F888-CDE3-238A-ABB7A8B8EC5E}"/>
                </a:ext>
              </a:extLst>
            </p:cNvPr>
            <p:cNvSpPr txBox="1"/>
            <p:nvPr/>
          </p:nvSpPr>
          <p:spPr>
            <a:xfrm>
              <a:off x="2421873" y="5025762"/>
              <a:ext cx="544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stack:</a:t>
              </a:r>
              <a:endParaRPr lang="ru-RU" sz="1200" dirty="0"/>
            </a:p>
          </p:txBody>
        </p:sp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64DE1C4E-358F-BE48-B7B4-D0B237193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132" t="3033" r="13235" b="3660"/>
            <a:stretch>
              <a:fillRect/>
            </a:stretch>
          </p:blipFill>
          <p:spPr>
            <a:xfrm>
              <a:off x="2717958" y="1584545"/>
              <a:ext cx="2181995" cy="2434379"/>
            </a:xfrm>
            <a:custGeom>
              <a:avLst/>
              <a:gdLst>
                <a:gd name="connsiteX0" fmla="*/ 475902 w 2181995"/>
                <a:gd name="connsiteY0" fmla="*/ 0 h 2434379"/>
                <a:gd name="connsiteX1" fmla="*/ 1754365 w 2181995"/>
                <a:gd name="connsiteY1" fmla="*/ 0 h 2434379"/>
                <a:gd name="connsiteX2" fmla="*/ 2181995 w 2181995"/>
                <a:gd name="connsiteY2" fmla="*/ 427630 h 2434379"/>
                <a:gd name="connsiteX3" fmla="*/ 2181995 w 2181995"/>
                <a:gd name="connsiteY3" fmla="*/ 2185199 h 2434379"/>
                <a:gd name="connsiteX4" fmla="*/ 2166068 w 2181995"/>
                <a:gd name="connsiteY4" fmla="*/ 2197109 h 2434379"/>
                <a:gd name="connsiteX5" fmla="*/ 1389298 w 2181995"/>
                <a:gd name="connsiteY5" fmla="*/ 2434379 h 2434379"/>
                <a:gd name="connsiteX6" fmla="*/ 0 w 2181995"/>
                <a:gd name="connsiteY6" fmla="*/ 1045081 h 2434379"/>
                <a:gd name="connsiteX7" fmla="*/ 406916 w 2181995"/>
                <a:gd name="connsiteY7" fmla="*/ 62699 h 243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995" h="2434379">
                  <a:moveTo>
                    <a:pt x="475902" y="0"/>
                  </a:moveTo>
                  <a:lnTo>
                    <a:pt x="1754365" y="0"/>
                  </a:lnTo>
                  <a:cubicBezTo>
                    <a:pt x="1990539" y="0"/>
                    <a:pt x="2181995" y="191456"/>
                    <a:pt x="2181995" y="427630"/>
                  </a:cubicBezTo>
                  <a:lnTo>
                    <a:pt x="2181995" y="2185199"/>
                  </a:lnTo>
                  <a:lnTo>
                    <a:pt x="2166068" y="2197109"/>
                  </a:lnTo>
                  <a:cubicBezTo>
                    <a:pt x="1944334" y="2346909"/>
                    <a:pt x="1677031" y="2434379"/>
                    <a:pt x="1389298" y="2434379"/>
                  </a:cubicBezTo>
                  <a:cubicBezTo>
                    <a:pt x="622010" y="2434379"/>
                    <a:pt x="0" y="1812369"/>
                    <a:pt x="0" y="1045081"/>
                  </a:cubicBezTo>
                  <a:cubicBezTo>
                    <a:pt x="0" y="661437"/>
                    <a:pt x="155503" y="314113"/>
                    <a:pt x="406916" y="62699"/>
                  </a:cubicBezTo>
                  <a:close/>
                </a:path>
              </a:pathLst>
            </a:custGeom>
          </p:spPr>
        </p:pic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B8BEABC2-9ABA-C14F-AE96-E0735C9BA7E3}"/>
              </a:ext>
            </a:extLst>
          </p:cNvPr>
          <p:cNvGrpSpPr/>
          <p:nvPr/>
        </p:nvGrpSpPr>
        <p:grpSpPr>
          <a:xfrm>
            <a:off x="12038113" y="1913147"/>
            <a:ext cx="2565732" cy="4603924"/>
            <a:chOff x="314744" y="1539384"/>
            <a:chExt cx="2565732" cy="4603924"/>
          </a:xfrm>
        </p:grpSpPr>
        <p:sp>
          <p:nvSpPr>
            <p:cNvPr id="50" name="Скругленный прямоугольник 43">
              <a:extLst>
                <a:ext uri="{FF2B5EF4-FFF2-40B4-BE49-F238E27FC236}">
                  <a16:creationId xmlns:a16="http://schemas.microsoft.com/office/drawing/2014/main" id="{1A7184E7-B93E-4AEC-F0BE-DDC237F5D42C}"/>
                </a:ext>
              </a:extLst>
            </p:cNvPr>
            <p:cNvSpPr/>
            <p:nvPr/>
          </p:nvSpPr>
          <p:spPr>
            <a:xfrm>
              <a:off x="314744" y="1539384"/>
              <a:ext cx="2565728" cy="4603924"/>
            </a:xfrm>
            <a:prstGeom prst="roundRect">
              <a:avLst/>
            </a:prstGeom>
            <a:gradFill flip="none" rotWithShape="1"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9AD29D1-E2D5-5E54-9601-E543F6B2B647}"/>
                </a:ext>
              </a:extLst>
            </p:cNvPr>
            <p:cNvSpPr txBox="1"/>
            <p:nvPr/>
          </p:nvSpPr>
          <p:spPr>
            <a:xfrm>
              <a:off x="403529" y="4099131"/>
              <a:ext cx="1912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err="1">
                  <a:latin typeface="Monaco" pitchFamily="2" charset="0"/>
                </a:rPr>
                <a:t>Шевлюк</a:t>
              </a:r>
              <a:r>
                <a:rPr lang="ru-RU" sz="1600" dirty="0">
                  <a:latin typeface="Monaco" pitchFamily="2" charset="0"/>
                </a:rPr>
                <a:t> Василий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1E46CD-FCDF-A91E-21FA-58C267075E7C}"/>
                </a:ext>
              </a:extLst>
            </p:cNvPr>
            <p:cNvSpPr txBox="1"/>
            <p:nvPr/>
          </p:nvSpPr>
          <p:spPr>
            <a:xfrm>
              <a:off x="403529" y="3897076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endParaRPr lang="ru-RU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70D4D78-5B03-AD29-DFB3-E612F4D2FA79}"/>
                </a:ext>
              </a:extLst>
            </p:cNvPr>
            <p:cNvSpPr txBox="1"/>
            <p:nvPr/>
          </p:nvSpPr>
          <p:spPr>
            <a:xfrm>
              <a:off x="403529" y="466077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 pitchFamily="2" charset="0"/>
                </a:rPr>
                <a:t>Frontend</a:t>
              </a:r>
              <a:endParaRPr lang="ru-RU" sz="1600" dirty="0">
                <a:latin typeface="Monaco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0C0F1E-2922-D5E4-BB22-8C9984493815}"/>
                </a:ext>
              </a:extLst>
            </p:cNvPr>
            <p:cNvSpPr txBox="1"/>
            <p:nvPr/>
          </p:nvSpPr>
          <p:spPr>
            <a:xfrm>
              <a:off x="403529" y="4458716"/>
              <a:ext cx="470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role:</a:t>
              </a:r>
              <a:endParaRPr lang="ru-RU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65EFDB-B614-BE72-112A-944D2E0AF37A}"/>
                </a:ext>
              </a:extLst>
            </p:cNvPr>
            <p:cNvSpPr txBox="1"/>
            <p:nvPr/>
          </p:nvSpPr>
          <p:spPr>
            <a:xfrm>
              <a:off x="403529" y="5184452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 pitchFamily="2" charset="0"/>
                </a:rPr>
                <a:t>Typescript</a:t>
              </a:r>
            </a:p>
            <a:p>
              <a:r>
                <a:rPr lang="en-US" sz="1600" dirty="0" err="1">
                  <a:latin typeface="Monaco" pitchFamily="2" charset="0"/>
                </a:rPr>
                <a:t>ReactJs</a:t>
              </a:r>
              <a:endParaRPr lang="ru-RU" sz="1600" dirty="0">
                <a:latin typeface="Monaco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838102-15D2-A7EB-87B8-2C87590722E5}"/>
                </a:ext>
              </a:extLst>
            </p:cNvPr>
            <p:cNvSpPr txBox="1"/>
            <p:nvPr/>
          </p:nvSpPr>
          <p:spPr>
            <a:xfrm>
              <a:off x="403529" y="4982397"/>
              <a:ext cx="544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stack:</a:t>
              </a:r>
              <a:endParaRPr lang="ru-RU" sz="1200" dirty="0"/>
            </a:p>
          </p:txBody>
        </p:sp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B6A97CB3-5070-8244-A74C-EFCC7851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0203" t="10327" r="55823" b="32795"/>
            <a:stretch>
              <a:fillRect/>
            </a:stretch>
          </p:blipFill>
          <p:spPr>
            <a:xfrm>
              <a:off x="698481" y="1541415"/>
              <a:ext cx="2181995" cy="2434379"/>
            </a:xfrm>
            <a:custGeom>
              <a:avLst/>
              <a:gdLst>
                <a:gd name="connsiteX0" fmla="*/ 475902 w 2181995"/>
                <a:gd name="connsiteY0" fmla="*/ 0 h 2434379"/>
                <a:gd name="connsiteX1" fmla="*/ 1754365 w 2181995"/>
                <a:gd name="connsiteY1" fmla="*/ 0 h 2434379"/>
                <a:gd name="connsiteX2" fmla="*/ 2181995 w 2181995"/>
                <a:gd name="connsiteY2" fmla="*/ 427630 h 2434379"/>
                <a:gd name="connsiteX3" fmla="*/ 2181995 w 2181995"/>
                <a:gd name="connsiteY3" fmla="*/ 2185199 h 2434379"/>
                <a:gd name="connsiteX4" fmla="*/ 2166068 w 2181995"/>
                <a:gd name="connsiteY4" fmla="*/ 2197109 h 2434379"/>
                <a:gd name="connsiteX5" fmla="*/ 1389298 w 2181995"/>
                <a:gd name="connsiteY5" fmla="*/ 2434379 h 2434379"/>
                <a:gd name="connsiteX6" fmla="*/ 0 w 2181995"/>
                <a:gd name="connsiteY6" fmla="*/ 1045081 h 2434379"/>
                <a:gd name="connsiteX7" fmla="*/ 406916 w 2181995"/>
                <a:gd name="connsiteY7" fmla="*/ 62699 h 243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995" h="2434379">
                  <a:moveTo>
                    <a:pt x="475902" y="0"/>
                  </a:moveTo>
                  <a:lnTo>
                    <a:pt x="1754365" y="0"/>
                  </a:lnTo>
                  <a:cubicBezTo>
                    <a:pt x="1990539" y="0"/>
                    <a:pt x="2181995" y="191456"/>
                    <a:pt x="2181995" y="427630"/>
                  </a:cubicBezTo>
                  <a:lnTo>
                    <a:pt x="2181995" y="2185199"/>
                  </a:lnTo>
                  <a:lnTo>
                    <a:pt x="2166068" y="2197109"/>
                  </a:lnTo>
                  <a:cubicBezTo>
                    <a:pt x="1944334" y="2346909"/>
                    <a:pt x="1677031" y="2434379"/>
                    <a:pt x="1389298" y="2434379"/>
                  </a:cubicBezTo>
                  <a:cubicBezTo>
                    <a:pt x="622010" y="2434379"/>
                    <a:pt x="0" y="1812369"/>
                    <a:pt x="0" y="1045081"/>
                  </a:cubicBezTo>
                  <a:cubicBezTo>
                    <a:pt x="0" y="661437"/>
                    <a:pt x="155503" y="314113"/>
                    <a:pt x="406916" y="62699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295253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7 0.03056 L -0.59258 -0.11458 " pathEditMode="relative" ptsTypes="AA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258 -0.11458 L -1.31406 -0.11458 " pathEditMode="relative" ptsTypes="AA">
                                      <p:cBhvr>
                                        <p:cTn id="1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2917 L -0.58516 -0.09352 " pathEditMode="relative" ptsTypes="AA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16 -0.09352 L -1.28308 -0.09352 " pathEditMode="relative" ptsTypes="AA">
                                      <p:cBhvr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1 0.04861 L -0.57383 -0.08264 " pathEditMode="relative" ptsTypes="AA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383 -0.08264 L -1.27175 -0.0826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9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36 0.06481 L -0.56029 -0.06644 " pathEditMode="relative" ptsTypes="AA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3 -0.06644 L -1.28425 -0.06644 " pathEditMode="relative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4 0.08241 L -0.54831 -0.04884 " pathEditMode="relative" ptsTypes="AA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31 -0.04884 L -1.3612 -0.04884 " pathEditMode="relative" ptsTypes="AA">
                                      <p:cBhvr>
                                        <p:cTn id="3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E116-035D-3701-97C5-B35F59A8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Montserrat ExtraBold" pitchFamily="2" charset="77"/>
              </a:rPr>
              <a:t>Наш продукт</a:t>
            </a:r>
            <a:r>
              <a:rPr lang="en-RU" b="1" dirty="0">
                <a:latin typeface="Montserrat ExtraBold" pitchFamily="2" charset="77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54C1-1797-C36E-1AE1-AB335057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77" y="2265658"/>
            <a:ext cx="4090972" cy="35744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3200" dirty="0"/>
              <a:t>Дизайн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3200" b="1" dirty="0">
                <a:latin typeface="Helvetica" pitchFamily="2" charset="0"/>
              </a:rPr>
              <a:t>Картинки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3200" i="1" dirty="0">
                <a:latin typeface="PT Mono" panose="02060509020205020204" pitchFamily="49" charset="77"/>
                <a:cs typeface="Times New Roman" panose="02020603050405020304" pitchFamily="18" charset="0"/>
              </a:rPr>
              <a:t>Диаграммы</a:t>
            </a:r>
          </a:p>
          <a:p>
            <a:pPr marL="0" indent="0" algn="ctr">
              <a:buNone/>
            </a:pPr>
            <a:endParaRPr lang="en-RU" b="1" dirty="0">
              <a:latin typeface="Helvetic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59E1CE-8A9A-41AD-4C21-2427F9814E15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72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94716D-9C32-0A89-6DE5-205EFEC789F2}"/>
              </a:ext>
            </a:extLst>
          </p:cNvPr>
          <p:cNvSpPr txBox="1">
            <a:spLocks/>
          </p:cNvSpPr>
          <p:nvPr/>
        </p:nvSpPr>
        <p:spPr>
          <a:xfrm>
            <a:off x="7029451" y="2265659"/>
            <a:ext cx="4090972" cy="357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200" b="1" dirty="0">
                <a:latin typeface="PT Sans" panose="020B0503020203020204" pitchFamily="34" charset="77"/>
              </a:rPr>
              <a:t>Стабильность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200" i="1" dirty="0">
                <a:latin typeface="Arial" panose="020B0604020202020204" pitchFamily="34" charset="0"/>
                <a:cs typeface="Arial" panose="020B0604020202020204" pitchFamily="34" charset="0"/>
              </a:rPr>
              <a:t>Скорость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200" dirty="0">
                <a:latin typeface="Candara" panose="020E0502030303020204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Безопасность</a:t>
            </a:r>
            <a:endParaRPr lang="en-US" sz="3200" dirty="0">
              <a:latin typeface="Candara" panose="020E0502030303020204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Надежность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RU" b="1" dirty="0">
              <a:latin typeface="Helvetica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988915-72EB-1B48-8635-0AE68BB2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86" y="578849"/>
            <a:ext cx="878074" cy="8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D639FDA-4DC0-11A7-4C48-D71FBD0384B4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0D63-CC74-0941-CA99-5476C150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latin typeface="Montserrat" pitchFamily="2" charset="77"/>
              </a:rPr>
              <a:t>Микросервисная</a:t>
            </a:r>
            <a:r>
              <a:rPr lang="ru-RU" dirty="0">
                <a:latin typeface="Montserrat" pitchFamily="2" charset="77"/>
              </a:rPr>
              <a:t> архитектура приложения</a:t>
            </a:r>
          </a:p>
          <a:p>
            <a:r>
              <a:rPr lang="en-US" dirty="0">
                <a:latin typeface="Montserrat" pitchFamily="2" charset="77"/>
              </a:rPr>
              <a:t>Docker</a:t>
            </a:r>
            <a:endParaRPr lang="ru-RU" dirty="0">
              <a:latin typeface="Montserrat" pitchFamily="2" charset="77"/>
            </a:endParaRPr>
          </a:p>
          <a:p>
            <a:r>
              <a:rPr lang="en-US" dirty="0">
                <a:latin typeface="Montserrat" pitchFamily="2" charset="77"/>
              </a:rPr>
              <a:t>Redis</a:t>
            </a:r>
          </a:p>
          <a:p>
            <a:r>
              <a:rPr lang="en-US" dirty="0">
                <a:latin typeface="Montserrat" pitchFamily="2" charset="77"/>
              </a:rPr>
              <a:t>JWT-</a:t>
            </a:r>
            <a:r>
              <a:rPr lang="ru-RU" dirty="0">
                <a:latin typeface="Montserrat" pitchFamily="2" charset="77"/>
              </a:rPr>
              <a:t>токены</a:t>
            </a:r>
            <a:endParaRPr lang="en-RU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EFBBD-5930-69EB-AD7B-F52E07C5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80" y="2520778"/>
            <a:ext cx="2007737" cy="2007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4987A-8B01-B4C9-A614-DDA54E1E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Montserrat ExtraBold" pitchFamily="2" charset="77"/>
              </a:rPr>
              <a:t>Преимущества</a:t>
            </a:r>
            <a:endParaRPr lang="en-RU" b="1" dirty="0">
              <a:latin typeface="Montserrat ExtraBold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B803C-8DE9-5110-FAE4-368296AC7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787" y="2894976"/>
            <a:ext cx="2007737" cy="200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4874B5-54D0-CFF3-11D3-EBF3BED9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18" y="3304037"/>
            <a:ext cx="2007738" cy="2007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F60B52-4939-869E-B596-D4F439E0F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358" y="4125581"/>
            <a:ext cx="1671057" cy="1671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D1E54-D984-5B02-D4C0-85CC5AC7E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587" y="4021999"/>
            <a:ext cx="2007739" cy="20077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A275EA-7F01-D34A-B504-98D50B5EF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8427" y="593079"/>
            <a:ext cx="869653" cy="8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3143-7E09-8526-CF4A-E5A626F3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Montserrat ExtraBold" pitchFamily="2" charset="77"/>
              </a:rPr>
              <a:t>Стек Технологий</a:t>
            </a:r>
            <a:endParaRPr lang="en-RU" b="1" dirty="0">
              <a:latin typeface="Montserrat ExtraBold" pitchFamily="2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BAAA6-DDE8-F4E9-9528-6229C0ED755A}"/>
              </a:ext>
            </a:extLst>
          </p:cNvPr>
          <p:cNvGrpSpPr/>
          <p:nvPr/>
        </p:nvGrpSpPr>
        <p:grpSpPr>
          <a:xfrm>
            <a:off x="838200" y="2084983"/>
            <a:ext cx="1206843" cy="1791700"/>
            <a:chOff x="5492578" y="2825578"/>
            <a:chExt cx="1206843" cy="188786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59F4CA-4347-3302-95A2-41FA74453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2578" y="2825578"/>
              <a:ext cx="1206843" cy="120684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CBA31E-E64B-E2C4-B6A0-8134761E2AB8}"/>
                </a:ext>
              </a:extLst>
            </p:cNvPr>
            <p:cNvSpPr txBox="1"/>
            <p:nvPr/>
          </p:nvSpPr>
          <p:spPr>
            <a:xfrm>
              <a:off x="5492578" y="4032421"/>
              <a:ext cx="1206843" cy="68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RU" dirty="0">
                  <a:latin typeface="Montserrat" pitchFamily="2" charset="77"/>
                </a:rPr>
                <a:t>Go</a:t>
              </a:r>
            </a:p>
            <a:p>
              <a:pPr algn="ctr"/>
              <a:r>
                <a:rPr lang="en-RU" dirty="0">
                  <a:latin typeface="Montserrat" pitchFamily="2" charset="77"/>
                </a:rPr>
                <a:t>Service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6B4E39-7C6D-DD5A-4218-A80580337F11}"/>
              </a:ext>
            </a:extLst>
          </p:cNvPr>
          <p:cNvGrpSpPr/>
          <p:nvPr/>
        </p:nvGrpSpPr>
        <p:grpSpPr>
          <a:xfrm>
            <a:off x="802395" y="4375721"/>
            <a:ext cx="1242648" cy="1184206"/>
            <a:chOff x="95441" y="3259834"/>
            <a:chExt cx="1242648" cy="118420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C7E4C15-FCBD-753E-2776-FF3F5F8E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782" y="3259834"/>
              <a:ext cx="809967" cy="80996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A9D7A0-B0E0-B489-2A8B-428A3BC9F545}"/>
                </a:ext>
              </a:extLst>
            </p:cNvPr>
            <p:cNvSpPr txBox="1"/>
            <p:nvPr/>
          </p:nvSpPr>
          <p:spPr>
            <a:xfrm>
              <a:off x="95441" y="4105486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RU" sz="1600" dirty="0">
                  <a:latin typeface="Montserrat" pitchFamily="2" charset="77"/>
                </a:rPr>
                <a:t>MongoDB</a:t>
              </a:r>
              <a:endParaRPr lang="en-RU" dirty="0">
                <a:latin typeface="Montserrat" pitchFamily="2" charset="77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B1B419-27A9-F236-675E-80F0BC0CA0F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441621" y="3876683"/>
            <a:ext cx="1" cy="38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302548-3A10-25FD-8962-3D6B8ECA1543}"/>
              </a:ext>
            </a:extLst>
          </p:cNvPr>
          <p:cNvGrpSpPr/>
          <p:nvPr/>
        </p:nvGrpSpPr>
        <p:grpSpPr>
          <a:xfrm>
            <a:off x="10182762" y="2084983"/>
            <a:ext cx="1206843" cy="1791700"/>
            <a:chOff x="5492578" y="2825578"/>
            <a:chExt cx="1206843" cy="188786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B257F5A-C4F6-8C7B-9994-4D0F18DC2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2578" y="2825578"/>
              <a:ext cx="1206843" cy="120684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598263-CB40-F9F7-ED11-73C1DDA945B8}"/>
                </a:ext>
              </a:extLst>
            </p:cNvPr>
            <p:cNvSpPr txBox="1"/>
            <p:nvPr/>
          </p:nvSpPr>
          <p:spPr>
            <a:xfrm>
              <a:off x="5492578" y="4032421"/>
              <a:ext cx="1206843" cy="68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RU" dirty="0">
                  <a:latin typeface="Montserrat" pitchFamily="2" charset="77"/>
                </a:rPr>
                <a:t>Django</a:t>
              </a:r>
            </a:p>
            <a:p>
              <a:pPr algn="ctr"/>
              <a:r>
                <a:rPr lang="en-RU" dirty="0">
                  <a:latin typeface="Montserrat" pitchFamily="2" charset="77"/>
                </a:rPr>
                <a:t>Service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4F6E71-5402-33FD-2F57-7C1D84B03E5B}"/>
              </a:ext>
            </a:extLst>
          </p:cNvPr>
          <p:cNvGrpSpPr/>
          <p:nvPr/>
        </p:nvGrpSpPr>
        <p:grpSpPr>
          <a:xfrm>
            <a:off x="10063604" y="4375721"/>
            <a:ext cx="1409360" cy="1184206"/>
            <a:chOff x="12088" y="3259834"/>
            <a:chExt cx="1409360" cy="11842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BCBF31-8E15-4704-A159-E7716D7C5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782" y="3259834"/>
              <a:ext cx="809967" cy="80996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EC1D45-6460-373D-8F0F-71FA351AFC93}"/>
                </a:ext>
              </a:extLst>
            </p:cNvPr>
            <p:cNvSpPr txBox="1"/>
            <p:nvPr/>
          </p:nvSpPr>
          <p:spPr>
            <a:xfrm>
              <a:off x="12088" y="4105486"/>
              <a:ext cx="1409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RU" sz="1600" dirty="0">
                  <a:latin typeface="Montserrat" pitchFamily="2" charset="77"/>
                </a:rPr>
                <a:t>PostgreSQL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8165E3-7895-C009-5EB3-242888466335}"/>
              </a:ext>
            </a:extLst>
          </p:cNvPr>
          <p:cNvCxnSpPr>
            <a:cxnSpLocks/>
          </p:cNvCxnSpPr>
          <p:nvPr/>
        </p:nvCxnSpPr>
        <p:spPr>
          <a:xfrm flipV="1">
            <a:off x="10786183" y="3845339"/>
            <a:ext cx="1" cy="38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168733B-7576-F23C-94F2-45ED0577B0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28879" y="2084982"/>
            <a:ext cx="2628897" cy="5439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93935E-0099-2B8A-0B3F-76FCE67B7963}"/>
              </a:ext>
            </a:extLst>
          </p:cNvPr>
          <p:cNvCxnSpPr>
            <a:cxnSpLocks/>
          </p:cNvCxnSpPr>
          <p:nvPr/>
        </p:nvCxnSpPr>
        <p:spPr>
          <a:xfrm>
            <a:off x="6743700" y="2084983"/>
            <a:ext cx="2800350" cy="543917"/>
          </a:xfrm>
          <a:prstGeom prst="curvedConnector3">
            <a:avLst>
              <a:gd name="adj1" fmla="val 469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7D1911A-3310-7397-3A79-EAFCE3D68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690" y="1366094"/>
            <a:ext cx="1393485" cy="139348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8DE3850-5868-471E-8FC8-49252967EDB6}"/>
              </a:ext>
            </a:extLst>
          </p:cNvPr>
          <p:cNvSpPr txBox="1"/>
          <p:nvPr/>
        </p:nvSpPr>
        <p:spPr>
          <a:xfrm>
            <a:off x="5462045" y="290203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b="1" dirty="0">
                <a:latin typeface="Montserrat Medium" pitchFamily="2" charset="77"/>
              </a:rPr>
              <a:t>Nginx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CD5020-4AB6-F528-C7B9-92E7B5222822}"/>
              </a:ext>
            </a:extLst>
          </p:cNvPr>
          <p:cNvCxnSpPr>
            <a:cxnSpLocks/>
          </p:cNvCxnSpPr>
          <p:nvPr/>
        </p:nvCxnSpPr>
        <p:spPr>
          <a:xfrm flipV="1">
            <a:off x="5901429" y="3429000"/>
            <a:ext cx="0" cy="828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FB340C05-759D-5526-475E-8F666169A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9" y="4513648"/>
            <a:ext cx="1102596" cy="110259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367978B-CA81-F970-E4D4-88DF844BA750}"/>
              </a:ext>
            </a:extLst>
          </p:cNvPr>
          <p:cNvSpPr txBox="1"/>
          <p:nvPr/>
        </p:nvSpPr>
        <p:spPr>
          <a:xfrm>
            <a:off x="5471662" y="577985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>
                <a:latin typeface="Montserrat Medium" pitchFamily="2" charset="77"/>
              </a:rPr>
              <a:t>React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A8F8-AEE7-31BF-B758-CD4E973BFD66}"/>
              </a:ext>
            </a:extLst>
          </p:cNvPr>
          <p:cNvCxnSpPr>
            <a:cxnSpLocks/>
          </p:cNvCxnSpPr>
          <p:nvPr/>
        </p:nvCxnSpPr>
        <p:spPr>
          <a:xfrm>
            <a:off x="10768281" y="1477967"/>
            <a:ext cx="0" cy="425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AB1B789-9E23-54DC-CB12-840C39411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9999" y="440168"/>
            <a:ext cx="652363" cy="6523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64239E0-D4CD-CCD6-6D1B-5B4009524A6E}"/>
              </a:ext>
            </a:extLst>
          </p:cNvPr>
          <p:cNvSpPr txBox="1"/>
          <p:nvPr/>
        </p:nvSpPr>
        <p:spPr>
          <a:xfrm>
            <a:off x="10370843" y="104330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>
                <a:latin typeface="Montserrat Medium" pitchFamily="2" charset="77"/>
              </a:rPr>
              <a:t>Redis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AAC05A-7995-B892-AA2F-C603AC8B888B}"/>
              </a:ext>
            </a:extLst>
          </p:cNvPr>
          <p:cNvSpPr txBox="1"/>
          <p:nvPr/>
        </p:nvSpPr>
        <p:spPr>
          <a:xfrm>
            <a:off x="11353800" y="609275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⚙️</a:t>
            </a:r>
          </a:p>
        </p:txBody>
      </p:sp>
    </p:spTree>
    <p:extLst>
      <p:ext uri="{BB962C8B-B14F-4D97-AF65-F5344CB8AC3E}">
        <p14:creationId xmlns:p14="http://schemas.microsoft.com/office/powerpoint/2010/main" val="8584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E337-02DE-E1FC-F028-87AB8F73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Montserrat ExtraBold" pitchFamily="2" charset="77"/>
              </a:rPr>
              <a:t>Поразмышляем о будущем</a:t>
            </a:r>
            <a:endParaRPr lang="en-RU" b="1" dirty="0">
              <a:latin typeface="Montserrat ExtraBold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386A-96FE-48A7-A260-39F03985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679" y="2044275"/>
            <a:ext cx="7646641" cy="3442124"/>
          </a:xfrm>
        </p:spPr>
        <p:txBody>
          <a:bodyPr>
            <a:normAutofit fontScale="92500" lnSpcReduction="10000"/>
          </a:bodyPr>
          <a:lstStyle/>
          <a:p>
            <a:pPr marL="0" indent="360363">
              <a:lnSpc>
                <a:spcPct val="150000"/>
              </a:lnSpc>
              <a:buNone/>
            </a:pPr>
            <a:r>
              <a:rPr lang="ru-RU" sz="3200" dirty="0">
                <a:latin typeface="Montserrat Medium" pitchFamily="2" charset="77"/>
              </a:rPr>
              <a:t>Улучшить фронт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latin typeface="Montserrat Medium" pitchFamily="2" charset="77"/>
              </a:rPr>
              <a:t>Redis,</a:t>
            </a:r>
            <a:r>
              <a:rPr lang="ru-RU" sz="3200" dirty="0">
                <a:latin typeface="Montserrat Medium" pitchFamily="2" charset="77"/>
              </a:rPr>
              <a:t> </a:t>
            </a:r>
            <a:r>
              <a:rPr lang="en-US" sz="3200" dirty="0">
                <a:latin typeface="Montserrat Medium" pitchFamily="2" charset="77"/>
              </a:rPr>
              <a:t>Redis </a:t>
            </a:r>
            <a:r>
              <a:rPr lang="ru-RU" sz="3200" dirty="0">
                <a:latin typeface="Montserrat Medium" pitchFamily="2" charset="77"/>
              </a:rPr>
              <a:t>и снова </a:t>
            </a:r>
            <a:r>
              <a:rPr lang="en-US" sz="3200" dirty="0">
                <a:latin typeface="Montserrat Medium" pitchFamily="2" charset="77"/>
              </a:rPr>
              <a:t>Redis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200" dirty="0">
                <a:latin typeface="Montserrat Medium" pitchFamily="2" charset="77"/>
              </a:rPr>
              <a:t>Регистрация по </a:t>
            </a:r>
            <a:endParaRPr lang="en-US" sz="3200" dirty="0">
              <a:latin typeface="Montserrat Medium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3200" dirty="0">
                <a:latin typeface="Montserrat Medium" pitchFamily="2" charset="77"/>
              </a:rPr>
              <a:t>социальным сетям</a:t>
            </a:r>
          </a:p>
          <a:p>
            <a:pPr marL="0" indent="2713038">
              <a:lnSpc>
                <a:spcPct val="150000"/>
              </a:lnSpc>
              <a:buNone/>
            </a:pPr>
            <a:r>
              <a:rPr lang="ru-RU" sz="3200" dirty="0">
                <a:latin typeface="Montserrat Medium" pitchFamily="2" charset="77"/>
              </a:rPr>
              <a:t>ИИ для аналитики</a:t>
            </a:r>
            <a:endParaRPr lang="ru-RU" dirty="0">
              <a:latin typeface="Montserrat Medium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B6454-DFB9-316A-AB7B-511198A7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275"/>
            <a:ext cx="829625" cy="82962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2413F6-E72E-A72A-41F6-09CFE641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822" y="2500822"/>
            <a:ext cx="1856355" cy="18563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5D0D68-359E-FC48-A1BF-D5646273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5281" y="586703"/>
            <a:ext cx="882405" cy="88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-0.00039 0.1120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60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11204 L -0.00039 0.2331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4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23311 L -0.00039 0.3863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0D69-202A-FED0-5D5A-7A01DA52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91095"/>
            <a:ext cx="10515600" cy="1458119"/>
          </a:xfrm>
        </p:spPr>
        <p:txBody>
          <a:bodyPr/>
          <a:lstStyle/>
          <a:p>
            <a:pPr algn="ctr"/>
            <a:r>
              <a:rPr lang="ru-RU" b="1" dirty="0">
                <a:latin typeface="Montserrat ExtraBold" pitchFamily="2" charset="77"/>
              </a:rPr>
              <a:t>Спасибо за внимание</a:t>
            </a:r>
            <a:endParaRPr lang="en-RU" b="1" dirty="0">
              <a:latin typeface="Montserrat ExtraBold" pitchFamily="2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324BF-53E6-3FE4-DA69-F8D7B40DB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822" y="2500822"/>
            <a:ext cx="1856355" cy="1856355"/>
          </a:xfrm>
        </p:spPr>
      </p:pic>
    </p:spTree>
    <p:extLst>
      <p:ext uri="{BB962C8B-B14F-4D97-AF65-F5344CB8AC3E}">
        <p14:creationId xmlns:p14="http://schemas.microsoft.com/office/powerpoint/2010/main" val="25641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54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120</Words>
  <Application>Microsoft Macintosh PowerPoint</Application>
  <PresentationFormat>Широкоэкранный</PresentationFormat>
  <Paragraphs>71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Consolas</vt:lpstr>
      <vt:lpstr>Helvetica</vt:lpstr>
      <vt:lpstr>Monaco</vt:lpstr>
      <vt:lpstr>Montserrat</vt:lpstr>
      <vt:lpstr>Montserrat ExtraBold</vt:lpstr>
      <vt:lpstr>Montserrat Medium</vt:lpstr>
      <vt:lpstr>PT Mono</vt:lpstr>
      <vt:lpstr>PT Sans</vt:lpstr>
      <vt:lpstr>Times New Roman</vt:lpstr>
      <vt:lpstr>Office Theme</vt:lpstr>
      <vt:lpstr>Презентация PowerPoint</vt:lpstr>
      <vt:lpstr>Kabanchiki</vt:lpstr>
      <vt:lpstr>Наш продукт?</vt:lpstr>
      <vt:lpstr>Преимущества</vt:lpstr>
      <vt:lpstr>Стек Технологий</vt:lpstr>
      <vt:lpstr>Поразмышляем о будущем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 Юматов</dc:creator>
  <cp:lastModifiedBy>Илья Жуков</cp:lastModifiedBy>
  <cp:revision>12</cp:revision>
  <dcterms:created xsi:type="dcterms:W3CDTF">2024-04-21T12:31:10Z</dcterms:created>
  <dcterms:modified xsi:type="dcterms:W3CDTF">2024-04-22T07:12:18Z</dcterms:modified>
</cp:coreProperties>
</file>