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Anaheim"/>
      <p:regular r:id="rId37"/>
    </p:embeddedFont>
    <p:embeddedFont>
      <p:font typeface="Poppins Light"/>
      <p:regular r:id="rId38"/>
      <p:bold r:id="rId39"/>
      <p:italic r:id="rId40"/>
      <p:boldItalic r:id="rId41"/>
    </p:embeddedFont>
    <p:embeddedFont>
      <p:font typeface="Poppins Medium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  <p:embeddedFont>
      <p:font typeface="DM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A1C79-4BBA-4CE1-AAAD-189361C2775A}">
  <a:tblStyle styleId="{2AAA1C79-4BBA-4CE1-AAAD-189361C27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italic.fntdata"/><Relationship Id="rId42" Type="http://schemas.openxmlformats.org/officeDocument/2006/relationships/font" Target="fonts/PoppinsMedium-regular.fntdata"/><Relationship Id="rId41" Type="http://schemas.openxmlformats.org/officeDocument/2006/relationships/font" Target="fonts/PoppinsLight-boldItalic.fntdata"/><Relationship Id="rId44" Type="http://schemas.openxmlformats.org/officeDocument/2006/relationships/font" Target="fonts/PoppinsMedium-italic.fntdata"/><Relationship Id="rId43" Type="http://schemas.openxmlformats.org/officeDocument/2006/relationships/font" Target="fonts/PoppinsMedium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Poppins-regular.fntdata"/><Relationship Id="rId32" Type="http://schemas.openxmlformats.org/officeDocument/2006/relationships/slide" Target="slides/slide27.xml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Anaheim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PoppinsLight-bold.fntdata"/><Relationship Id="rId38" Type="http://schemas.openxmlformats.org/officeDocument/2006/relationships/font" Target="fonts/Poppins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05aef5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05aef5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05aef56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05aef56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05aef56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05aef56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3991b7d74e_0_27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3991b7d74e_0_27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08d3fe1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08d3fe1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05aef567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b05aef567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b05aef567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b05aef567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8b7a00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8b7a00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05aef567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05aef567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08d3fe1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08d3fe1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b08d3fe1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b08d3fe1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b05aef567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b05aef567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b05aef567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b05aef567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05aef567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b05aef567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3991b7d74e_0_27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3991b7d74e_0_27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b3cf4b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b3cf4b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5cd31a11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5cd31a11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05aef56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b05aef56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05aef56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05aef56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05aef56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05aef56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5" type="title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6" type="title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subTitle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6" name="Google Shape;86;p14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95" name="Google Shape;95;p1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" name="Google Shape;96;p1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97" name="Google Shape;97;p1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01" name="Google Shape;101;p1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 flipH="1" rot="10800000">
            <a:off x="4325" y="4696313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" name="Google Shape;107;p1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2" name="Google Shape;112;p1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hasCustomPrompt="1" type="title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17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17"/>
          <p:cNvGrpSpPr/>
          <p:nvPr/>
        </p:nvGrpSpPr>
        <p:grpSpPr>
          <a:xfrm flipH="1" rot="10800000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8" name="Google Shape;128;p17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>
            <p:ph idx="2" type="pic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39" name="Google Shape;139;p19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40" name="Google Shape;140;p19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0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146" name="Google Shape;146;p20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0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0" name="Google Shape;150;p20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0"/>
          <p:cNvSpPr/>
          <p:nvPr>
            <p:ph idx="2" type="pic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7" name="Google Shape;157;p21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21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21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21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21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1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2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4" name="Google Shape;164;p21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9" name="Google Shape;169;p22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2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4637344" y="2519922"/>
            <a:ext cx="28845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2" type="subTitle"/>
          </p:nvPr>
        </p:nvSpPr>
        <p:spPr>
          <a:xfrm>
            <a:off x="720000" y="2519922"/>
            <a:ext cx="28845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3" type="subTitle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4" type="subTitle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180" name="Google Shape;180;p23"/>
          <p:cNvCxnSpPr/>
          <p:nvPr/>
        </p:nvCxnSpPr>
        <p:spPr>
          <a:xfrm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8437542" y="-4"/>
            <a:ext cx="706351" cy="706351"/>
            <a:chOff x="-320522" y="940050"/>
            <a:chExt cx="3316200" cy="33162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6" name="Google Shape;186;p23"/>
          <p:cNvCxnSpPr/>
          <p:nvPr/>
        </p:nvCxnSpPr>
        <p:spPr>
          <a:xfrm>
            <a:off x="8437550" y="7063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8437550" y="484340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2" type="subTitle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2" type="subTitle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3" type="subTitle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4" type="subTitle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5" type="subTitle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02" name="Google Shape;202;p25"/>
          <p:cNvSpPr txBox="1"/>
          <p:nvPr>
            <p:ph idx="6" type="subTitle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03" name="Google Shape;203;p25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" name="Google Shape;204;p25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25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9" name="Google Shape;209;p25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2" type="subTitle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4" type="subTitle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6" type="subTitle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7" type="subTitle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8" type="subTitle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26"/>
          <p:cNvGrpSpPr/>
          <p:nvPr/>
        </p:nvGrpSpPr>
        <p:grpSpPr>
          <a:xfrm flipH="1" rot="10800000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2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6" name="Google Shape;226;p26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6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2" type="subTitle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4" type="subTitle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5" type="subTitle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6" type="subTitle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7" type="subTitle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8" type="subTitle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9" type="subTitle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3" type="subTitle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14" type="subTitle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15" type="subTitle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hasCustomPrompt="1"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hasCustomPrompt="1" idx="2" type="title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8"/>
          <p:cNvSpPr txBox="1"/>
          <p:nvPr>
            <p:ph idx="3" type="subTitle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hasCustomPrompt="1" idx="4" type="title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8"/>
          <p:cNvSpPr txBox="1"/>
          <p:nvPr>
            <p:ph idx="5" type="subTitle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hasCustomPrompt="1"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29"/>
          <p:cNvSpPr txBox="1"/>
          <p:nvPr>
            <p:ph idx="2" type="subTitle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56" name="Google Shape;256;p29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hasCustomPrompt="1" idx="4" type="title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/>
          <p:nvPr>
            <p:ph idx="5" type="subTitle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29"/>
          <p:cNvSpPr txBox="1"/>
          <p:nvPr>
            <p:ph idx="6" type="subTitle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hasCustomPrompt="1" idx="7" type="title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9"/>
          <p:cNvSpPr txBox="1"/>
          <p:nvPr>
            <p:ph idx="8" type="subTitle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29"/>
          <p:cNvSpPr txBox="1"/>
          <p:nvPr>
            <p:ph idx="9" type="subTitle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hasCustomPrompt="1" idx="13" type="title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9"/>
          <p:cNvSpPr txBox="1"/>
          <p:nvPr>
            <p:ph idx="14" type="subTitle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29"/>
          <p:cNvSpPr txBox="1"/>
          <p:nvPr>
            <p:ph idx="15" type="subTitle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66" name="Google Shape;266;p29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hasCustomPrompt="1" type="title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30"/>
          <p:cNvSpPr txBox="1"/>
          <p:nvPr>
            <p:ph idx="2" type="subTitle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3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hasCustomPrompt="1" idx="4" type="title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/>
          <p:nvPr>
            <p:ph idx="5" type="subTitle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30"/>
          <p:cNvSpPr txBox="1"/>
          <p:nvPr>
            <p:ph idx="6" type="subTitle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77" name="Google Shape;277;p30"/>
          <p:cNvSpPr txBox="1"/>
          <p:nvPr>
            <p:ph hasCustomPrompt="1" idx="7" type="title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30"/>
          <p:cNvSpPr txBox="1"/>
          <p:nvPr>
            <p:ph idx="8" type="subTitle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0"/>
          <p:cNvSpPr txBox="1"/>
          <p:nvPr>
            <p:ph idx="9" type="subTitle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hasCustomPrompt="1" idx="13" type="title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/>
          <p:nvPr>
            <p:ph idx="14" type="subTitle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30"/>
          <p:cNvSpPr txBox="1"/>
          <p:nvPr>
            <p:ph idx="15" type="subTitle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cxnSp>
        <p:nvCxnSpPr>
          <p:cNvPr id="283" name="Google Shape;283;p30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" name="Google Shape;284;p30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9" name="Google Shape;289;p30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8" name="Google Shape;18;p4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" name="Google Shape;19;p4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4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4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4" name="Google Shape;24;p4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1" type="subTitle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32"/>
          <p:cNvGrpSpPr/>
          <p:nvPr/>
        </p:nvGrpSpPr>
        <p:grpSpPr>
          <a:xfrm flipH="1" rot="10800000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8" name="Google Shape;308;p33"/>
          <p:cNvGrpSpPr/>
          <p:nvPr/>
        </p:nvGrpSpPr>
        <p:grpSpPr>
          <a:xfrm flipH="1" rot="10800000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" name="Google Shape;36;p6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" name="Google Shape;41;p6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6" name="Google Shape;46;p7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" name="Google Shape;47;p7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" name="Google Shape;52;p7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ctrTitle"/>
          </p:nvPr>
        </p:nvSpPr>
        <p:spPr>
          <a:xfrm>
            <a:off x="3543875" y="2038350"/>
            <a:ext cx="4831800" cy="1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ICBHR</a:t>
            </a:r>
            <a:endParaRPr sz="7000"/>
          </a:p>
        </p:txBody>
      </p:sp>
      <p:sp>
        <p:nvSpPr>
          <p:cNvPr id="320" name="Google Shape;320;p34"/>
          <p:cNvSpPr txBox="1"/>
          <p:nvPr>
            <p:ph idx="1" type="subTitle"/>
          </p:nvPr>
        </p:nvSpPr>
        <p:spPr>
          <a:xfrm>
            <a:off x="3543875" y="3563300"/>
            <a:ext cx="53202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 Improved Convolutional Neural Network for Bangla Handwriting Recognition</a:t>
            </a:r>
            <a:endParaRPr sz="1700"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2" name="Google Shape;322;p3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3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3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" name="Google Shape;326;p34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3325072" y="21907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3325072" y="4324350"/>
            <a:ext cx="58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36" name="Google Shape;436;p43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4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37" name="Google Shape;437;p43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3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9" name="Google Shape;439;p43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440" name="Google Shape;440;p43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1" name="Google Shape;441;p43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442" name="Google Shape;442;p43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43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43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43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44"/>
          <p:cNvGraphicFramePr/>
          <p:nvPr/>
        </p:nvGraphicFramePr>
        <p:xfrm>
          <a:off x="1325213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649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Complex bengali script with diverse characters and unique features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Availability of diverse datasets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igitizes documents, processes forms and aids data entry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ignificant research and development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834300" y="2643225"/>
            <a:ext cx="4550100" cy="13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56" name="Google Shape;456;p45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5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57" name="Google Shape;457;p45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5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45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460" name="Google Shape;460;p45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1" name="Google Shape;461;p45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462" name="Google Shape;462;p45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45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45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4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46"/>
          <p:cNvGraphicFramePr/>
          <p:nvPr/>
        </p:nvGraphicFramePr>
        <p:xfrm>
          <a:off x="928063" y="71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1697175"/>
                <a:gridCol w="1327050"/>
                <a:gridCol w="1594250"/>
                <a:gridCol w="2155825"/>
                <a:gridCol w="120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Author</a:t>
                      </a:r>
                      <a:endParaRPr sz="16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Type</a:t>
                      </a:r>
                      <a:endParaRPr sz="16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Model</a:t>
                      </a:r>
                      <a:endParaRPr sz="16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</a:t>
                      </a:r>
                      <a:endParaRPr sz="16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Accuracy</a:t>
                      </a:r>
                      <a:endParaRPr sz="1600"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AKM Shahariar Azad Rabby </a:t>
                      </a:r>
                      <a:r>
                        <a:rPr lang="en">
                          <a:solidFill>
                            <a:srgbClr val="C2C2C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[8]</a:t>
                      </a:r>
                      <a:endParaRPr>
                        <a:solidFill>
                          <a:srgbClr val="C2C2C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Bangla Handwriting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SVM, MLP classifier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Ekushnet, CAMTERdb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96.90%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95%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Bishwajit </a:t>
                      </a:r>
                      <a:r>
                        <a:rPr lang="en">
                          <a:solidFill>
                            <a:srgbClr val="C2C2C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[17]</a:t>
                      </a:r>
                      <a:endParaRPr>
                        <a:solidFill>
                          <a:srgbClr val="C2C2C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Alphabets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Deep CNN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Banglalekha-isolated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91.23%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 Khandokar </a:t>
                      </a:r>
                      <a:r>
                        <a:rPr lang="en">
                          <a:solidFill>
                            <a:srgbClr val="C2C2C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[19]</a:t>
                      </a:r>
                      <a:endParaRPr>
                        <a:solidFill>
                          <a:srgbClr val="C2C2C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Bangla characters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CNN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Images from NIST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92.91%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Xu </a:t>
                      </a:r>
                      <a:r>
                        <a:rPr lang="en">
                          <a:solidFill>
                            <a:srgbClr val="C2C2C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[23]</a:t>
                      </a:r>
                      <a:endParaRPr>
                        <a:solidFill>
                          <a:srgbClr val="C2C2C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Bangla characters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Bayesian network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Own dataset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87.5%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Md Mahbubar Rahman </a:t>
                      </a:r>
                      <a:r>
                        <a:rPr lang="en">
                          <a:solidFill>
                            <a:srgbClr val="C2C2C2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[18]</a:t>
                      </a:r>
                      <a:endParaRPr>
                        <a:solidFill>
                          <a:srgbClr val="C2C2C2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Bangla characters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CNN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Own dataset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85.96%</a:t>
                      </a:r>
                      <a:endParaRPr>
                        <a:solidFill>
                          <a:srgbClr val="FFFFFF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76" name="Google Shape;476;p47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6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77" name="Google Shape;477;p47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7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47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480" name="Google Shape;480;p47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1" name="Google Shape;481;p47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482" name="Google Shape;482;p47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47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47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47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686" l="980" r="0" t="-2676"/>
          <a:stretch/>
        </p:blipFill>
        <p:spPr>
          <a:xfrm>
            <a:off x="715825" y="560050"/>
            <a:ext cx="6079300" cy="4037426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48"/>
          <p:cNvSpPr txBox="1"/>
          <p:nvPr>
            <p:ph idx="4294967295" type="subTitle"/>
          </p:nvPr>
        </p:nvSpPr>
        <p:spPr>
          <a:xfrm>
            <a:off x="7119625" y="1147138"/>
            <a:ext cx="1717200" cy="457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Data Collection</a:t>
            </a:r>
            <a:endParaRPr/>
          </a:p>
        </p:txBody>
      </p:sp>
      <p:sp>
        <p:nvSpPr>
          <p:cNvPr id="492" name="Google Shape;492;p48"/>
          <p:cNvSpPr txBox="1"/>
          <p:nvPr>
            <p:ph idx="4294967295" type="subTitle"/>
          </p:nvPr>
        </p:nvSpPr>
        <p:spPr>
          <a:xfrm>
            <a:off x="7119625" y="2318288"/>
            <a:ext cx="17172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3" name="Google Shape;493;p48"/>
          <p:cNvSpPr txBox="1"/>
          <p:nvPr>
            <p:ph idx="4294967295" type="subTitle"/>
          </p:nvPr>
        </p:nvSpPr>
        <p:spPr>
          <a:xfrm>
            <a:off x="7119625" y="3489438"/>
            <a:ext cx="1717200" cy="457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Proposed Model</a:t>
            </a:r>
            <a:endParaRPr/>
          </a:p>
        </p:txBody>
      </p:sp>
      <p:cxnSp>
        <p:nvCxnSpPr>
          <p:cNvPr id="494" name="Google Shape;494;p48"/>
          <p:cNvCxnSpPr>
            <a:stCxn id="491" idx="2"/>
            <a:endCxn id="492" idx="0"/>
          </p:cNvCxnSpPr>
          <p:nvPr/>
        </p:nvCxnSpPr>
        <p:spPr>
          <a:xfrm>
            <a:off x="7978225" y="1604338"/>
            <a:ext cx="0" cy="71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8"/>
          <p:cNvCxnSpPr>
            <a:stCxn id="492" idx="2"/>
            <a:endCxn id="493" idx="0"/>
          </p:cNvCxnSpPr>
          <p:nvPr/>
        </p:nvCxnSpPr>
        <p:spPr>
          <a:xfrm>
            <a:off x="7978225" y="2775488"/>
            <a:ext cx="0" cy="71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25" y="2290525"/>
            <a:ext cx="6092498" cy="23144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501" name="Google Shape;501;p49"/>
          <p:cNvGraphicFramePr/>
          <p:nvPr/>
        </p:nvGraphicFramePr>
        <p:xfrm>
          <a:off x="5197800" y="6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1780900"/>
                <a:gridCol w="1992550"/>
              </a:tblGrid>
              <a:tr h="3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Name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No of Total Images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CMATERdb 3.1.2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15000 characters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NumtaDB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85,000+ digits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IUBMCdb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7909 Modifiers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>
            <p:ph type="title"/>
          </p:nvPr>
        </p:nvSpPr>
        <p:spPr>
          <a:xfrm>
            <a:off x="834300" y="2643225"/>
            <a:ext cx="4550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Implementation</a:t>
            </a:r>
            <a:endParaRPr sz="4100"/>
          </a:p>
        </p:txBody>
      </p:sp>
      <p:sp>
        <p:nvSpPr>
          <p:cNvPr id="507" name="Google Shape;507;p50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7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08" name="Google Shape;508;p50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0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50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511" name="Google Shape;511;p50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2" name="Google Shape;512;p50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513" name="Google Shape;513;p50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50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50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50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51"/>
          <p:cNvGrpSpPr/>
          <p:nvPr/>
        </p:nvGrpSpPr>
        <p:grpSpPr>
          <a:xfrm>
            <a:off x="921510" y="746555"/>
            <a:ext cx="3774695" cy="2744770"/>
            <a:chOff x="331763" y="414153"/>
            <a:chExt cx="6903246" cy="5019697"/>
          </a:xfrm>
        </p:grpSpPr>
        <p:sp>
          <p:nvSpPr>
            <p:cNvPr id="522" name="Google Shape;522;p51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6" name="Google Shape;526;p51"/>
          <p:cNvPicPr preferRelativeResize="0"/>
          <p:nvPr/>
        </p:nvPicPr>
        <p:blipFill rotWithShape="1">
          <a:blip r:embed="rId3">
            <a:alphaModFix/>
          </a:blip>
          <a:srcRect b="3778" l="13132" r="13132" t="16837"/>
          <a:stretch/>
        </p:blipFill>
        <p:spPr>
          <a:xfrm>
            <a:off x="1022578" y="847990"/>
            <a:ext cx="3572809" cy="21791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27" name="Google Shape;527;p51"/>
          <p:cNvGrpSpPr/>
          <p:nvPr/>
        </p:nvGrpSpPr>
        <p:grpSpPr>
          <a:xfrm>
            <a:off x="5127085" y="746555"/>
            <a:ext cx="3774695" cy="2744770"/>
            <a:chOff x="331763" y="414153"/>
            <a:chExt cx="6903246" cy="5019697"/>
          </a:xfrm>
        </p:grpSpPr>
        <p:sp>
          <p:nvSpPr>
            <p:cNvPr id="528" name="Google Shape;528;p51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p51"/>
          <p:cNvPicPr preferRelativeResize="0"/>
          <p:nvPr/>
        </p:nvPicPr>
        <p:blipFill rotWithShape="1">
          <a:blip r:embed="rId4">
            <a:alphaModFix/>
          </a:blip>
          <a:srcRect b="0" l="16146" r="12500" t="17722"/>
          <a:stretch/>
        </p:blipFill>
        <p:spPr>
          <a:xfrm>
            <a:off x="5228153" y="847990"/>
            <a:ext cx="3572809" cy="21791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33" name="Google Shape;533;p51"/>
          <p:cNvCxnSpPr/>
          <p:nvPr/>
        </p:nvCxnSpPr>
        <p:spPr>
          <a:xfrm flipH="1" rot="10800000">
            <a:off x="4702250" y="1936000"/>
            <a:ext cx="4185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51"/>
          <p:cNvSpPr txBox="1"/>
          <p:nvPr/>
        </p:nvSpPr>
        <p:spPr>
          <a:xfrm>
            <a:off x="1170950" y="3713725"/>
            <a:ext cx="74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Unlock the power of Bangla handwriting recognition in real-time with our cutting edge model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834300" y="2643225"/>
            <a:ext cx="4550100" cy="12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</a:t>
            </a:r>
            <a:br>
              <a:rPr lang="en"/>
            </a:br>
            <a:r>
              <a:rPr lang="en"/>
              <a:t>Result</a:t>
            </a:r>
            <a:endParaRPr/>
          </a:p>
        </p:txBody>
      </p:sp>
      <p:sp>
        <p:nvSpPr>
          <p:cNvPr id="540" name="Google Shape;540;p52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8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41" name="Google Shape;541;p52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2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3" name="Google Shape;543;p52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544" name="Google Shape;544;p52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5" name="Google Shape;545;p52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546" name="Google Shape;546;p52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52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52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52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35"/>
          <p:cNvGraphicFramePr/>
          <p:nvPr/>
        </p:nvGraphicFramePr>
        <p:xfrm>
          <a:off x="758575" y="136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2856525"/>
                <a:gridCol w="13153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Presented By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Md. Imran Nazir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19202103248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Tunazzinur Rahman Kabbo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19202103268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Md. Zobayer Hasan Nayem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19202103274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Afsana Akter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19202103295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Afia Anzum Joati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19202103409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35"/>
          <p:cNvGraphicFramePr/>
          <p:nvPr/>
        </p:nvGraphicFramePr>
        <p:xfrm>
          <a:off x="5453725" y="338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3297575"/>
              </a:tblGrid>
              <a:tr h="38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Supervised By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Mijanur Rahman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Assistant Professor</a:t>
                      </a:r>
                      <a:endParaRPr i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Department of CSE, BUBT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35"/>
          <p:cNvSpPr/>
          <p:nvPr/>
        </p:nvSpPr>
        <p:spPr>
          <a:xfrm>
            <a:off x="8233500" y="455725"/>
            <a:ext cx="986700" cy="13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7" name="Google Shape;337;p35"/>
          <p:cNvCxnSpPr/>
          <p:nvPr/>
        </p:nvCxnSpPr>
        <p:spPr>
          <a:xfrm>
            <a:off x="445761" y="1052275"/>
            <a:ext cx="88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5"/>
          <p:cNvSpPr txBox="1"/>
          <p:nvPr>
            <p:ph type="title"/>
          </p:nvPr>
        </p:nvSpPr>
        <p:spPr>
          <a:xfrm>
            <a:off x="643800" y="433025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Google Shape;554;p53"/>
          <p:cNvGraphicFramePr/>
          <p:nvPr/>
        </p:nvGraphicFramePr>
        <p:xfrm>
          <a:off x="2037813" y="3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1664800"/>
                <a:gridCol w="1308700"/>
                <a:gridCol w="209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Name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Validation 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CMATERdb 3.1.2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97.2%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96.0%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NumtaDB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99.7%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98.6%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IUBMCdb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99.0%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55" name="Google Shape;5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62" y="2104925"/>
            <a:ext cx="6520876" cy="279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53"/>
          <p:cNvCxnSpPr>
            <a:endCxn id="555" idx="3"/>
          </p:cNvCxnSpPr>
          <p:nvPr/>
        </p:nvCxnSpPr>
        <p:spPr>
          <a:xfrm flipH="1" rot="-5400000">
            <a:off x="6186788" y="1856875"/>
            <a:ext cx="2554800" cy="736500"/>
          </a:xfrm>
          <a:prstGeom prst="bentConnector4">
            <a:avLst>
              <a:gd fmla="val -3" name="adj1"/>
              <a:gd fmla="val 13233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2104925"/>
            <a:ext cx="6520859" cy="2795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4"/>
          <p:cNvGraphicFramePr/>
          <p:nvPr/>
        </p:nvGraphicFramePr>
        <p:xfrm>
          <a:off x="2037813" y="3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1675500"/>
                <a:gridCol w="1298000"/>
                <a:gridCol w="209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Name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Validation 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CMATERdb 3.1.2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97.2%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96.0%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NumtaDB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99.7%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98.6%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IUBMCdb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99.0%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3" name="Google Shape;563;p54"/>
          <p:cNvCxnSpPr>
            <a:endCxn id="561" idx="3"/>
          </p:cNvCxnSpPr>
          <p:nvPr/>
        </p:nvCxnSpPr>
        <p:spPr>
          <a:xfrm flipH="1" rot="-5400000">
            <a:off x="6379659" y="2049775"/>
            <a:ext cx="2179800" cy="725700"/>
          </a:xfrm>
          <a:prstGeom prst="bentConnector4">
            <a:avLst>
              <a:gd fmla="val -493" name="adj1"/>
              <a:gd fmla="val 132813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" name="Google Shape;568;p55"/>
          <p:cNvGraphicFramePr/>
          <p:nvPr/>
        </p:nvGraphicFramePr>
        <p:xfrm>
          <a:off x="2037813" y="38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1675500"/>
                <a:gridCol w="1298000"/>
                <a:gridCol w="209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Name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Validation Accuracy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CMATERdb 3.1.2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97.2%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96.0%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NumtaDB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99.7%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98.6%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IUBMCdb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99.0%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69" name="Google Shape;569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775" y="2125350"/>
            <a:ext cx="3650175" cy="28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p55"/>
          <p:cNvGrpSpPr/>
          <p:nvPr/>
        </p:nvGrpSpPr>
        <p:grpSpPr>
          <a:xfrm>
            <a:off x="6345950" y="1815738"/>
            <a:ext cx="1383350" cy="1754400"/>
            <a:chOff x="6345950" y="1815738"/>
            <a:chExt cx="1383350" cy="1754400"/>
          </a:xfrm>
        </p:grpSpPr>
        <p:cxnSp>
          <p:nvCxnSpPr>
            <p:cNvPr id="571" name="Google Shape;571;p55"/>
            <p:cNvCxnSpPr/>
            <p:nvPr/>
          </p:nvCxnSpPr>
          <p:spPr>
            <a:xfrm rot="5400000">
              <a:off x="6159950" y="2001738"/>
              <a:ext cx="1754400" cy="1382400"/>
            </a:xfrm>
            <a:prstGeom prst="bentConnector3">
              <a:avLst>
                <a:gd fmla="val 10016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55"/>
            <p:cNvCxnSpPr/>
            <p:nvPr/>
          </p:nvCxnSpPr>
          <p:spPr>
            <a:xfrm>
              <a:off x="7106200" y="1815750"/>
              <a:ext cx="623100" cy="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78" name="Google Shape;578;p56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9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79" name="Google Shape;579;p56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56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1" name="Google Shape;581;p56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582" name="Google Shape;582;p56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3" name="Google Shape;583;p56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584" name="Google Shape;584;p56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56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56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56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/>
          <p:nvPr/>
        </p:nvSpPr>
        <p:spPr>
          <a:xfrm>
            <a:off x="3145088" y="3181801"/>
            <a:ext cx="430500" cy="43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3" name="Google Shape;593;p57"/>
          <p:cNvSpPr/>
          <p:nvPr/>
        </p:nvSpPr>
        <p:spPr>
          <a:xfrm>
            <a:off x="3145088" y="956475"/>
            <a:ext cx="430500" cy="4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4" name="Google Shape;594;p57"/>
          <p:cNvSpPr txBox="1"/>
          <p:nvPr/>
        </p:nvSpPr>
        <p:spPr>
          <a:xfrm>
            <a:off x="3784513" y="956475"/>
            <a:ext cx="4406400" cy="4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Different handwriting styles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5" name="Google Shape;595;p57"/>
          <p:cNvSpPr txBox="1"/>
          <p:nvPr/>
        </p:nvSpPr>
        <p:spPr>
          <a:xfrm>
            <a:off x="953088" y="2072600"/>
            <a:ext cx="1814400" cy="50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Limitations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3784513" y="3181800"/>
            <a:ext cx="4406400" cy="43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Poor image quality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97" name="Google Shape;597;p57"/>
          <p:cNvCxnSpPr>
            <a:stCxn id="595" idx="0"/>
            <a:endCxn id="593" idx="1"/>
          </p:cNvCxnSpPr>
          <p:nvPr/>
        </p:nvCxnSpPr>
        <p:spPr>
          <a:xfrm rot="-5400000">
            <a:off x="2052288" y="979700"/>
            <a:ext cx="900900" cy="128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57"/>
          <p:cNvCxnSpPr>
            <a:stCxn id="595" idx="2"/>
            <a:endCxn id="592" idx="1"/>
          </p:cNvCxnSpPr>
          <p:nvPr/>
        </p:nvCxnSpPr>
        <p:spPr>
          <a:xfrm flipH="1" rot="-5400000">
            <a:off x="2091588" y="2343500"/>
            <a:ext cx="822300" cy="128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57"/>
          <p:cNvSpPr txBox="1"/>
          <p:nvPr/>
        </p:nvSpPr>
        <p:spPr>
          <a:xfrm>
            <a:off x="3784513" y="2119150"/>
            <a:ext cx="4406400" cy="4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Complex character and shape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0" name="Google Shape;600;p57"/>
          <p:cNvSpPr/>
          <p:nvPr/>
        </p:nvSpPr>
        <p:spPr>
          <a:xfrm>
            <a:off x="3145088" y="2111150"/>
            <a:ext cx="430500" cy="4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601" name="Google Shape;601;p57"/>
          <p:cNvCxnSpPr>
            <a:stCxn id="595" idx="3"/>
            <a:endCxn id="600" idx="1"/>
          </p:cNvCxnSpPr>
          <p:nvPr/>
        </p:nvCxnSpPr>
        <p:spPr>
          <a:xfrm>
            <a:off x="2767488" y="2323700"/>
            <a:ext cx="3777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07" name="Google Shape;607;p58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08" name="Google Shape;608;p58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58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0" name="Google Shape;610;p58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611" name="Google Shape;611;p58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2" name="Google Shape;612;p58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613" name="Google Shape;613;p58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58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58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58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/>
          <p:nvPr/>
        </p:nvSpPr>
        <p:spPr>
          <a:xfrm>
            <a:off x="528425" y="1282937"/>
            <a:ext cx="2625300" cy="262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9"/>
          <p:cNvSpPr/>
          <p:nvPr/>
        </p:nvSpPr>
        <p:spPr>
          <a:xfrm>
            <a:off x="819576" y="1574134"/>
            <a:ext cx="2043000" cy="204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59"/>
          <p:cNvCxnSpPr/>
          <p:nvPr/>
        </p:nvCxnSpPr>
        <p:spPr>
          <a:xfrm>
            <a:off x="2399925" y="1582782"/>
            <a:ext cx="174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59"/>
          <p:cNvCxnSpPr/>
          <p:nvPr/>
        </p:nvCxnSpPr>
        <p:spPr>
          <a:xfrm>
            <a:off x="2399925" y="2595630"/>
            <a:ext cx="174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59"/>
          <p:cNvSpPr txBox="1"/>
          <p:nvPr/>
        </p:nvSpPr>
        <p:spPr>
          <a:xfrm>
            <a:off x="3921150" y="1270175"/>
            <a:ext cx="4245600" cy="6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Will include complex Bangla character including compound character and “matra”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3921150" y="2283025"/>
            <a:ext cx="4245600" cy="62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Will try to extract individual character as well as word from a sentence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"/>
          <p:cNvSpPr txBox="1"/>
          <p:nvPr>
            <p:ph type="title"/>
          </p:nvPr>
        </p:nvSpPr>
        <p:spPr>
          <a:xfrm>
            <a:off x="2094150" y="1261575"/>
            <a:ext cx="5363400" cy="1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r>
              <a:rPr lang="en" sz="7000"/>
              <a:t>!</a:t>
            </a:r>
            <a:endParaRPr sz="7000"/>
          </a:p>
        </p:txBody>
      </p:sp>
      <p:sp>
        <p:nvSpPr>
          <p:cNvPr id="632" name="Google Shape;632;p60"/>
          <p:cNvSpPr txBox="1"/>
          <p:nvPr>
            <p:ph idx="1" type="subTitle"/>
          </p:nvPr>
        </p:nvSpPr>
        <p:spPr>
          <a:xfrm>
            <a:off x="2095150" y="2253675"/>
            <a:ext cx="53634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Medium"/>
                <a:ea typeface="Poppins Medium"/>
                <a:cs typeface="Poppins Medium"/>
                <a:sym typeface="Poppins Medium"/>
              </a:rPr>
              <a:t>Any Questions?</a:t>
            </a: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633" name="Google Shape;633;p60"/>
          <p:cNvCxnSpPr/>
          <p:nvPr/>
        </p:nvCxnSpPr>
        <p:spPr>
          <a:xfrm>
            <a:off x="-98000" y="1038100"/>
            <a:ext cx="934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60"/>
          <p:cNvCxnSpPr/>
          <p:nvPr/>
        </p:nvCxnSpPr>
        <p:spPr>
          <a:xfrm>
            <a:off x="-107162" y="2943100"/>
            <a:ext cx="202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60"/>
          <p:cNvCxnSpPr/>
          <p:nvPr/>
        </p:nvCxnSpPr>
        <p:spPr>
          <a:xfrm>
            <a:off x="1907700" y="-94000"/>
            <a:ext cx="0" cy="53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6" name="Google Shape;636;p60"/>
          <p:cNvGrpSpPr/>
          <p:nvPr/>
        </p:nvGrpSpPr>
        <p:grpSpPr>
          <a:xfrm>
            <a:off x="-14" y="1038144"/>
            <a:ext cx="1905157" cy="1905157"/>
            <a:chOff x="-320522" y="940050"/>
            <a:chExt cx="3316200" cy="3316200"/>
          </a:xfrm>
        </p:grpSpPr>
        <p:cxnSp>
          <p:nvCxnSpPr>
            <p:cNvPr id="637" name="Google Shape;637;p6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6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6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6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720000" y="597425"/>
            <a:ext cx="36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44" name="Google Shape;344;p36"/>
          <p:cNvSpPr txBox="1"/>
          <p:nvPr>
            <p:ph idx="2" type="title"/>
          </p:nvPr>
        </p:nvSpPr>
        <p:spPr>
          <a:xfrm>
            <a:off x="885375" y="1563825"/>
            <a:ext cx="661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654225" y="2235575"/>
            <a:ext cx="11235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Abstract</a:t>
            </a:r>
            <a:endParaRPr sz="1600"/>
          </a:p>
        </p:txBody>
      </p:sp>
      <p:sp>
        <p:nvSpPr>
          <p:cNvPr id="346" name="Google Shape;346;p36"/>
          <p:cNvSpPr txBox="1"/>
          <p:nvPr>
            <p:ph idx="8" type="subTitle"/>
          </p:nvPr>
        </p:nvSpPr>
        <p:spPr>
          <a:xfrm>
            <a:off x="2171188" y="2235563"/>
            <a:ext cx="14586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347" name="Google Shape;347;p36"/>
          <p:cNvSpPr txBox="1"/>
          <p:nvPr>
            <p:ph idx="8" type="subTitle"/>
          </p:nvPr>
        </p:nvSpPr>
        <p:spPr>
          <a:xfrm>
            <a:off x="5561225" y="2235575"/>
            <a:ext cx="14586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Background</a:t>
            </a:r>
            <a:endParaRPr sz="1600"/>
          </a:p>
        </p:txBody>
      </p:sp>
      <p:sp>
        <p:nvSpPr>
          <p:cNvPr id="348" name="Google Shape;348;p36"/>
          <p:cNvSpPr txBox="1"/>
          <p:nvPr>
            <p:ph idx="8" type="subTitle"/>
          </p:nvPr>
        </p:nvSpPr>
        <p:spPr>
          <a:xfrm>
            <a:off x="4033763" y="2285688"/>
            <a:ext cx="1123500" cy="5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Purpose of Study</a:t>
            </a:r>
            <a:endParaRPr sz="1600"/>
          </a:p>
        </p:txBody>
      </p:sp>
      <p:sp>
        <p:nvSpPr>
          <p:cNvPr id="349" name="Google Shape;349;p36"/>
          <p:cNvSpPr txBox="1"/>
          <p:nvPr>
            <p:ph idx="8" type="subTitle"/>
          </p:nvPr>
        </p:nvSpPr>
        <p:spPr>
          <a:xfrm>
            <a:off x="7363175" y="2261950"/>
            <a:ext cx="1181700" cy="5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Literature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Review</a:t>
            </a:r>
            <a:endParaRPr sz="1600"/>
          </a:p>
        </p:txBody>
      </p:sp>
      <p:sp>
        <p:nvSpPr>
          <p:cNvPr id="350" name="Google Shape;350;p36"/>
          <p:cNvSpPr txBox="1"/>
          <p:nvPr>
            <p:ph idx="1" type="subTitle"/>
          </p:nvPr>
        </p:nvSpPr>
        <p:spPr>
          <a:xfrm>
            <a:off x="433575" y="3825250"/>
            <a:ext cx="15648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Methodology</a:t>
            </a:r>
            <a:endParaRPr sz="1600"/>
          </a:p>
        </p:txBody>
      </p:sp>
      <p:sp>
        <p:nvSpPr>
          <p:cNvPr id="351" name="Google Shape;351;p36"/>
          <p:cNvSpPr txBox="1"/>
          <p:nvPr>
            <p:ph idx="8" type="subTitle"/>
          </p:nvPr>
        </p:nvSpPr>
        <p:spPr>
          <a:xfrm>
            <a:off x="1946025" y="3825250"/>
            <a:ext cx="19089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Implementation</a:t>
            </a:r>
            <a:endParaRPr sz="1600"/>
          </a:p>
        </p:txBody>
      </p:sp>
      <p:sp>
        <p:nvSpPr>
          <p:cNvPr id="352" name="Google Shape;352;p36"/>
          <p:cNvSpPr txBox="1"/>
          <p:nvPr>
            <p:ph idx="8" type="subTitle"/>
          </p:nvPr>
        </p:nvSpPr>
        <p:spPr>
          <a:xfrm>
            <a:off x="3805625" y="3857800"/>
            <a:ext cx="1564800" cy="5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Experimental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</a:t>
            </a:r>
            <a:endParaRPr sz="1600"/>
          </a:p>
        </p:txBody>
      </p:sp>
      <p:sp>
        <p:nvSpPr>
          <p:cNvPr id="353" name="Google Shape;353;p36"/>
          <p:cNvSpPr txBox="1"/>
          <p:nvPr>
            <p:ph idx="8" type="subTitle"/>
          </p:nvPr>
        </p:nvSpPr>
        <p:spPr>
          <a:xfrm>
            <a:off x="5582075" y="3825250"/>
            <a:ext cx="13749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Limitations</a:t>
            </a:r>
            <a:endParaRPr sz="1600"/>
          </a:p>
        </p:txBody>
      </p:sp>
      <p:sp>
        <p:nvSpPr>
          <p:cNvPr id="354" name="Google Shape;354;p36"/>
          <p:cNvSpPr txBox="1"/>
          <p:nvPr>
            <p:ph idx="8" type="subTitle"/>
          </p:nvPr>
        </p:nvSpPr>
        <p:spPr>
          <a:xfrm>
            <a:off x="7251825" y="3825250"/>
            <a:ext cx="14586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 Work</a:t>
            </a:r>
            <a:endParaRPr sz="1600"/>
          </a:p>
        </p:txBody>
      </p:sp>
      <p:sp>
        <p:nvSpPr>
          <p:cNvPr id="355" name="Google Shape;355;p36"/>
          <p:cNvSpPr txBox="1"/>
          <p:nvPr>
            <p:ph idx="2" type="title"/>
          </p:nvPr>
        </p:nvSpPr>
        <p:spPr>
          <a:xfrm>
            <a:off x="2569888" y="1563825"/>
            <a:ext cx="661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6" name="Google Shape;356;p36"/>
          <p:cNvSpPr txBox="1"/>
          <p:nvPr>
            <p:ph idx="2" type="title"/>
          </p:nvPr>
        </p:nvSpPr>
        <p:spPr>
          <a:xfrm>
            <a:off x="4254400" y="1563825"/>
            <a:ext cx="661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7" name="Google Shape;357;p36"/>
          <p:cNvSpPr txBox="1"/>
          <p:nvPr>
            <p:ph idx="2" type="title"/>
          </p:nvPr>
        </p:nvSpPr>
        <p:spPr>
          <a:xfrm>
            <a:off x="5938927" y="1563825"/>
            <a:ext cx="703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8" name="Google Shape;358;p36"/>
          <p:cNvSpPr txBox="1"/>
          <p:nvPr>
            <p:ph idx="2" type="title"/>
          </p:nvPr>
        </p:nvSpPr>
        <p:spPr>
          <a:xfrm>
            <a:off x="7623425" y="1563825"/>
            <a:ext cx="703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9" name="Google Shape;359;p36"/>
          <p:cNvSpPr txBox="1"/>
          <p:nvPr>
            <p:ph idx="2" type="title"/>
          </p:nvPr>
        </p:nvSpPr>
        <p:spPr>
          <a:xfrm>
            <a:off x="885375" y="3167850"/>
            <a:ext cx="703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0" name="Google Shape;360;p36"/>
          <p:cNvSpPr txBox="1"/>
          <p:nvPr>
            <p:ph idx="2" type="title"/>
          </p:nvPr>
        </p:nvSpPr>
        <p:spPr>
          <a:xfrm>
            <a:off x="2569875" y="3167850"/>
            <a:ext cx="661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1" name="Google Shape;361;p36"/>
          <p:cNvSpPr txBox="1"/>
          <p:nvPr>
            <p:ph idx="2" type="title"/>
          </p:nvPr>
        </p:nvSpPr>
        <p:spPr>
          <a:xfrm>
            <a:off x="4254400" y="3167850"/>
            <a:ext cx="703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2" name="Google Shape;362;p36"/>
          <p:cNvSpPr txBox="1"/>
          <p:nvPr>
            <p:ph idx="2" type="title"/>
          </p:nvPr>
        </p:nvSpPr>
        <p:spPr>
          <a:xfrm>
            <a:off x="5938926" y="3167850"/>
            <a:ext cx="703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3" name="Google Shape;363;p36"/>
          <p:cNvSpPr txBox="1"/>
          <p:nvPr>
            <p:ph idx="2" type="title"/>
          </p:nvPr>
        </p:nvSpPr>
        <p:spPr>
          <a:xfrm>
            <a:off x="7623450" y="3167850"/>
            <a:ext cx="661200" cy="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369" name="Google Shape;369;p37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70" name="Google Shape;370;p37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7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2" name="Google Shape;372;p37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373" name="Google Shape;373;p37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4" name="Google Shape;374;p37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375" name="Google Shape;375;p37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37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37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37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38"/>
          <p:cNvGraphicFramePr/>
          <p:nvPr/>
        </p:nvGraphicFramePr>
        <p:xfrm>
          <a:off x="851885" y="14844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394625"/>
                <a:gridCol w="7045625"/>
              </a:tblGrid>
              <a:tr h="5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Developed a system to accurately identify Bangla handwritten characters, numerals and modifiers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Utilized a deep learning model based on CNN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Our single model which is applied on three different datasets, showed contemporary results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Achieved accuracy: 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 Mediu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NumtaDB - 99.7%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 Mediu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CMATERdb - 97.2%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 Mediu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IUBMCdb - 99%</a:t>
                      </a:r>
                      <a:endParaRPr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834300" y="2643225"/>
            <a:ext cx="4550100" cy="7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9" name="Google Shape;389;p39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2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90" name="Google Shape;390;p39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9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2" name="Google Shape;392;p39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393" name="Google Shape;393;p39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4" name="Google Shape;394;p39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395" name="Google Shape;395;p39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39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39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39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40"/>
          <p:cNvGraphicFramePr/>
          <p:nvPr/>
        </p:nvGraphicFramePr>
        <p:xfrm>
          <a:off x="1503175" y="14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6137625"/>
              </a:tblGrid>
              <a:tr h="58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Bangla is spoken by around 250 million people worldwide (7th most popular language globally)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Compared to other languages there's less research on Bangla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8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Challenges include shape variation, complex arrangement, and character similarity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59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Developed a highly accurate model for recognizing Bengali characters, numbers, and modifiers</a:t>
                      </a:r>
                      <a:endParaRPr>
                        <a:solidFill>
                          <a:schemeClr val="dk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type="title"/>
          </p:nvPr>
        </p:nvSpPr>
        <p:spPr>
          <a:xfrm>
            <a:off x="834300" y="2643225"/>
            <a:ext cx="3642000" cy="13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</p:txBody>
      </p:sp>
      <p:sp>
        <p:nvSpPr>
          <p:cNvPr id="409" name="Google Shape;409;p41"/>
          <p:cNvSpPr txBox="1"/>
          <p:nvPr>
            <p:ph idx="2" type="title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Poppins Light"/>
                <a:ea typeface="Poppins Light"/>
                <a:cs typeface="Poppins Light"/>
                <a:sym typeface="Poppins Light"/>
              </a:rPr>
              <a:t>0</a:t>
            </a:r>
            <a:r>
              <a:rPr lang="en"/>
              <a:t>3</a:t>
            </a:r>
            <a:endParaRPr sz="10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10" name="Google Shape;410;p41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" name="Google Shape;412;p41"/>
          <p:cNvGrpSpPr/>
          <p:nvPr/>
        </p:nvGrpSpPr>
        <p:grpSpPr>
          <a:xfrm>
            <a:off x="-53428" y="700525"/>
            <a:ext cx="8499232" cy="3316200"/>
            <a:chOff x="-53428" y="700525"/>
            <a:chExt cx="8499232" cy="3316200"/>
          </a:xfrm>
        </p:grpSpPr>
        <p:cxnSp>
          <p:nvCxnSpPr>
            <p:cNvPr id="413" name="Google Shape;413;p41"/>
            <p:cNvCxnSpPr/>
            <p:nvPr/>
          </p:nvCxnSpPr>
          <p:spPr>
            <a:xfrm>
              <a:off x="-53428" y="2359097"/>
              <a:ext cx="8495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4" name="Google Shape;414;p41"/>
            <p:cNvGrpSpPr/>
            <p:nvPr/>
          </p:nvGrpSpPr>
          <p:grpSpPr>
            <a:xfrm>
              <a:off x="5129603" y="700525"/>
              <a:ext cx="3316200" cy="3316200"/>
              <a:chOff x="-320522" y="940050"/>
              <a:chExt cx="3316200" cy="3316200"/>
            </a:xfrm>
          </p:grpSpPr>
          <p:cxnSp>
            <p:nvCxnSpPr>
              <p:cNvPr id="415" name="Google Shape;415;p41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41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41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4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42"/>
          <p:cNvGrpSpPr/>
          <p:nvPr/>
        </p:nvGrpSpPr>
        <p:grpSpPr>
          <a:xfrm rot="10800000">
            <a:off x="-2133600" y="-228606"/>
            <a:ext cx="11397522" cy="5358306"/>
            <a:chOff x="-76200" y="-6"/>
            <a:chExt cx="11397522" cy="5358306"/>
          </a:xfrm>
        </p:grpSpPr>
        <p:grpSp>
          <p:nvGrpSpPr>
            <p:cNvPr id="424" name="Google Shape;424;p42"/>
            <p:cNvGrpSpPr/>
            <p:nvPr/>
          </p:nvGrpSpPr>
          <p:grpSpPr>
            <a:xfrm flipH="1" rot="10800000">
              <a:off x="-76200" y="-6"/>
              <a:ext cx="11397522" cy="1401426"/>
              <a:chOff x="-652656" y="940050"/>
              <a:chExt cx="26970000" cy="3316200"/>
            </a:xfrm>
          </p:grpSpPr>
          <p:cxnSp>
            <p:nvCxnSpPr>
              <p:cNvPr id="425" name="Google Shape;425;p42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42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42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42"/>
              <p:cNvCxnSpPr/>
              <p:nvPr/>
            </p:nvCxnSpPr>
            <p:spPr>
              <a:xfrm>
                <a:off x="-652656" y="2598136"/>
                <a:ext cx="2697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29" name="Google Shape;429;p42"/>
            <p:cNvCxnSpPr/>
            <p:nvPr/>
          </p:nvCxnSpPr>
          <p:spPr>
            <a:xfrm rot="10800000">
              <a:off x="1539651" y="0"/>
              <a:ext cx="0" cy="535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430" name="Google Shape;430;p42"/>
          <p:cNvGraphicFramePr/>
          <p:nvPr/>
        </p:nvGraphicFramePr>
        <p:xfrm>
          <a:off x="1268150" y="18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{2AAA1C79-4BBA-4CE1-AAAD-189361C2775A}</a:tableStyleId>
              </a:tblPr>
              <a:tblGrid>
                <a:gridCol w="5835100"/>
              </a:tblGrid>
              <a:tr h="412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Advancing Bangla Handwritten Character Recognition</a:t>
                      </a:r>
                      <a:endParaRPr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Improving Language-related Initiatives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Addressing Real-world Challenge</a:t>
                      </a:r>
                      <a:endParaRPr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