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9"/>
  </p:notesMasterIdLst>
  <p:sldIdLst>
    <p:sldId id="256" r:id="rId2"/>
    <p:sldId id="289" r:id="rId3"/>
    <p:sldId id="258" r:id="rId4"/>
    <p:sldId id="259" r:id="rId5"/>
    <p:sldId id="296" r:id="rId6"/>
    <p:sldId id="295" r:id="rId7"/>
    <p:sldId id="290" r:id="rId8"/>
    <p:sldId id="261" r:id="rId9"/>
    <p:sldId id="291" r:id="rId10"/>
    <p:sldId id="298" r:id="rId11"/>
    <p:sldId id="292" r:id="rId12"/>
    <p:sldId id="264" r:id="rId13"/>
    <p:sldId id="293" r:id="rId14"/>
    <p:sldId id="300" r:id="rId15"/>
    <p:sldId id="294" r:id="rId16"/>
    <p:sldId id="301" r:id="rId17"/>
    <p:sldId id="268" r:id="rId18"/>
  </p:sldIdLst>
  <p:sldSz cx="9144000" cy="5143500" type="screen16x9"/>
  <p:notesSz cx="6858000" cy="9144000"/>
  <p:embeddedFontLst>
    <p:embeddedFont>
      <p:font typeface="Anaheim" panose="02000503000000000000" pitchFamily="2" charset="0"/>
      <p:regular r:id="rId20"/>
    </p:embeddedFont>
    <p:embeddedFont>
      <p:font typeface="Bebas Neue" panose="020B0604020202020204" charset="0"/>
      <p:regular r:id="rId21"/>
    </p:embeddedFont>
    <p:embeddedFont>
      <p:font typeface="Nunito Light" pitchFamily="2" charset="0"/>
      <p:regular r:id="rId22"/>
      <p:italic r:id="rId23"/>
    </p:embeddedFont>
    <p:embeddedFont>
      <p:font typeface="Playfair Display ExtraBold" panose="020B0604020202020204" charset="0"/>
      <p:bold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C22C"/>
    <a:srgbClr val="37037E"/>
    <a:srgbClr val="EB8328"/>
    <a:srgbClr val="27297D"/>
    <a:srgbClr val="5B2848"/>
    <a:srgbClr val="EBEABC"/>
    <a:srgbClr val="F7F295"/>
    <a:srgbClr val="DE9236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A51479-6CD5-46CB-A9CC-0AAA111CF944}">
  <a:tblStyle styleId="{EBA51479-6CD5-46CB-A9CC-0AAA111CF9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42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766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589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508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717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534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027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289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c82306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c82306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823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792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075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0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44925" y="937300"/>
            <a:ext cx="62547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4402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937625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937625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3"/>
          </p:nvPr>
        </p:nvSpPr>
        <p:spPr>
          <a:xfrm>
            <a:off x="3484346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4"/>
          </p:nvPr>
        </p:nvSpPr>
        <p:spPr>
          <a:xfrm>
            <a:off x="3484346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5"/>
          </p:nvPr>
        </p:nvSpPr>
        <p:spPr>
          <a:xfrm>
            <a:off x="6031073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6"/>
          </p:nvPr>
        </p:nvSpPr>
        <p:spPr>
          <a:xfrm>
            <a:off x="6031073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>
            <a:off x="1657925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8" hasCustomPrompt="1"/>
          </p:nvPr>
        </p:nvSpPr>
        <p:spPr>
          <a:xfrm>
            <a:off x="4204646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9" hasCustomPrompt="1"/>
          </p:nvPr>
        </p:nvSpPr>
        <p:spPr>
          <a:xfrm>
            <a:off x="6751373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277000" y="2571750"/>
            <a:ext cx="4590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444525" y="1687288"/>
            <a:ext cx="6255000" cy="8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1"/>
          </p:nvPr>
        </p:nvSpPr>
        <p:spPr>
          <a:xfrm>
            <a:off x="2347900" y="16714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05475" y="3075100"/>
            <a:ext cx="616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30939" y="1536024"/>
            <a:ext cx="14634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05600" y="3855550"/>
            <a:ext cx="6161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017794"/>
            <a:ext cx="7704000" cy="3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400"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4618950" y="2846750"/>
            <a:ext cx="30804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1444650" y="2846750"/>
            <a:ext cx="30804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4618950" y="2538725"/>
            <a:ext cx="3073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1444650" y="2538725"/>
            <a:ext cx="3080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ExtraBold"/>
              <a:buNone/>
              <a:defRPr sz="35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1" r:id="rId11"/>
    <p:sldLayoutId id="214748366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/>
          <p:nvPr/>
        </p:nvSpPr>
        <p:spPr>
          <a:xfrm>
            <a:off x="2684850" y="539500"/>
            <a:ext cx="3774300" cy="377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ctrTitle"/>
          </p:nvPr>
        </p:nvSpPr>
        <p:spPr>
          <a:xfrm>
            <a:off x="1444925" y="937300"/>
            <a:ext cx="62547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on</a:t>
            </a:r>
            <a:br>
              <a:rPr lang="en-GB" dirty="0"/>
            </a:br>
            <a:r>
              <a:rPr lang="en-GB" dirty="0"/>
              <a:t>Lexical Analyzer</a:t>
            </a:r>
            <a:endParaRPr dirty="0"/>
          </a:p>
        </p:txBody>
      </p:sp>
      <p:cxnSp>
        <p:nvCxnSpPr>
          <p:cNvPr id="112" name="Google Shape;112;p22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33FDF0-DEA1-4ED7-9692-2610F5B92C62}"/>
              </a:ext>
            </a:extLst>
          </p:cNvPr>
          <p:cNvCxnSpPr>
            <a:cxnSpLocks/>
          </p:cNvCxnSpPr>
          <p:nvPr/>
        </p:nvCxnSpPr>
        <p:spPr>
          <a:xfrm>
            <a:off x="792552" y="929015"/>
            <a:ext cx="1977944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0" name="Google Shape;68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  <a:endParaRPr dirty="0"/>
          </a:p>
        </p:txBody>
      </p:sp>
      <p:cxnSp>
        <p:nvCxnSpPr>
          <p:cNvPr id="681" name="Google Shape;681;p36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7" name="Google Shape;687;p36"/>
          <p:cNvSpPr txBox="1">
            <a:spLocks noGrp="1"/>
          </p:cNvSpPr>
          <p:nvPr>
            <p:ph type="body" idx="1"/>
          </p:nvPr>
        </p:nvSpPr>
        <p:spPr>
          <a:xfrm>
            <a:off x="705600" y="1110504"/>
            <a:ext cx="7921080" cy="1871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indent="-203200">
              <a:spcBef>
                <a:spcPts val="300"/>
              </a:spcBef>
              <a:buSzPts val="1200"/>
              <a:buFont typeface="Anaheim"/>
              <a:buChar char="●"/>
            </a:pPr>
            <a:r>
              <a:rPr lang="en-GB" sz="1800" dirty="0">
                <a:uFill>
                  <a:noFill/>
                </a:uFill>
              </a:rPr>
              <a:t>Avoid </a:t>
            </a:r>
            <a:r>
              <a:rPr lang="en-GB" sz="1800" b="1" dirty="0">
                <a:uFill>
                  <a:noFill/>
                </a:uFill>
              </a:rPr>
              <a:t>manual</a:t>
            </a:r>
            <a:r>
              <a:rPr lang="en-GB" sz="1800" dirty="0">
                <a:uFill>
                  <a:noFill/>
                </a:uFill>
              </a:rPr>
              <a:t> works and </a:t>
            </a:r>
            <a:r>
              <a:rPr lang="en-GB" sz="1800" b="1" dirty="0">
                <a:uFill>
                  <a:noFill/>
                </a:uFill>
              </a:rPr>
              <a:t>repetitive</a:t>
            </a:r>
            <a:r>
              <a:rPr lang="en-GB" sz="1800" dirty="0">
                <a:uFill>
                  <a:noFill/>
                </a:uFill>
              </a:rPr>
              <a:t> tasks</a:t>
            </a:r>
            <a:r>
              <a:rPr lang="en-GB" sz="1800" b="1" dirty="0">
                <a:uFill>
                  <a:noFill/>
                </a:uFill>
              </a:rPr>
              <a:t>.</a:t>
            </a:r>
          </a:p>
          <a:p>
            <a:pPr marL="38100" indent="0">
              <a:spcBef>
                <a:spcPts val="300"/>
              </a:spcBef>
              <a:buSzPts val="1200"/>
              <a:buNone/>
            </a:pPr>
            <a:endParaRPr lang="en-GB" sz="1800" dirty="0">
              <a:uFill>
                <a:noFill/>
              </a:uFill>
            </a:endParaRP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-GB" sz="1800" dirty="0">
                <a:uFill>
                  <a:noFill/>
                </a:uFill>
              </a:rPr>
              <a:t>Create a system for detecting </a:t>
            </a:r>
            <a:r>
              <a:rPr lang="en-GB" sz="1800" b="1" dirty="0">
                <a:uFill>
                  <a:noFill/>
                </a:uFill>
              </a:rPr>
              <a:t>errors</a:t>
            </a:r>
            <a:r>
              <a:rPr lang="en-GB" sz="1800" dirty="0">
                <a:uFill>
                  <a:noFill/>
                </a:uFill>
              </a:rPr>
              <a:t> from the syntax of the code.</a:t>
            </a:r>
          </a:p>
          <a:p>
            <a:pPr marL="38100" lvl="0" indent="0" algn="l" rtl="0">
              <a:spcBef>
                <a:spcPts val="300"/>
              </a:spcBef>
              <a:spcAft>
                <a:spcPts val="0"/>
              </a:spcAft>
              <a:buSzPts val="1200"/>
              <a:buNone/>
            </a:pPr>
            <a:endParaRPr lang="en-GB" sz="1800" b="1" dirty="0">
              <a:uFill>
                <a:noFill/>
              </a:uFill>
            </a:endParaRP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-GB" sz="1800" dirty="0">
                <a:uFill>
                  <a:noFill/>
                </a:uFill>
              </a:rPr>
              <a:t>Understand sentence </a:t>
            </a:r>
            <a:r>
              <a:rPr lang="en-GB" sz="1800" b="1" dirty="0">
                <a:uFill>
                  <a:noFill/>
                </a:uFill>
              </a:rPr>
              <a:t>tokenization.</a:t>
            </a:r>
          </a:p>
        </p:txBody>
      </p:sp>
      <p:sp>
        <p:nvSpPr>
          <p:cNvPr id="10" name="Google Shape;185;p24">
            <a:extLst>
              <a:ext uri="{FF2B5EF4-FFF2-40B4-BE49-F238E27FC236}">
                <a16:creationId xmlns:a16="http://schemas.microsoft.com/office/drawing/2014/main" id="{2EE4B223-4386-4676-A68E-D26CF18C648C}"/>
              </a:ext>
            </a:extLst>
          </p:cNvPr>
          <p:cNvSpPr/>
          <p:nvPr/>
        </p:nvSpPr>
        <p:spPr>
          <a:xfrm>
            <a:off x="792552" y="1288887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85;p24">
            <a:extLst>
              <a:ext uri="{FF2B5EF4-FFF2-40B4-BE49-F238E27FC236}">
                <a16:creationId xmlns:a16="http://schemas.microsoft.com/office/drawing/2014/main" id="{4AC1886E-4C4C-4217-946C-B00CA9142CD5}"/>
              </a:ext>
            </a:extLst>
          </p:cNvPr>
          <p:cNvSpPr/>
          <p:nvPr/>
        </p:nvSpPr>
        <p:spPr>
          <a:xfrm>
            <a:off x="792552" y="1914519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85;p24">
            <a:extLst>
              <a:ext uri="{FF2B5EF4-FFF2-40B4-BE49-F238E27FC236}">
                <a16:creationId xmlns:a16="http://schemas.microsoft.com/office/drawing/2014/main" id="{CA119E37-9C13-45BD-B45D-CFBC868005DF}"/>
              </a:ext>
            </a:extLst>
          </p:cNvPr>
          <p:cNvSpPr/>
          <p:nvPr/>
        </p:nvSpPr>
        <p:spPr>
          <a:xfrm>
            <a:off x="792552" y="2540151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7581;p53">
            <a:extLst>
              <a:ext uri="{FF2B5EF4-FFF2-40B4-BE49-F238E27FC236}">
                <a16:creationId xmlns:a16="http://schemas.microsoft.com/office/drawing/2014/main" id="{123A8331-1EE2-40CA-B805-9916FABBA28C}"/>
              </a:ext>
            </a:extLst>
          </p:cNvPr>
          <p:cNvGrpSpPr/>
          <p:nvPr/>
        </p:nvGrpSpPr>
        <p:grpSpPr>
          <a:xfrm>
            <a:off x="6055318" y="2733049"/>
            <a:ext cx="2058281" cy="2028011"/>
            <a:chOff x="-4111597" y="3253275"/>
            <a:chExt cx="285597" cy="281397"/>
          </a:xfrm>
        </p:grpSpPr>
        <p:sp>
          <p:nvSpPr>
            <p:cNvPr id="16" name="Google Shape;7582;p53">
              <a:extLst>
                <a:ext uri="{FF2B5EF4-FFF2-40B4-BE49-F238E27FC236}">
                  <a16:creationId xmlns:a16="http://schemas.microsoft.com/office/drawing/2014/main" id="{0614DF98-71D7-4B36-A90C-9F3200D4EEC8}"/>
                </a:ext>
              </a:extLst>
            </p:cNvPr>
            <p:cNvSpPr/>
            <p:nvPr/>
          </p:nvSpPr>
          <p:spPr>
            <a:xfrm>
              <a:off x="-4111597" y="3277872"/>
              <a:ext cx="256725" cy="256800"/>
            </a:xfrm>
            <a:custGeom>
              <a:avLst/>
              <a:gdLst/>
              <a:ahLst/>
              <a:cxnLst/>
              <a:rect l="l" t="t" r="r" b="b"/>
              <a:pathLst>
                <a:path w="10269" h="10272" extrusionOk="0">
                  <a:moveTo>
                    <a:pt x="5104" y="1"/>
                  </a:moveTo>
                  <a:cubicBezTo>
                    <a:pt x="2268" y="1"/>
                    <a:pt x="0" y="2301"/>
                    <a:pt x="0" y="5136"/>
                  </a:cubicBezTo>
                  <a:cubicBezTo>
                    <a:pt x="0" y="7972"/>
                    <a:pt x="2268" y="10271"/>
                    <a:pt x="5104" y="10271"/>
                  </a:cubicBezTo>
                  <a:cubicBezTo>
                    <a:pt x="7939" y="10271"/>
                    <a:pt x="10239" y="8003"/>
                    <a:pt x="10239" y="5168"/>
                  </a:cubicBezTo>
                  <a:cubicBezTo>
                    <a:pt x="10268" y="4993"/>
                    <a:pt x="10108" y="4818"/>
                    <a:pt x="9910" y="4818"/>
                  </a:cubicBezTo>
                  <a:cubicBezTo>
                    <a:pt x="9894" y="4818"/>
                    <a:pt x="9877" y="4819"/>
                    <a:pt x="9861" y="4821"/>
                  </a:cubicBezTo>
                  <a:lnTo>
                    <a:pt x="5797" y="4821"/>
                  </a:lnTo>
                  <a:cubicBezTo>
                    <a:pt x="5639" y="4821"/>
                    <a:pt x="5450" y="4695"/>
                    <a:pt x="5450" y="4506"/>
                  </a:cubicBezTo>
                  <a:lnTo>
                    <a:pt x="5450" y="347"/>
                  </a:lnTo>
                  <a:cubicBezTo>
                    <a:pt x="5450" y="158"/>
                    <a:pt x="5324" y="1"/>
                    <a:pt x="5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583;p53">
              <a:extLst>
                <a:ext uri="{FF2B5EF4-FFF2-40B4-BE49-F238E27FC236}">
                  <a16:creationId xmlns:a16="http://schemas.microsoft.com/office/drawing/2014/main" id="{4C057A93-A261-4233-BE2B-10253C33DB8E}"/>
                </a:ext>
              </a:extLst>
            </p:cNvPr>
            <p:cNvSpPr/>
            <p:nvPr/>
          </p:nvSpPr>
          <p:spPr>
            <a:xfrm>
              <a:off x="-3963850" y="325327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35"/>
                  </a:lnTo>
                  <a:cubicBezTo>
                    <a:pt x="0" y="5356"/>
                    <a:pt x="158" y="5514"/>
                    <a:pt x="347" y="5514"/>
                  </a:cubicBezTo>
                  <a:lnTo>
                    <a:pt x="5167" y="5514"/>
                  </a:lnTo>
                  <a:cubicBezTo>
                    <a:pt x="5356" y="5514"/>
                    <a:pt x="5513" y="5356"/>
                    <a:pt x="5513" y="5135"/>
                  </a:cubicBezTo>
                  <a:cubicBezTo>
                    <a:pt x="5513" y="2269"/>
                    <a:pt x="3182" y="0"/>
                    <a:pt x="347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542C53C-E588-453B-96A1-BC7CABC96BF3}"/>
              </a:ext>
            </a:extLst>
          </p:cNvPr>
          <p:cNvSpPr/>
          <p:nvPr/>
        </p:nvSpPr>
        <p:spPr>
          <a:xfrm>
            <a:off x="233449" y="1458198"/>
            <a:ext cx="6373592" cy="2573629"/>
          </a:xfrm>
          <a:custGeom>
            <a:avLst/>
            <a:gdLst>
              <a:gd name="connsiteX0" fmla="*/ 551297 w 5832981"/>
              <a:gd name="connsiteY0" fmla="*/ 0 h 2653403"/>
              <a:gd name="connsiteX1" fmla="*/ 59978 w 5832981"/>
              <a:gd name="connsiteY1" fmla="*/ 1815152 h 2653403"/>
              <a:gd name="connsiteX2" fmla="*/ 1765948 w 5832981"/>
              <a:gd name="connsiteY2" fmla="*/ 2586251 h 2653403"/>
              <a:gd name="connsiteX3" fmla="*/ 5832981 w 5832981"/>
              <a:gd name="connsiteY3" fmla="*/ 2613546 h 2653403"/>
              <a:gd name="connsiteX4" fmla="*/ 5832981 w 5832981"/>
              <a:gd name="connsiteY4" fmla="*/ 2613546 h 2653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2981" h="2653403">
                <a:moveTo>
                  <a:pt x="551297" y="0"/>
                </a:moveTo>
                <a:cubicBezTo>
                  <a:pt x="204416" y="692055"/>
                  <a:pt x="-142464" y="1384110"/>
                  <a:pt x="59978" y="1815152"/>
                </a:cubicBezTo>
                <a:cubicBezTo>
                  <a:pt x="262420" y="2246194"/>
                  <a:pt x="803781" y="2453185"/>
                  <a:pt x="1765948" y="2586251"/>
                </a:cubicBezTo>
                <a:cubicBezTo>
                  <a:pt x="2728115" y="2719317"/>
                  <a:pt x="5832981" y="2613546"/>
                  <a:pt x="5832981" y="2613546"/>
                </a:cubicBezTo>
                <a:lnTo>
                  <a:pt x="5832981" y="2613546"/>
                </a:lnTo>
              </a:path>
            </a:pathLst>
          </a:cu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C76BC41-8390-4A91-A6C1-3C1CE5D06295}"/>
              </a:ext>
            </a:extLst>
          </p:cNvPr>
          <p:cNvSpPr/>
          <p:nvPr/>
        </p:nvSpPr>
        <p:spPr>
          <a:xfrm>
            <a:off x="233449" y="2083830"/>
            <a:ext cx="6373592" cy="2295691"/>
          </a:xfrm>
          <a:custGeom>
            <a:avLst/>
            <a:gdLst>
              <a:gd name="connsiteX0" fmla="*/ 551297 w 5832981"/>
              <a:gd name="connsiteY0" fmla="*/ 0 h 2653403"/>
              <a:gd name="connsiteX1" fmla="*/ 59978 w 5832981"/>
              <a:gd name="connsiteY1" fmla="*/ 1815152 h 2653403"/>
              <a:gd name="connsiteX2" fmla="*/ 1765948 w 5832981"/>
              <a:gd name="connsiteY2" fmla="*/ 2586251 h 2653403"/>
              <a:gd name="connsiteX3" fmla="*/ 5832981 w 5832981"/>
              <a:gd name="connsiteY3" fmla="*/ 2613546 h 2653403"/>
              <a:gd name="connsiteX4" fmla="*/ 5832981 w 5832981"/>
              <a:gd name="connsiteY4" fmla="*/ 2613546 h 2653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2981" h="2653403">
                <a:moveTo>
                  <a:pt x="551297" y="0"/>
                </a:moveTo>
                <a:cubicBezTo>
                  <a:pt x="204416" y="692055"/>
                  <a:pt x="-142464" y="1384110"/>
                  <a:pt x="59978" y="1815152"/>
                </a:cubicBezTo>
                <a:cubicBezTo>
                  <a:pt x="262420" y="2246194"/>
                  <a:pt x="803781" y="2453185"/>
                  <a:pt x="1765948" y="2586251"/>
                </a:cubicBezTo>
                <a:cubicBezTo>
                  <a:pt x="2728115" y="2719317"/>
                  <a:pt x="5832981" y="2613546"/>
                  <a:pt x="5832981" y="2613546"/>
                </a:cubicBezTo>
                <a:lnTo>
                  <a:pt x="5832981" y="2613546"/>
                </a:lnTo>
              </a:path>
            </a:pathLst>
          </a:cu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A7088E7-7802-4D06-9D46-533903089DC7}"/>
              </a:ext>
            </a:extLst>
          </p:cNvPr>
          <p:cNvSpPr/>
          <p:nvPr/>
        </p:nvSpPr>
        <p:spPr>
          <a:xfrm>
            <a:off x="317254" y="2571751"/>
            <a:ext cx="6486155" cy="2126724"/>
          </a:xfrm>
          <a:custGeom>
            <a:avLst/>
            <a:gdLst>
              <a:gd name="connsiteX0" fmla="*/ 551297 w 5832981"/>
              <a:gd name="connsiteY0" fmla="*/ 0 h 2653403"/>
              <a:gd name="connsiteX1" fmla="*/ 59978 w 5832981"/>
              <a:gd name="connsiteY1" fmla="*/ 1815152 h 2653403"/>
              <a:gd name="connsiteX2" fmla="*/ 1765948 w 5832981"/>
              <a:gd name="connsiteY2" fmla="*/ 2586251 h 2653403"/>
              <a:gd name="connsiteX3" fmla="*/ 5832981 w 5832981"/>
              <a:gd name="connsiteY3" fmla="*/ 2613546 h 2653403"/>
              <a:gd name="connsiteX4" fmla="*/ 5832981 w 5832981"/>
              <a:gd name="connsiteY4" fmla="*/ 2613546 h 2653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2981" h="2653403">
                <a:moveTo>
                  <a:pt x="551297" y="0"/>
                </a:moveTo>
                <a:cubicBezTo>
                  <a:pt x="204416" y="692055"/>
                  <a:pt x="-142464" y="1384110"/>
                  <a:pt x="59978" y="1815152"/>
                </a:cubicBezTo>
                <a:cubicBezTo>
                  <a:pt x="262420" y="2246194"/>
                  <a:pt x="803781" y="2453185"/>
                  <a:pt x="1765948" y="2586251"/>
                </a:cubicBezTo>
                <a:cubicBezTo>
                  <a:pt x="2728115" y="2719317"/>
                  <a:pt x="5832981" y="2613546"/>
                  <a:pt x="5832981" y="2613546"/>
                </a:cubicBezTo>
                <a:lnTo>
                  <a:pt x="5832981" y="2613546"/>
                </a:lnTo>
              </a:path>
            </a:pathLst>
          </a:cu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2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5"/>
          <p:cNvGrpSpPr/>
          <p:nvPr/>
        </p:nvGrpSpPr>
        <p:grpSpPr>
          <a:xfrm>
            <a:off x="3378600" y="849297"/>
            <a:ext cx="2386800" cy="2386800"/>
            <a:chOff x="269239" y="624399"/>
            <a:chExt cx="2386800" cy="2386800"/>
          </a:xfrm>
        </p:grpSpPr>
        <p:sp>
          <p:nvSpPr>
            <p:cNvPr id="211" name="Google Shape;211;p25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5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5"/>
          <p:cNvSpPr/>
          <p:nvPr/>
        </p:nvSpPr>
        <p:spPr>
          <a:xfrm>
            <a:off x="3855900" y="1326597"/>
            <a:ext cx="1432200" cy="143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3170777" y="3110398"/>
            <a:ext cx="280244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Features</a:t>
            </a:r>
          </a:p>
        </p:txBody>
      </p:sp>
      <p:sp>
        <p:nvSpPr>
          <p:cNvPr id="215" name="Google Shape;215;p25"/>
          <p:cNvSpPr txBox="1">
            <a:spLocks noGrp="1"/>
          </p:cNvSpPr>
          <p:nvPr>
            <p:ph type="title" idx="2"/>
          </p:nvPr>
        </p:nvSpPr>
        <p:spPr>
          <a:xfrm>
            <a:off x="3840300" y="1621797"/>
            <a:ext cx="14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246" name="Google Shape;246;p25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928178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9F01AAE-8C00-43F5-A7C8-EDD202C17E6A}"/>
              </a:ext>
            </a:extLst>
          </p:cNvPr>
          <p:cNvCxnSpPr>
            <a:cxnSpLocks/>
          </p:cNvCxnSpPr>
          <p:nvPr/>
        </p:nvCxnSpPr>
        <p:spPr>
          <a:xfrm>
            <a:off x="792552" y="929015"/>
            <a:ext cx="1595806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Google Shape;42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17434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Features</a:t>
            </a:r>
            <a:endParaRPr dirty="0"/>
          </a:p>
        </p:txBody>
      </p:sp>
      <p:sp>
        <p:nvSpPr>
          <p:cNvPr id="428" name="Google Shape;428;p30"/>
          <p:cNvSpPr txBox="1"/>
          <p:nvPr/>
        </p:nvSpPr>
        <p:spPr>
          <a:xfrm flipH="1">
            <a:off x="573353" y="1444956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NFA</a:t>
            </a:r>
            <a:endParaRPr sz="2000" dirty="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429" name="Google Shape;429;p30"/>
          <p:cNvSpPr txBox="1"/>
          <p:nvPr/>
        </p:nvSpPr>
        <p:spPr>
          <a:xfrm flipH="1">
            <a:off x="573354" y="2678224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Conversion from non-deterministic to deterministic finite automata.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30"/>
          <p:cNvSpPr txBox="1"/>
          <p:nvPr/>
        </p:nvSpPr>
        <p:spPr>
          <a:xfrm flipH="1">
            <a:off x="573354" y="2423693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NFA to DFA</a:t>
            </a:r>
            <a:endParaRPr sz="2000" dirty="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431" name="Google Shape;431;p30"/>
          <p:cNvSpPr txBox="1"/>
          <p:nvPr/>
        </p:nvSpPr>
        <p:spPr>
          <a:xfrm flipH="1">
            <a:off x="573355" y="1699486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NFA stands for non-deterministic finite automata.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30"/>
          <p:cNvSpPr txBox="1"/>
          <p:nvPr/>
        </p:nvSpPr>
        <p:spPr>
          <a:xfrm flipH="1">
            <a:off x="6162953" y="1444968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DFA</a:t>
            </a:r>
            <a:endParaRPr sz="2000" dirty="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433" name="Google Shape;433;p30"/>
          <p:cNvSpPr txBox="1"/>
          <p:nvPr/>
        </p:nvSpPr>
        <p:spPr>
          <a:xfrm flipH="1">
            <a:off x="6162955" y="1699499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DFA stands for deterministic finite automata.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30"/>
          <p:cNvSpPr txBox="1"/>
          <p:nvPr/>
        </p:nvSpPr>
        <p:spPr>
          <a:xfrm flipH="1">
            <a:off x="6148554" y="2423693"/>
            <a:ext cx="2732358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NFA with Epsilon</a:t>
            </a:r>
            <a:endParaRPr sz="2000" dirty="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435" name="Google Shape;435;p30"/>
          <p:cNvSpPr txBox="1"/>
          <p:nvPr/>
        </p:nvSpPr>
        <p:spPr>
          <a:xfrm flipH="1">
            <a:off x="6148553" y="2678224"/>
            <a:ext cx="2157599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Non-deterministic finite automata with epsilon (</a:t>
            </a:r>
            <a:r>
              <a:rPr lang="el-GR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ε</a:t>
            </a:r>
            <a:r>
              <a:rPr lang="en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6" name="Google Shape;436;p30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437" name="Google Shape;437;p30"/>
          <p:cNvGrpSpPr/>
          <p:nvPr/>
        </p:nvGrpSpPr>
        <p:grpSpPr>
          <a:xfrm>
            <a:off x="3836232" y="3057029"/>
            <a:ext cx="1201462" cy="1201462"/>
            <a:chOff x="3898411" y="1995974"/>
            <a:chExt cx="1347232" cy="1347232"/>
          </a:xfrm>
        </p:grpSpPr>
        <p:grpSp>
          <p:nvGrpSpPr>
            <p:cNvPr id="438" name="Google Shape;438;p30"/>
            <p:cNvGrpSpPr/>
            <p:nvPr/>
          </p:nvGrpSpPr>
          <p:grpSpPr>
            <a:xfrm rot="-899921">
              <a:off x="4022014" y="2119577"/>
              <a:ext cx="1100025" cy="1100025"/>
              <a:chOff x="283373" y="638608"/>
              <a:chExt cx="2358600" cy="2358600"/>
            </a:xfrm>
          </p:grpSpPr>
          <p:sp>
            <p:nvSpPr>
              <p:cNvPr id="439" name="Google Shape;439;p30"/>
              <p:cNvSpPr/>
              <p:nvPr/>
            </p:nvSpPr>
            <p:spPr>
              <a:xfrm rot="3599748">
                <a:off x="599383" y="954618"/>
                <a:ext cx="1726581" cy="1726581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0"/>
              <p:cNvSpPr/>
              <p:nvPr/>
            </p:nvSpPr>
            <p:spPr>
              <a:xfrm rot="-1969931">
                <a:off x="929754" y="1027196"/>
                <a:ext cx="127817" cy="12781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1" name="Google Shape;441;p30"/>
            <p:cNvSpPr/>
            <p:nvPr/>
          </p:nvSpPr>
          <p:spPr>
            <a:xfrm>
              <a:off x="4234798" y="2332344"/>
              <a:ext cx="674400" cy="674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30"/>
          <p:cNvGrpSpPr/>
          <p:nvPr/>
        </p:nvGrpSpPr>
        <p:grpSpPr>
          <a:xfrm>
            <a:off x="3829050" y="2270256"/>
            <a:ext cx="1215827" cy="1215827"/>
            <a:chOff x="3890328" y="1987874"/>
            <a:chExt cx="1363340" cy="1363340"/>
          </a:xfrm>
        </p:grpSpPr>
        <p:grpSp>
          <p:nvGrpSpPr>
            <p:cNvPr id="443" name="Google Shape;443;p30"/>
            <p:cNvGrpSpPr/>
            <p:nvPr/>
          </p:nvGrpSpPr>
          <p:grpSpPr>
            <a:xfrm rot="-899921">
              <a:off x="4015410" y="2112956"/>
              <a:ext cx="1113177" cy="1113177"/>
              <a:chOff x="269239" y="624399"/>
              <a:chExt cx="2386800" cy="2386800"/>
            </a:xfrm>
          </p:grpSpPr>
          <p:sp>
            <p:nvSpPr>
              <p:cNvPr id="444" name="Google Shape;444;p30"/>
              <p:cNvSpPr/>
              <p:nvPr/>
            </p:nvSpPr>
            <p:spPr>
              <a:xfrm rot="-1970538">
                <a:off x="599418" y="954577"/>
                <a:ext cx="1726444" cy="172644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0"/>
              <p:cNvSpPr/>
              <p:nvPr/>
            </p:nvSpPr>
            <p:spPr>
              <a:xfrm rot="-1969931">
                <a:off x="929754" y="1027196"/>
                <a:ext cx="127817" cy="12781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6" name="Google Shape;446;p30"/>
            <p:cNvSpPr/>
            <p:nvPr/>
          </p:nvSpPr>
          <p:spPr>
            <a:xfrm>
              <a:off x="4234798" y="2332344"/>
              <a:ext cx="674400" cy="674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30"/>
          <p:cNvGrpSpPr/>
          <p:nvPr/>
        </p:nvGrpSpPr>
        <p:grpSpPr>
          <a:xfrm>
            <a:off x="3829050" y="1490706"/>
            <a:ext cx="1215827" cy="1215827"/>
            <a:chOff x="3890328" y="1987874"/>
            <a:chExt cx="1363340" cy="1363340"/>
          </a:xfrm>
        </p:grpSpPr>
        <p:grpSp>
          <p:nvGrpSpPr>
            <p:cNvPr id="448" name="Google Shape;448;p30"/>
            <p:cNvGrpSpPr/>
            <p:nvPr/>
          </p:nvGrpSpPr>
          <p:grpSpPr>
            <a:xfrm rot="-899921">
              <a:off x="4015410" y="2112956"/>
              <a:ext cx="1113177" cy="1113177"/>
              <a:chOff x="269239" y="624399"/>
              <a:chExt cx="2386800" cy="2386800"/>
            </a:xfrm>
          </p:grpSpPr>
          <p:sp>
            <p:nvSpPr>
              <p:cNvPr id="449" name="Google Shape;449;p30"/>
              <p:cNvSpPr/>
              <p:nvPr/>
            </p:nvSpPr>
            <p:spPr>
              <a:xfrm rot="-1970538">
                <a:off x="599418" y="954577"/>
                <a:ext cx="1726444" cy="172644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0"/>
              <p:cNvSpPr/>
              <p:nvPr/>
            </p:nvSpPr>
            <p:spPr>
              <a:xfrm rot="-1969931">
                <a:off x="929754" y="1027196"/>
                <a:ext cx="127817" cy="12781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451;p30"/>
            <p:cNvSpPr/>
            <p:nvPr/>
          </p:nvSpPr>
          <p:spPr>
            <a:xfrm>
              <a:off x="4234798" y="2332344"/>
              <a:ext cx="674400" cy="674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30"/>
          <p:cNvGrpSpPr/>
          <p:nvPr/>
        </p:nvGrpSpPr>
        <p:grpSpPr>
          <a:xfrm>
            <a:off x="3829050" y="711156"/>
            <a:ext cx="1215827" cy="1215827"/>
            <a:chOff x="3890328" y="1987874"/>
            <a:chExt cx="1363340" cy="1363340"/>
          </a:xfrm>
        </p:grpSpPr>
        <p:grpSp>
          <p:nvGrpSpPr>
            <p:cNvPr id="453" name="Google Shape;453;p30"/>
            <p:cNvGrpSpPr/>
            <p:nvPr/>
          </p:nvGrpSpPr>
          <p:grpSpPr>
            <a:xfrm rot="-899921">
              <a:off x="4015410" y="2112956"/>
              <a:ext cx="1113177" cy="1113177"/>
              <a:chOff x="269239" y="624399"/>
              <a:chExt cx="2386800" cy="2386800"/>
            </a:xfrm>
          </p:grpSpPr>
          <p:sp>
            <p:nvSpPr>
              <p:cNvPr id="454" name="Google Shape;454;p30"/>
              <p:cNvSpPr/>
              <p:nvPr/>
            </p:nvSpPr>
            <p:spPr>
              <a:xfrm rot="-1970538">
                <a:off x="599418" y="954577"/>
                <a:ext cx="1726444" cy="172644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0"/>
              <p:cNvSpPr/>
              <p:nvPr/>
            </p:nvSpPr>
            <p:spPr>
              <a:xfrm rot="-1969931">
                <a:off x="929754" y="1027196"/>
                <a:ext cx="127817" cy="12781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6" name="Google Shape;456;p30"/>
            <p:cNvSpPr/>
            <p:nvPr/>
          </p:nvSpPr>
          <p:spPr>
            <a:xfrm>
              <a:off x="4234798" y="2332344"/>
              <a:ext cx="674400" cy="674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7" name="Google Shape;457;p30"/>
          <p:cNvCxnSpPr>
            <a:cxnSpLocks/>
            <a:endCxn id="456" idx="6"/>
          </p:cNvCxnSpPr>
          <p:nvPr/>
        </p:nvCxnSpPr>
        <p:spPr>
          <a:xfrm flipH="1">
            <a:off x="4737678" y="1319069"/>
            <a:ext cx="8200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30"/>
          <p:cNvCxnSpPr>
            <a:cxnSpLocks/>
            <a:stCxn id="451" idx="2"/>
          </p:cNvCxnSpPr>
          <p:nvPr/>
        </p:nvCxnSpPr>
        <p:spPr>
          <a:xfrm flipH="1">
            <a:off x="3321903" y="2098619"/>
            <a:ext cx="81434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30"/>
          <p:cNvCxnSpPr>
            <a:cxnSpLocks/>
            <a:stCxn id="446" idx="6"/>
          </p:cNvCxnSpPr>
          <p:nvPr/>
        </p:nvCxnSpPr>
        <p:spPr>
          <a:xfrm>
            <a:off x="4737678" y="2878169"/>
            <a:ext cx="8200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30"/>
          <p:cNvCxnSpPr>
            <a:cxnSpLocks/>
            <a:stCxn id="441" idx="2"/>
          </p:cNvCxnSpPr>
          <p:nvPr/>
        </p:nvCxnSpPr>
        <p:spPr>
          <a:xfrm flipH="1">
            <a:off x="3321903" y="3657719"/>
            <a:ext cx="814319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30"/>
          <p:cNvCxnSpPr>
            <a:cxnSpLocks/>
            <a:endCxn id="433" idx="3"/>
          </p:cNvCxnSpPr>
          <p:nvPr/>
        </p:nvCxnSpPr>
        <p:spPr>
          <a:xfrm>
            <a:off x="5557728" y="1319069"/>
            <a:ext cx="605100" cy="6663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6" name="Google Shape;466;p30"/>
          <p:cNvCxnSpPr>
            <a:cxnSpLocks/>
            <a:endCxn id="431" idx="1"/>
          </p:cNvCxnSpPr>
          <p:nvPr/>
        </p:nvCxnSpPr>
        <p:spPr>
          <a:xfrm rot="10800000">
            <a:off x="2716503" y="1985519"/>
            <a:ext cx="605400" cy="1131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7" name="Google Shape;467;p30"/>
          <p:cNvCxnSpPr>
            <a:cxnSpLocks/>
            <a:endCxn id="435" idx="3"/>
          </p:cNvCxnSpPr>
          <p:nvPr/>
        </p:nvCxnSpPr>
        <p:spPr>
          <a:xfrm>
            <a:off x="5557728" y="2878169"/>
            <a:ext cx="590825" cy="859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8" name="Google Shape;468;p30"/>
          <p:cNvCxnSpPr>
            <a:cxnSpLocks/>
          </p:cNvCxnSpPr>
          <p:nvPr/>
        </p:nvCxnSpPr>
        <p:spPr>
          <a:xfrm rot="10800000">
            <a:off x="2725655" y="2964114"/>
            <a:ext cx="605400" cy="6936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9" name="Google Shape;469;p30"/>
          <p:cNvSpPr txBox="1">
            <a:spLocks noGrp="1"/>
          </p:cNvSpPr>
          <p:nvPr>
            <p:ph type="title" idx="4294967295"/>
          </p:nvPr>
        </p:nvSpPr>
        <p:spPr>
          <a:xfrm>
            <a:off x="4069613" y="110538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01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30"/>
          <p:cNvSpPr txBox="1">
            <a:spLocks noGrp="1"/>
          </p:cNvSpPr>
          <p:nvPr>
            <p:ph type="title" idx="4294967295"/>
          </p:nvPr>
        </p:nvSpPr>
        <p:spPr>
          <a:xfrm>
            <a:off x="4069613" y="187481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02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30"/>
          <p:cNvSpPr txBox="1">
            <a:spLocks noGrp="1"/>
          </p:cNvSpPr>
          <p:nvPr>
            <p:ph type="title" idx="4294967295"/>
          </p:nvPr>
        </p:nvSpPr>
        <p:spPr>
          <a:xfrm>
            <a:off x="4069613" y="265305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03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30"/>
          <p:cNvSpPr txBox="1">
            <a:spLocks noGrp="1"/>
          </p:cNvSpPr>
          <p:nvPr>
            <p:ph type="title" idx="4294967295"/>
          </p:nvPr>
        </p:nvSpPr>
        <p:spPr>
          <a:xfrm>
            <a:off x="4069613" y="343391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04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" name="Google Shape;437;p30">
            <a:extLst>
              <a:ext uri="{FF2B5EF4-FFF2-40B4-BE49-F238E27FC236}">
                <a16:creationId xmlns:a16="http://schemas.microsoft.com/office/drawing/2014/main" id="{C6392682-1603-410D-A455-B33056A43EB7}"/>
              </a:ext>
            </a:extLst>
          </p:cNvPr>
          <p:cNvGrpSpPr/>
          <p:nvPr/>
        </p:nvGrpSpPr>
        <p:grpSpPr>
          <a:xfrm>
            <a:off x="3850675" y="3884575"/>
            <a:ext cx="1201462" cy="1201462"/>
            <a:chOff x="3898411" y="1995974"/>
            <a:chExt cx="1347232" cy="1347232"/>
          </a:xfrm>
        </p:grpSpPr>
        <p:grpSp>
          <p:nvGrpSpPr>
            <p:cNvPr id="114" name="Google Shape;438;p30">
              <a:extLst>
                <a:ext uri="{FF2B5EF4-FFF2-40B4-BE49-F238E27FC236}">
                  <a16:creationId xmlns:a16="http://schemas.microsoft.com/office/drawing/2014/main" id="{EB849620-678D-4273-AFC0-B74934329090}"/>
                </a:ext>
              </a:extLst>
            </p:cNvPr>
            <p:cNvGrpSpPr/>
            <p:nvPr/>
          </p:nvGrpSpPr>
          <p:grpSpPr>
            <a:xfrm rot="-899921">
              <a:off x="4022014" y="2119577"/>
              <a:ext cx="1100025" cy="1100025"/>
              <a:chOff x="283373" y="638608"/>
              <a:chExt cx="2358600" cy="2358600"/>
            </a:xfrm>
          </p:grpSpPr>
          <p:sp>
            <p:nvSpPr>
              <p:cNvPr id="116" name="Google Shape;439;p30">
                <a:extLst>
                  <a:ext uri="{FF2B5EF4-FFF2-40B4-BE49-F238E27FC236}">
                    <a16:creationId xmlns:a16="http://schemas.microsoft.com/office/drawing/2014/main" id="{0D703747-27FE-4B24-8A0F-E73157A3934F}"/>
                  </a:ext>
                </a:extLst>
              </p:cNvPr>
              <p:cNvSpPr/>
              <p:nvPr/>
            </p:nvSpPr>
            <p:spPr>
              <a:xfrm rot="3599748">
                <a:off x="599383" y="954618"/>
                <a:ext cx="1726581" cy="1726581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440;p30">
                <a:extLst>
                  <a:ext uri="{FF2B5EF4-FFF2-40B4-BE49-F238E27FC236}">
                    <a16:creationId xmlns:a16="http://schemas.microsoft.com/office/drawing/2014/main" id="{36CA7D94-AC12-41B2-82EE-D4E4BE629DF5}"/>
                  </a:ext>
                </a:extLst>
              </p:cNvPr>
              <p:cNvSpPr/>
              <p:nvPr/>
            </p:nvSpPr>
            <p:spPr>
              <a:xfrm rot="-1969931">
                <a:off x="929754" y="1027196"/>
                <a:ext cx="127817" cy="12781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" name="Google Shape;441;p30">
              <a:extLst>
                <a:ext uri="{FF2B5EF4-FFF2-40B4-BE49-F238E27FC236}">
                  <a16:creationId xmlns:a16="http://schemas.microsoft.com/office/drawing/2014/main" id="{B70ED65D-09B7-4E90-B101-B05421F5C67B}"/>
                </a:ext>
              </a:extLst>
            </p:cNvPr>
            <p:cNvSpPr/>
            <p:nvPr/>
          </p:nvSpPr>
          <p:spPr>
            <a:xfrm>
              <a:off x="4234798" y="2332344"/>
              <a:ext cx="674400" cy="674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8" name="Google Shape;463;p30">
            <a:extLst>
              <a:ext uri="{FF2B5EF4-FFF2-40B4-BE49-F238E27FC236}">
                <a16:creationId xmlns:a16="http://schemas.microsoft.com/office/drawing/2014/main" id="{0DAC43A3-9DD2-4072-BC9D-8799ED1EA4A0}"/>
              </a:ext>
            </a:extLst>
          </p:cNvPr>
          <p:cNvCxnSpPr>
            <a:cxnSpLocks/>
          </p:cNvCxnSpPr>
          <p:nvPr/>
        </p:nvCxnSpPr>
        <p:spPr>
          <a:xfrm flipH="1">
            <a:off x="4737652" y="4473725"/>
            <a:ext cx="814319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472;p30">
            <a:extLst>
              <a:ext uri="{FF2B5EF4-FFF2-40B4-BE49-F238E27FC236}">
                <a16:creationId xmlns:a16="http://schemas.microsoft.com/office/drawing/2014/main" id="{B8BCCE7E-8F88-4064-8DA8-FDA2D21EBCB6}"/>
              </a:ext>
            </a:extLst>
          </p:cNvPr>
          <p:cNvSpPr txBox="1">
            <a:spLocks/>
          </p:cNvSpPr>
          <p:nvPr/>
        </p:nvSpPr>
        <p:spPr>
          <a:xfrm>
            <a:off x="4084056" y="426146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ExtraBold"/>
              <a:buNone/>
              <a:defRPr sz="35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" sz="3000" b="1" dirty="0">
                <a:latin typeface="Roboto"/>
                <a:ea typeface="Roboto"/>
                <a:cs typeface="Roboto"/>
                <a:sym typeface="Roboto"/>
              </a:rPr>
              <a:t>05</a:t>
            </a:r>
          </a:p>
        </p:txBody>
      </p:sp>
      <p:cxnSp>
        <p:nvCxnSpPr>
          <p:cNvPr id="125" name="Google Shape;468;p30">
            <a:extLst>
              <a:ext uri="{FF2B5EF4-FFF2-40B4-BE49-F238E27FC236}">
                <a16:creationId xmlns:a16="http://schemas.microsoft.com/office/drawing/2014/main" id="{09D46EB2-73DB-4E1E-BE92-391ED719DC20}"/>
              </a:ext>
            </a:extLst>
          </p:cNvPr>
          <p:cNvCxnSpPr>
            <a:cxnSpLocks/>
          </p:cNvCxnSpPr>
          <p:nvPr/>
        </p:nvCxnSpPr>
        <p:spPr>
          <a:xfrm flipV="1">
            <a:off x="5551971" y="3958434"/>
            <a:ext cx="605400" cy="51529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0" name="Google Shape;434;p30">
            <a:extLst>
              <a:ext uri="{FF2B5EF4-FFF2-40B4-BE49-F238E27FC236}">
                <a16:creationId xmlns:a16="http://schemas.microsoft.com/office/drawing/2014/main" id="{AAE0943F-A700-4089-9649-AE635F0F9E25}"/>
              </a:ext>
            </a:extLst>
          </p:cNvPr>
          <p:cNvSpPr txBox="1"/>
          <p:nvPr/>
        </p:nvSpPr>
        <p:spPr>
          <a:xfrm flipH="1">
            <a:off x="6148428" y="3449969"/>
            <a:ext cx="2517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Regular Expression</a:t>
            </a:r>
            <a:endParaRPr sz="2000" dirty="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31" name="Google Shape;435;p30">
            <a:extLst>
              <a:ext uri="{FF2B5EF4-FFF2-40B4-BE49-F238E27FC236}">
                <a16:creationId xmlns:a16="http://schemas.microsoft.com/office/drawing/2014/main" id="{B85FFC47-B2C9-459D-8578-FE2CF121ACDC}"/>
              </a:ext>
            </a:extLst>
          </p:cNvPr>
          <p:cNvSpPr txBox="1"/>
          <p:nvPr/>
        </p:nvSpPr>
        <p:spPr>
          <a:xfrm flipH="1">
            <a:off x="6148428" y="3704499"/>
            <a:ext cx="2415542" cy="76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regular expression is a sequence of characters that specifies a search pattern in text.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5"/>
          <p:cNvGrpSpPr/>
          <p:nvPr/>
        </p:nvGrpSpPr>
        <p:grpSpPr>
          <a:xfrm>
            <a:off x="3378600" y="849297"/>
            <a:ext cx="2386800" cy="2386800"/>
            <a:chOff x="269239" y="624399"/>
            <a:chExt cx="2386800" cy="2386800"/>
          </a:xfrm>
        </p:grpSpPr>
        <p:sp>
          <p:nvSpPr>
            <p:cNvPr id="211" name="Google Shape;211;p25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5"/>
          <p:cNvSpPr/>
          <p:nvPr/>
        </p:nvSpPr>
        <p:spPr>
          <a:xfrm>
            <a:off x="3855900" y="1326597"/>
            <a:ext cx="1432200" cy="143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2783916" y="3110398"/>
            <a:ext cx="357616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</a:p>
        </p:txBody>
      </p:sp>
      <p:sp>
        <p:nvSpPr>
          <p:cNvPr id="215" name="Google Shape;215;p25"/>
          <p:cNvSpPr txBox="1">
            <a:spLocks noGrp="1"/>
          </p:cNvSpPr>
          <p:nvPr>
            <p:ph type="title" idx="2"/>
          </p:nvPr>
        </p:nvSpPr>
        <p:spPr>
          <a:xfrm>
            <a:off x="3840300" y="1621797"/>
            <a:ext cx="14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246" name="Google Shape;246;p25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338398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33FDF0-DEA1-4ED7-9692-2610F5B92C62}"/>
              </a:ext>
            </a:extLst>
          </p:cNvPr>
          <p:cNvCxnSpPr>
            <a:cxnSpLocks/>
          </p:cNvCxnSpPr>
          <p:nvPr/>
        </p:nvCxnSpPr>
        <p:spPr>
          <a:xfrm>
            <a:off x="792552" y="929015"/>
            <a:ext cx="2114421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0" name="Google Shape;68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22893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 dirty="0"/>
          </a:p>
        </p:txBody>
      </p:sp>
      <p:cxnSp>
        <p:nvCxnSpPr>
          <p:cNvPr id="681" name="Google Shape;681;p36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7" name="Google Shape;687;p36"/>
          <p:cNvSpPr txBox="1">
            <a:spLocks noGrp="1"/>
          </p:cNvSpPr>
          <p:nvPr>
            <p:ph type="body" idx="1"/>
          </p:nvPr>
        </p:nvSpPr>
        <p:spPr>
          <a:xfrm>
            <a:off x="705599" y="1110504"/>
            <a:ext cx="7933433" cy="3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indent="-203200">
              <a:spcBef>
                <a:spcPts val="300"/>
              </a:spcBef>
              <a:buSzPts val="1200"/>
              <a:buFont typeface="Anaheim"/>
              <a:buChar char="●"/>
            </a:pPr>
            <a:r>
              <a:rPr lang="en-GB" sz="1800" b="1" dirty="0">
                <a:uFill>
                  <a:noFill/>
                </a:uFill>
              </a:rPr>
              <a:t>Lexical Analyzer </a:t>
            </a:r>
            <a:r>
              <a:rPr lang="en-GB" sz="1800" dirty="0">
                <a:uFill>
                  <a:noFill/>
                </a:uFill>
              </a:rPr>
              <a:t>is a checker that </a:t>
            </a:r>
            <a:r>
              <a:rPr lang="en-GB" sz="1800" b="1" dirty="0">
                <a:uFill>
                  <a:noFill/>
                </a:uFill>
              </a:rPr>
              <a:t>analyze</a:t>
            </a:r>
            <a:r>
              <a:rPr lang="en-GB" sz="1800" dirty="0">
                <a:uFill>
                  <a:noFill/>
                </a:uFill>
              </a:rPr>
              <a:t> the code written in one programming language to another.</a:t>
            </a:r>
          </a:p>
          <a:p>
            <a:pPr marL="38100" indent="0">
              <a:spcBef>
                <a:spcPts val="300"/>
              </a:spcBef>
              <a:buSzPts val="1200"/>
              <a:buNone/>
            </a:pPr>
            <a:endParaRPr lang="en-GB" sz="1800" dirty="0">
              <a:uFill>
                <a:noFill/>
              </a:uFill>
            </a:endParaRP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-GB" sz="1800" b="1" dirty="0">
                <a:uFill>
                  <a:noFill/>
                </a:uFill>
              </a:rPr>
              <a:t>Symbol Table </a:t>
            </a:r>
            <a:r>
              <a:rPr lang="en-GB" sz="1800" dirty="0">
                <a:uFill>
                  <a:noFill/>
                </a:uFill>
              </a:rPr>
              <a:t>is a data structure that the compiler generates and maintains to keep track of the </a:t>
            </a:r>
            <a:r>
              <a:rPr lang="en-GB" sz="1800" b="1" dirty="0">
                <a:uFill>
                  <a:noFill/>
                </a:uFill>
              </a:rPr>
              <a:t>semantics</a:t>
            </a:r>
            <a:r>
              <a:rPr lang="en-GB" sz="1800" dirty="0">
                <a:uFill>
                  <a:noFill/>
                </a:uFill>
              </a:rPr>
              <a:t> of variables.</a:t>
            </a:r>
          </a:p>
          <a:p>
            <a:pPr marL="38100" lvl="0" indent="0" algn="l" rtl="0">
              <a:spcBef>
                <a:spcPts val="300"/>
              </a:spcBef>
              <a:spcAft>
                <a:spcPts val="0"/>
              </a:spcAft>
              <a:buSzPts val="1200"/>
              <a:buNone/>
            </a:pPr>
            <a:endParaRPr lang="en-GB" sz="1800" b="1" dirty="0">
              <a:uFill>
                <a:noFill/>
              </a:uFill>
            </a:endParaRP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-GB" sz="1800" b="1" dirty="0">
                <a:uFill>
                  <a:noFill/>
                </a:uFill>
              </a:rPr>
              <a:t>Error Handling</a:t>
            </a:r>
            <a:r>
              <a:rPr lang="en-GB" sz="1800" dirty="0">
                <a:uFill>
                  <a:noFill/>
                </a:uFill>
              </a:rPr>
              <a:t> routine detects </a:t>
            </a:r>
            <a:r>
              <a:rPr lang="en-GB" sz="1800" b="1" dirty="0">
                <a:uFill>
                  <a:noFill/>
                </a:uFill>
              </a:rPr>
              <a:t>errors</a:t>
            </a:r>
            <a:r>
              <a:rPr lang="en-GB" sz="1800" dirty="0">
                <a:uFill>
                  <a:noFill/>
                </a:uFill>
              </a:rPr>
              <a:t>, reports them to the user, and follows some recovery plan to </a:t>
            </a:r>
            <a:r>
              <a:rPr lang="en-GB" sz="1800" b="1" dirty="0">
                <a:uFill>
                  <a:noFill/>
                </a:uFill>
              </a:rPr>
              <a:t>handle</a:t>
            </a:r>
            <a:r>
              <a:rPr lang="en-GB" sz="1800" dirty="0">
                <a:uFill>
                  <a:noFill/>
                </a:uFill>
              </a:rPr>
              <a:t> the errors.</a:t>
            </a:r>
            <a:endParaRPr lang="en-GB" sz="1500" dirty="0">
              <a:uFill>
                <a:noFill/>
              </a:uFill>
            </a:endParaRP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en-GB" sz="1500" dirty="0">
              <a:uFill>
                <a:noFill/>
              </a:uFill>
            </a:endParaRPr>
          </a:p>
        </p:txBody>
      </p:sp>
      <p:sp>
        <p:nvSpPr>
          <p:cNvPr id="10" name="Google Shape;185;p24">
            <a:extLst>
              <a:ext uri="{FF2B5EF4-FFF2-40B4-BE49-F238E27FC236}">
                <a16:creationId xmlns:a16="http://schemas.microsoft.com/office/drawing/2014/main" id="{2EE4B223-4386-4676-A68E-D26CF18C648C}"/>
              </a:ext>
            </a:extLst>
          </p:cNvPr>
          <p:cNvSpPr/>
          <p:nvPr/>
        </p:nvSpPr>
        <p:spPr>
          <a:xfrm>
            <a:off x="792552" y="1288887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85;p24">
            <a:extLst>
              <a:ext uri="{FF2B5EF4-FFF2-40B4-BE49-F238E27FC236}">
                <a16:creationId xmlns:a16="http://schemas.microsoft.com/office/drawing/2014/main" id="{4AC1886E-4C4C-4217-946C-B00CA9142CD5}"/>
              </a:ext>
            </a:extLst>
          </p:cNvPr>
          <p:cNvSpPr/>
          <p:nvPr/>
        </p:nvSpPr>
        <p:spPr>
          <a:xfrm>
            <a:off x="792552" y="2181522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85;p24">
            <a:extLst>
              <a:ext uri="{FF2B5EF4-FFF2-40B4-BE49-F238E27FC236}">
                <a16:creationId xmlns:a16="http://schemas.microsoft.com/office/drawing/2014/main" id="{CA119E37-9C13-45BD-B45D-CFBC868005DF}"/>
              </a:ext>
            </a:extLst>
          </p:cNvPr>
          <p:cNvSpPr/>
          <p:nvPr/>
        </p:nvSpPr>
        <p:spPr>
          <a:xfrm>
            <a:off x="792552" y="3074157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402;p29">
            <a:extLst>
              <a:ext uri="{FF2B5EF4-FFF2-40B4-BE49-F238E27FC236}">
                <a16:creationId xmlns:a16="http://schemas.microsoft.com/office/drawing/2014/main" id="{DCEC6522-6949-4A42-B6C8-F4BD414FC8B2}"/>
              </a:ext>
            </a:extLst>
          </p:cNvPr>
          <p:cNvGrpSpPr/>
          <p:nvPr/>
        </p:nvGrpSpPr>
        <p:grpSpPr>
          <a:xfrm rot="20241103">
            <a:off x="6942188" y="3122585"/>
            <a:ext cx="3151531" cy="3151531"/>
            <a:chOff x="269239" y="624399"/>
            <a:chExt cx="2386800" cy="2386800"/>
          </a:xfrm>
        </p:grpSpPr>
        <p:sp>
          <p:nvSpPr>
            <p:cNvPr id="16" name="Google Shape;403;p29">
              <a:extLst>
                <a:ext uri="{FF2B5EF4-FFF2-40B4-BE49-F238E27FC236}">
                  <a16:creationId xmlns:a16="http://schemas.microsoft.com/office/drawing/2014/main" id="{C4C7088C-584C-4C49-AA23-E273BFCF1EAF}"/>
                </a:ext>
              </a:extLst>
            </p:cNvPr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4;p29">
              <a:extLst>
                <a:ext uri="{FF2B5EF4-FFF2-40B4-BE49-F238E27FC236}">
                  <a16:creationId xmlns:a16="http://schemas.microsoft.com/office/drawing/2014/main" id="{66632EB2-3D24-4F5B-8DC4-F3F491254FD7}"/>
                </a:ext>
              </a:extLst>
            </p:cNvPr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405;p29">
            <a:extLst>
              <a:ext uri="{FF2B5EF4-FFF2-40B4-BE49-F238E27FC236}">
                <a16:creationId xmlns:a16="http://schemas.microsoft.com/office/drawing/2014/main" id="{280A0A81-1D84-4573-893F-5FCF90B2E029}"/>
              </a:ext>
            </a:extLst>
          </p:cNvPr>
          <p:cNvSpPr/>
          <p:nvPr/>
        </p:nvSpPr>
        <p:spPr>
          <a:xfrm rot="4041103">
            <a:off x="7572435" y="3752874"/>
            <a:ext cx="1891200" cy="1891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077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5"/>
          <p:cNvGrpSpPr/>
          <p:nvPr/>
        </p:nvGrpSpPr>
        <p:grpSpPr>
          <a:xfrm>
            <a:off x="3378600" y="849297"/>
            <a:ext cx="2386800" cy="2386800"/>
            <a:chOff x="269239" y="624399"/>
            <a:chExt cx="2386800" cy="2386800"/>
          </a:xfrm>
        </p:grpSpPr>
        <p:sp>
          <p:nvSpPr>
            <p:cNvPr id="211" name="Google Shape;211;p25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5"/>
          <p:cNvSpPr/>
          <p:nvPr/>
        </p:nvSpPr>
        <p:spPr>
          <a:xfrm>
            <a:off x="3855900" y="1326597"/>
            <a:ext cx="1432200" cy="143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2976010" y="3110398"/>
            <a:ext cx="319197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Reference</a:t>
            </a:r>
          </a:p>
        </p:txBody>
      </p:sp>
      <p:sp>
        <p:nvSpPr>
          <p:cNvPr id="215" name="Google Shape;215;p25"/>
          <p:cNvSpPr txBox="1">
            <a:spLocks noGrp="1"/>
          </p:cNvSpPr>
          <p:nvPr>
            <p:ph type="title" idx="2"/>
          </p:nvPr>
        </p:nvSpPr>
        <p:spPr>
          <a:xfrm>
            <a:off x="3840300" y="1621797"/>
            <a:ext cx="14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246" name="Google Shape;246;p25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44601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33FDF0-DEA1-4ED7-9692-2610F5B92C62}"/>
              </a:ext>
            </a:extLst>
          </p:cNvPr>
          <p:cNvCxnSpPr>
            <a:cxnSpLocks/>
          </p:cNvCxnSpPr>
          <p:nvPr/>
        </p:nvCxnSpPr>
        <p:spPr>
          <a:xfrm>
            <a:off x="792552" y="929015"/>
            <a:ext cx="1827818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0" name="Google Shape;68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19822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Reference</a:t>
            </a:r>
            <a:endParaRPr dirty="0"/>
          </a:p>
        </p:txBody>
      </p:sp>
      <p:cxnSp>
        <p:nvCxnSpPr>
          <p:cNvPr id="681" name="Google Shape;681;p36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7" name="Google Shape;687;p36"/>
          <p:cNvSpPr txBox="1">
            <a:spLocks noGrp="1"/>
          </p:cNvSpPr>
          <p:nvPr>
            <p:ph type="body" idx="1"/>
          </p:nvPr>
        </p:nvSpPr>
        <p:spPr>
          <a:xfrm>
            <a:off x="705600" y="1110504"/>
            <a:ext cx="7921080" cy="3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indent="-203200">
              <a:spcBef>
                <a:spcPts val="300"/>
              </a:spcBef>
              <a:buSzPts val="1200"/>
              <a:buFont typeface="Anaheim"/>
              <a:buChar char="●"/>
            </a:pPr>
            <a:r>
              <a:rPr lang="en-GB" sz="1800" dirty="0" err="1">
                <a:uFill>
                  <a:noFill/>
                </a:uFill>
              </a:rPr>
              <a:t>Aho</a:t>
            </a:r>
            <a:r>
              <a:rPr lang="en-GB" sz="1800" dirty="0">
                <a:uFill>
                  <a:noFill/>
                </a:uFill>
              </a:rPr>
              <a:t>, A. V., S. C. Johnson, and J. D. Ullman, “Deterministic parsing of ambiguous grammars,” Comm. ACM 18:8 (Aug., 1975), pp. 441-452.</a:t>
            </a: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en-GB" sz="1800" dirty="0">
              <a:uFill>
                <a:noFill/>
              </a:uFill>
            </a:endParaRP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-GB" sz="1800" dirty="0">
                <a:uFill>
                  <a:noFill/>
                </a:uFill>
              </a:rPr>
              <a:t> Birman, A. and J. D. Ullman, ”Parsing algorithms with backtrack, “Information and Control 23:l (1973), pp. 1-34.</a:t>
            </a:r>
          </a:p>
          <a:p>
            <a:pPr marL="38100" lvl="0" indent="0" algn="l" rtl="0">
              <a:spcBef>
                <a:spcPts val="300"/>
              </a:spcBef>
              <a:spcAft>
                <a:spcPts val="0"/>
              </a:spcAft>
              <a:buSzPts val="1200"/>
              <a:buNone/>
            </a:pPr>
            <a:endParaRPr lang="en-GB" sz="1800" dirty="0">
              <a:uFill>
                <a:noFill/>
              </a:uFill>
            </a:endParaRP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-GB" sz="1800" dirty="0">
                <a:uFill>
                  <a:noFill/>
                </a:uFill>
              </a:rPr>
              <a:t>Cantor, D. C., “On the ambiguity problem of Backus systems,” J. ACM 9:4 (1962), pp. 477-479.</a:t>
            </a:r>
          </a:p>
          <a:p>
            <a:pPr marL="38100" lvl="0" indent="0" algn="l" rtl="0">
              <a:spcBef>
                <a:spcPts val="300"/>
              </a:spcBef>
              <a:spcAft>
                <a:spcPts val="0"/>
              </a:spcAft>
              <a:buSzPts val="1200"/>
              <a:buNone/>
            </a:pPr>
            <a:endParaRPr lang="en-GB" sz="1800" dirty="0">
              <a:uFill>
                <a:noFill/>
              </a:uFill>
            </a:endParaRP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-GB" sz="1800" dirty="0">
                <a:uFill>
                  <a:noFill/>
                </a:uFill>
              </a:rPr>
              <a:t>Chomsky, N., “Three models for the description of language,” IRE Trans. On Information Theory IT-2:3 (1956), pp. 113-124.</a:t>
            </a: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en-GB" sz="1800" dirty="0">
              <a:uFill>
                <a:noFill/>
              </a:uFill>
            </a:endParaRPr>
          </a:p>
        </p:txBody>
      </p:sp>
      <p:sp>
        <p:nvSpPr>
          <p:cNvPr id="10" name="Google Shape;185;p24">
            <a:extLst>
              <a:ext uri="{FF2B5EF4-FFF2-40B4-BE49-F238E27FC236}">
                <a16:creationId xmlns:a16="http://schemas.microsoft.com/office/drawing/2014/main" id="{2EE4B223-4386-4676-A68E-D26CF18C648C}"/>
              </a:ext>
            </a:extLst>
          </p:cNvPr>
          <p:cNvSpPr/>
          <p:nvPr/>
        </p:nvSpPr>
        <p:spPr>
          <a:xfrm>
            <a:off x="792552" y="1288887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85;p24">
            <a:extLst>
              <a:ext uri="{FF2B5EF4-FFF2-40B4-BE49-F238E27FC236}">
                <a16:creationId xmlns:a16="http://schemas.microsoft.com/office/drawing/2014/main" id="{4AC1886E-4C4C-4217-946C-B00CA9142CD5}"/>
              </a:ext>
            </a:extLst>
          </p:cNvPr>
          <p:cNvSpPr/>
          <p:nvPr/>
        </p:nvSpPr>
        <p:spPr>
          <a:xfrm>
            <a:off x="792552" y="2181522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85;p24">
            <a:extLst>
              <a:ext uri="{FF2B5EF4-FFF2-40B4-BE49-F238E27FC236}">
                <a16:creationId xmlns:a16="http://schemas.microsoft.com/office/drawing/2014/main" id="{CA119E37-9C13-45BD-B45D-CFBC868005DF}"/>
              </a:ext>
            </a:extLst>
          </p:cNvPr>
          <p:cNvSpPr/>
          <p:nvPr/>
        </p:nvSpPr>
        <p:spPr>
          <a:xfrm>
            <a:off x="792552" y="3074157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85;p24">
            <a:extLst>
              <a:ext uri="{FF2B5EF4-FFF2-40B4-BE49-F238E27FC236}">
                <a16:creationId xmlns:a16="http://schemas.microsoft.com/office/drawing/2014/main" id="{07B36159-B8F9-499D-BB00-62750C504BB8}"/>
              </a:ext>
            </a:extLst>
          </p:cNvPr>
          <p:cNvSpPr/>
          <p:nvPr/>
        </p:nvSpPr>
        <p:spPr>
          <a:xfrm>
            <a:off x="792552" y="4058418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680;p36">
            <a:extLst>
              <a:ext uri="{FF2B5EF4-FFF2-40B4-BE49-F238E27FC236}">
                <a16:creationId xmlns:a16="http://schemas.microsoft.com/office/drawing/2014/main" id="{71858299-9F6F-498F-AE4A-54471606A3F9}"/>
              </a:ext>
            </a:extLst>
          </p:cNvPr>
          <p:cNvSpPr txBox="1">
            <a:spLocks/>
          </p:cNvSpPr>
          <p:nvPr/>
        </p:nvSpPr>
        <p:spPr>
          <a:xfrm>
            <a:off x="8051832" y="4419526"/>
            <a:ext cx="773135" cy="554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ExtraBold"/>
              <a:buNone/>
              <a:defRPr sz="30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 sz="24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222409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4"/>
          <p:cNvSpPr/>
          <p:nvPr/>
        </p:nvSpPr>
        <p:spPr>
          <a:xfrm>
            <a:off x="2176485" y="2152885"/>
            <a:ext cx="1178100" cy="1178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4"/>
          <p:cNvSpPr txBox="1">
            <a:spLocks noGrp="1"/>
          </p:cNvSpPr>
          <p:nvPr>
            <p:ph type="title"/>
          </p:nvPr>
        </p:nvSpPr>
        <p:spPr>
          <a:xfrm>
            <a:off x="2221329" y="1497269"/>
            <a:ext cx="4746186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 You!</a:t>
            </a:r>
            <a:endParaRPr sz="6600" dirty="0"/>
          </a:p>
        </p:txBody>
      </p:sp>
      <p:sp>
        <p:nvSpPr>
          <p:cNvPr id="607" name="Google Shape;607;p34"/>
          <p:cNvSpPr txBox="1">
            <a:spLocks noGrp="1"/>
          </p:cNvSpPr>
          <p:nvPr>
            <p:ph type="subTitle" idx="1"/>
          </p:nvPr>
        </p:nvSpPr>
        <p:spPr>
          <a:xfrm>
            <a:off x="2347950" y="2560639"/>
            <a:ext cx="4448100" cy="3625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Do you have any questions?</a:t>
            </a:r>
          </a:p>
        </p:txBody>
      </p:sp>
      <p:grpSp>
        <p:nvGrpSpPr>
          <p:cNvPr id="609" name="Google Shape;609;p34"/>
          <p:cNvGrpSpPr/>
          <p:nvPr/>
        </p:nvGrpSpPr>
        <p:grpSpPr>
          <a:xfrm rot="-5400000">
            <a:off x="6683149" y="-1938589"/>
            <a:ext cx="3522201" cy="3522201"/>
            <a:chOff x="269239" y="624399"/>
            <a:chExt cx="2386800" cy="2386800"/>
          </a:xfrm>
        </p:grpSpPr>
        <p:sp>
          <p:nvSpPr>
            <p:cNvPr id="610" name="Google Shape;610;p34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34"/>
          <p:cNvSpPr/>
          <p:nvPr/>
        </p:nvSpPr>
        <p:spPr>
          <a:xfrm>
            <a:off x="7387570" y="-1234259"/>
            <a:ext cx="2113800" cy="2113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AF4E18-2585-4904-AD25-AB1DAA83775F}"/>
              </a:ext>
            </a:extLst>
          </p:cNvPr>
          <p:cNvSpPr/>
          <p:nvPr/>
        </p:nvSpPr>
        <p:spPr>
          <a:xfrm>
            <a:off x="1979525" y="3496826"/>
            <a:ext cx="5261963" cy="90435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BB9E82-2C0B-48C9-8A0B-F2F301621EE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72586" y="572776"/>
            <a:ext cx="2761667" cy="3547836"/>
          </a:xfrm>
          <a:prstGeom prst="rect">
            <a:avLst/>
          </a:prstGeom>
          <a:ln>
            <a:noFill/>
          </a:ln>
        </p:spPr>
      </p:pic>
      <p:sp>
        <p:nvSpPr>
          <p:cNvPr id="343" name="Google Shape;343;p28"/>
          <p:cNvSpPr txBox="1">
            <a:spLocks noGrp="1"/>
          </p:cNvSpPr>
          <p:nvPr>
            <p:ph type="subTitle" idx="1"/>
          </p:nvPr>
        </p:nvSpPr>
        <p:spPr>
          <a:xfrm>
            <a:off x="590726" y="1891547"/>
            <a:ext cx="30804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T.M. Amir-Ul-Haque Bhuiyan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i="1" dirty="0"/>
              <a:t>Assistant Professor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Department of Computer Science &amp; Engineering, </a:t>
            </a:r>
            <a:r>
              <a:rPr lang="en-GB" sz="1400" b="1" dirty="0"/>
              <a:t>BUBT</a:t>
            </a:r>
          </a:p>
        </p:txBody>
      </p:sp>
      <p:sp>
        <p:nvSpPr>
          <p:cNvPr id="344" name="Google Shape;344;p28"/>
          <p:cNvSpPr txBox="1">
            <a:spLocks noGrp="1"/>
          </p:cNvSpPr>
          <p:nvPr>
            <p:ph type="subTitle" idx="2"/>
          </p:nvPr>
        </p:nvSpPr>
        <p:spPr>
          <a:xfrm>
            <a:off x="5653744" y="3275447"/>
            <a:ext cx="30804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Tunazzinur Rahman </a:t>
            </a:r>
            <a:r>
              <a:rPr lang="en-GB" sz="1400" b="1" dirty="0"/>
              <a:t>Kabbo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ID: </a:t>
            </a:r>
            <a:r>
              <a:rPr lang="en-GB" sz="1400" b="1" dirty="0"/>
              <a:t>19202103268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MD. Zobayer Hasan </a:t>
            </a:r>
            <a:r>
              <a:rPr lang="en-GB" sz="1400" b="1" dirty="0"/>
              <a:t>Nayem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ID: </a:t>
            </a:r>
            <a:r>
              <a:rPr lang="en-GB" sz="1400" b="1" dirty="0"/>
              <a:t>19202103274</a:t>
            </a:r>
            <a:endParaRPr sz="1400" b="1" dirty="0"/>
          </a:p>
        </p:txBody>
      </p:sp>
      <p:sp>
        <p:nvSpPr>
          <p:cNvPr id="345" name="Google Shape;345;p28"/>
          <p:cNvSpPr txBox="1">
            <a:spLocks noGrp="1"/>
          </p:cNvSpPr>
          <p:nvPr>
            <p:ph type="subTitle" idx="3"/>
          </p:nvPr>
        </p:nvSpPr>
        <p:spPr>
          <a:xfrm>
            <a:off x="590726" y="1583522"/>
            <a:ext cx="3073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Supervised By</a:t>
            </a:r>
            <a:endParaRPr dirty="0"/>
          </a:p>
        </p:txBody>
      </p:sp>
      <p:sp>
        <p:nvSpPr>
          <p:cNvPr id="346" name="Google Shape;346;p28"/>
          <p:cNvSpPr txBox="1">
            <a:spLocks noGrp="1"/>
          </p:cNvSpPr>
          <p:nvPr>
            <p:ph type="subTitle" idx="4"/>
          </p:nvPr>
        </p:nvSpPr>
        <p:spPr>
          <a:xfrm>
            <a:off x="5091036" y="2960593"/>
            <a:ext cx="3080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Presented By</a:t>
            </a:r>
            <a:endParaRPr dirty="0"/>
          </a:p>
        </p:txBody>
      </p:sp>
      <p:cxnSp>
        <p:nvCxnSpPr>
          <p:cNvPr id="347" name="Google Shape;347;p28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48" name="Google Shape;348;p28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0" name="Google Shape;380;p28"/>
          <p:cNvSpPr/>
          <p:nvPr/>
        </p:nvSpPr>
        <p:spPr>
          <a:xfrm>
            <a:off x="1701476" y="466997"/>
            <a:ext cx="858900" cy="858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5" name="Google Shape;385;p28"/>
          <p:cNvGrpSpPr/>
          <p:nvPr/>
        </p:nvGrpSpPr>
        <p:grpSpPr>
          <a:xfrm>
            <a:off x="6201786" y="1844068"/>
            <a:ext cx="858900" cy="858900"/>
            <a:chOff x="2555400" y="1422200"/>
            <a:chExt cx="858900" cy="858900"/>
          </a:xfrm>
        </p:grpSpPr>
        <p:sp>
          <p:nvSpPr>
            <p:cNvPr id="386" name="Google Shape;386;p28"/>
            <p:cNvSpPr/>
            <p:nvPr/>
          </p:nvSpPr>
          <p:spPr>
            <a:xfrm>
              <a:off x="2555400" y="1422200"/>
              <a:ext cx="858900" cy="858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87" name="Google Shape;387;p28"/>
            <p:cNvGrpSpPr/>
            <p:nvPr/>
          </p:nvGrpSpPr>
          <p:grpSpPr>
            <a:xfrm>
              <a:off x="2793560" y="1648162"/>
              <a:ext cx="382584" cy="406981"/>
              <a:chOff x="5364750" y="3235150"/>
              <a:chExt cx="277275" cy="294957"/>
            </a:xfrm>
          </p:grpSpPr>
          <p:sp>
            <p:nvSpPr>
              <p:cNvPr id="388" name="Google Shape;388;p28"/>
              <p:cNvSpPr/>
              <p:nvPr/>
            </p:nvSpPr>
            <p:spPr>
              <a:xfrm>
                <a:off x="5502600" y="3235150"/>
                <a:ext cx="17350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1765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1418"/>
                    </a:lnTo>
                    <a:cubicBezTo>
                      <a:pt x="0" y="1607"/>
                      <a:pt x="158" y="1765"/>
                      <a:pt x="347" y="1765"/>
                    </a:cubicBezTo>
                    <a:cubicBezTo>
                      <a:pt x="536" y="1765"/>
                      <a:pt x="693" y="1607"/>
                      <a:pt x="693" y="1418"/>
                    </a:cubicBezTo>
                    <a:lnTo>
                      <a:pt x="693" y="347"/>
                    </a:ln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8"/>
              <p:cNvSpPr/>
              <p:nvPr/>
            </p:nvSpPr>
            <p:spPr>
              <a:xfrm>
                <a:off x="5555375" y="3253850"/>
                <a:ext cx="35450" cy="341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364" extrusionOk="0">
                    <a:moveTo>
                      <a:pt x="1071" y="1"/>
                    </a:moveTo>
                    <a:cubicBezTo>
                      <a:pt x="977" y="1"/>
                      <a:pt x="882" y="24"/>
                      <a:pt x="819" y="72"/>
                    </a:cubicBezTo>
                    <a:lnTo>
                      <a:pt x="126" y="796"/>
                    </a:lnTo>
                    <a:cubicBezTo>
                      <a:pt x="0" y="922"/>
                      <a:pt x="0" y="1143"/>
                      <a:pt x="126" y="1269"/>
                    </a:cubicBezTo>
                    <a:cubicBezTo>
                      <a:pt x="189" y="1332"/>
                      <a:pt x="268" y="1363"/>
                      <a:pt x="350" y="1363"/>
                    </a:cubicBezTo>
                    <a:cubicBezTo>
                      <a:pt x="433" y="1363"/>
                      <a:pt x="520" y="1332"/>
                      <a:pt x="599" y="1269"/>
                    </a:cubicBezTo>
                    <a:lnTo>
                      <a:pt x="1323" y="544"/>
                    </a:lnTo>
                    <a:cubicBezTo>
                      <a:pt x="1418" y="418"/>
                      <a:pt x="1418" y="198"/>
                      <a:pt x="1323" y="72"/>
                    </a:cubicBezTo>
                    <a:cubicBezTo>
                      <a:pt x="1260" y="24"/>
                      <a:pt x="1166" y="1"/>
                      <a:pt x="10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390;p28"/>
              <p:cNvSpPr/>
              <p:nvPr/>
            </p:nvSpPr>
            <p:spPr>
              <a:xfrm>
                <a:off x="5606550" y="3357225"/>
                <a:ext cx="354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726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79" y="725"/>
                    </a:cubicBezTo>
                    <a:lnTo>
                      <a:pt x="1072" y="725"/>
                    </a:lnTo>
                    <a:cubicBezTo>
                      <a:pt x="1261" y="725"/>
                      <a:pt x="1419" y="568"/>
                      <a:pt x="1419" y="347"/>
                    </a:cubicBezTo>
                    <a:cubicBezTo>
                      <a:pt x="1419" y="158"/>
                      <a:pt x="1261" y="1"/>
                      <a:pt x="10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8"/>
              <p:cNvSpPr/>
              <p:nvPr/>
            </p:nvSpPr>
            <p:spPr>
              <a:xfrm>
                <a:off x="5364750" y="3357225"/>
                <a:ext cx="354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694"/>
                      <a:pt x="347" y="694"/>
                    </a:cubicBezTo>
                    <a:lnTo>
                      <a:pt x="1072" y="694"/>
                    </a:lnTo>
                    <a:cubicBezTo>
                      <a:pt x="1261" y="694"/>
                      <a:pt x="1419" y="568"/>
                      <a:pt x="1419" y="347"/>
                    </a:cubicBezTo>
                    <a:cubicBezTo>
                      <a:pt x="1419" y="158"/>
                      <a:pt x="1261" y="1"/>
                      <a:pt x="10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8"/>
              <p:cNvSpPr/>
              <p:nvPr/>
            </p:nvSpPr>
            <p:spPr>
              <a:xfrm>
                <a:off x="5433275" y="3253850"/>
                <a:ext cx="35475" cy="341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364" extrusionOk="0">
                    <a:moveTo>
                      <a:pt x="363" y="1"/>
                    </a:moveTo>
                    <a:cubicBezTo>
                      <a:pt x="276" y="1"/>
                      <a:pt x="190" y="24"/>
                      <a:pt x="127" y="72"/>
                    </a:cubicBezTo>
                    <a:cubicBezTo>
                      <a:pt x="1" y="198"/>
                      <a:pt x="1" y="450"/>
                      <a:pt x="127" y="544"/>
                    </a:cubicBezTo>
                    <a:lnTo>
                      <a:pt x="820" y="1269"/>
                    </a:lnTo>
                    <a:cubicBezTo>
                      <a:pt x="883" y="1332"/>
                      <a:pt x="977" y="1363"/>
                      <a:pt x="1072" y="1363"/>
                    </a:cubicBezTo>
                    <a:cubicBezTo>
                      <a:pt x="1166" y="1363"/>
                      <a:pt x="1261" y="1332"/>
                      <a:pt x="1324" y="1269"/>
                    </a:cubicBezTo>
                    <a:cubicBezTo>
                      <a:pt x="1418" y="1143"/>
                      <a:pt x="1418" y="922"/>
                      <a:pt x="1324" y="796"/>
                    </a:cubicBezTo>
                    <a:lnTo>
                      <a:pt x="599" y="72"/>
                    </a:lnTo>
                    <a:cubicBezTo>
                      <a:pt x="536" y="24"/>
                      <a:pt x="450" y="1"/>
                      <a:pt x="3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8"/>
              <p:cNvSpPr/>
              <p:nvPr/>
            </p:nvSpPr>
            <p:spPr>
              <a:xfrm>
                <a:off x="5380500" y="3287775"/>
                <a:ext cx="3705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039" extrusionOk="0">
                    <a:moveTo>
                      <a:pt x="396" y="0"/>
                    </a:moveTo>
                    <a:cubicBezTo>
                      <a:pt x="267" y="0"/>
                      <a:pt x="132" y="81"/>
                      <a:pt x="64" y="195"/>
                    </a:cubicBezTo>
                    <a:cubicBezTo>
                      <a:pt x="1" y="353"/>
                      <a:pt x="64" y="573"/>
                      <a:pt x="221" y="668"/>
                    </a:cubicBezTo>
                    <a:lnTo>
                      <a:pt x="946" y="1015"/>
                    </a:lnTo>
                    <a:cubicBezTo>
                      <a:pt x="987" y="1031"/>
                      <a:pt x="1032" y="1039"/>
                      <a:pt x="1077" y="1039"/>
                    </a:cubicBezTo>
                    <a:cubicBezTo>
                      <a:pt x="1209" y="1039"/>
                      <a:pt x="1349" y="974"/>
                      <a:pt x="1419" y="857"/>
                    </a:cubicBezTo>
                    <a:cubicBezTo>
                      <a:pt x="1482" y="699"/>
                      <a:pt x="1419" y="447"/>
                      <a:pt x="1261" y="384"/>
                    </a:cubicBezTo>
                    <a:lnTo>
                      <a:pt x="536" y="38"/>
                    </a:lnTo>
                    <a:cubicBezTo>
                      <a:pt x="493" y="12"/>
                      <a:pt x="445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" name="Google Shape;394;p28"/>
              <p:cNvSpPr/>
              <p:nvPr/>
            </p:nvSpPr>
            <p:spPr>
              <a:xfrm>
                <a:off x="5588450" y="3288075"/>
                <a:ext cx="3702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481" h="1072" extrusionOk="0">
                    <a:moveTo>
                      <a:pt x="1110" y="0"/>
                    </a:moveTo>
                    <a:cubicBezTo>
                      <a:pt x="1049" y="0"/>
                      <a:pt x="983" y="18"/>
                      <a:pt x="914" y="57"/>
                    </a:cubicBezTo>
                    <a:lnTo>
                      <a:pt x="221" y="404"/>
                    </a:lnTo>
                    <a:cubicBezTo>
                      <a:pt x="63" y="498"/>
                      <a:pt x="0" y="687"/>
                      <a:pt x="63" y="877"/>
                    </a:cubicBezTo>
                    <a:cubicBezTo>
                      <a:pt x="132" y="991"/>
                      <a:pt x="250" y="1072"/>
                      <a:pt x="382" y="1072"/>
                    </a:cubicBezTo>
                    <a:cubicBezTo>
                      <a:pt x="432" y="1072"/>
                      <a:pt x="484" y="1060"/>
                      <a:pt x="536" y="1034"/>
                    </a:cubicBezTo>
                    <a:lnTo>
                      <a:pt x="1260" y="687"/>
                    </a:lnTo>
                    <a:cubicBezTo>
                      <a:pt x="1418" y="593"/>
                      <a:pt x="1481" y="404"/>
                      <a:pt x="1418" y="215"/>
                    </a:cubicBezTo>
                    <a:cubicBezTo>
                      <a:pt x="1353" y="85"/>
                      <a:pt x="1244" y="0"/>
                      <a:pt x="11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8"/>
              <p:cNvSpPr/>
              <p:nvPr/>
            </p:nvSpPr>
            <p:spPr>
              <a:xfrm>
                <a:off x="5412026" y="3286357"/>
                <a:ext cx="177225" cy="243750"/>
              </a:xfrm>
              <a:custGeom>
                <a:avLst/>
                <a:gdLst/>
                <a:ahLst/>
                <a:cxnLst/>
                <a:rect l="l" t="t" r="r" b="b"/>
                <a:pathLst>
                  <a:path w="7089" h="9750" extrusionOk="0">
                    <a:moveTo>
                      <a:pt x="3529" y="0"/>
                    </a:moveTo>
                    <a:cubicBezTo>
                      <a:pt x="3151" y="0"/>
                      <a:pt x="2836" y="315"/>
                      <a:pt x="2836" y="725"/>
                    </a:cubicBezTo>
                    <a:lnTo>
                      <a:pt x="2836" y="1418"/>
                    </a:lnTo>
                    <a:cubicBezTo>
                      <a:pt x="2836" y="1040"/>
                      <a:pt x="2520" y="725"/>
                      <a:pt x="2111" y="725"/>
                    </a:cubicBezTo>
                    <a:cubicBezTo>
                      <a:pt x="1733" y="725"/>
                      <a:pt x="1418" y="1040"/>
                      <a:pt x="1418" y="1418"/>
                    </a:cubicBezTo>
                    <a:lnTo>
                      <a:pt x="1418" y="2143"/>
                    </a:lnTo>
                    <a:cubicBezTo>
                      <a:pt x="1544" y="2143"/>
                      <a:pt x="1638" y="2080"/>
                      <a:pt x="1764" y="2080"/>
                    </a:cubicBezTo>
                    <a:lnTo>
                      <a:pt x="3497" y="2080"/>
                    </a:lnTo>
                    <a:cubicBezTo>
                      <a:pt x="4253" y="2080"/>
                      <a:pt x="4883" y="2710"/>
                      <a:pt x="4883" y="3466"/>
                    </a:cubicBezTo>
                    <a:cubicBezTo>
                      <a:pt x="4883" y="4096"/>
                      <a:pt x="4474" y="4600"/>
                      <a:pt x="3907" y="4758"/>
                    </a:cubicBezTo>
                    <a:cubicBezTo>
                      <a:pt x="4064" y="5073"/>
                      <a:pt x="4159" y="5482"/>
                      <a:pt x="4159" y="5860"/>
                    </a:cubicBezTo>
                    <a:cubicBezTo>
                      <a:pt x="4159" y="6081"/>
                      <a:pt x="4001" y="6238"/>
                      <a:pt x="3812" y="6238"/>
                    </a:cubicBezTo>
                    <a:cubicBezTo>
                      <a:pt x="3623" y="6238"/>
                      <a:pt x="3466" y="6081"/>
                      <a:pt x="3466" y="5860"/>
                    </a:cubicBezTo>
                    <a:cubicBezTo>
                      <a:pt x="3466" y="4915"/>
                      <a:pt x="2678" y="4128"/>
                      <a:pt x="1733" y="4128"/>
                    </a:cubicBezTo>
                    <a:lnTo>
                      <a:pt x="3466" y="4128"/>
                    </a:lnTo>
                    <a:cubicBezTo>
                      <a:pt x="3844" y="4128"/>
                      <a:pt x="4159" y="3812"/>
                      <a:pt x="4159" y="3434"/>
                    </a:cubicBezTo>
                    <a:cubicBezTo>
                      <a:pt x="4159" y="3025"/>
                      <a:pt x="3844" y="2710"/>
                      <a:pt x="3466" y="2710"/>
                    </a:cubicBezTo>
                    <a:lnTo>
                      <a:pt x="1733" y="2710"/>
                    </a:lnTo>
                    <a:cubicBezTo>
                      <a:pt x="788" y="2710"/>
                      <a:pt x="0" y="3497"/>
                      <a:pt x="0" y="4443"/>
                    </a:cubicBezTo>
                    <a:lnTo>
                      <a:pt x="0" y="5167"/>
                    </a:lnTo>
                    <a:cubicBezTo>
                      <a:pt x="0" y="6112"/>
                      <a:pt x="536" y="6963"/>
                      <a:pt x="1386" y="7372"/>
                    </a:cubicBezTo>
                    <a:lnTo>
                      <a:pt x="1386" y="8318"/>
                    </a:lnTo>
                    <a:cubicBezTo>
                      <a:pt x="977" y="8318"/>
                      <a:pt x="662" y="8633"/>
                      <a:pt x="662" y="9011"/>
                    </a:cubicBezTo>
                    <a:lnTo>
                      <a:pt x="662" y="9389"/>
                    </a:lnTo>
                    <a:cubicBezTo>
                      <a:pt x="662" y="9578"/>
                      <a:pt x="819" y="9735"/>
                      <a:pt x="1008" y="9735"/>
                    </a:cubicBezTo>
                    <a:lnTo>
                      <a:pt x="5860" y="9735"/>
                    </a:lnTo>
                    <a:cubicBezTo>
                      <a:pt x="5923" y="9745"/>
                      <a:pt x="5979" y="9749"/>
                      <a:pt x="6029" y="9749"/>
                    </a:cubicBezTo>
                    <a:cubicBezTo>
                      <a:pt x="6305" y="9749"/>
                      <a:pt x="6396" y="9612"/>
                      <a:pt x="6396" y="9452"/>
                    </a:cubicBezTo>
                    <a:lnTo>
                      <a:pt x="6396" y="9105"/>
                    </a:lnTo>
                    <a:cubicBezTo>
                      <a:pt x="6396" y="8696"/>
                      <a:pt x="6112" y="8381"/>
                      <a:pt x="5702" y="8381"/>
                    </a:cubicBezTo>
                    <a:lnTo>
                      <a:pt x="5702" y="7436"/>
                    </a:lnTo>
                    <a:cubicBezTo>
                      <a:pt x="6522" y="7057"/>
                      <a:pt x="7089" y="6175"/>
                      <a:pt x="7089" y="5230"/>
                    </a:cubicBezTo>
                    <a:lnTo>
                      <a:pt x="7089" y="2143"/>
                    </a:lnTo>
                    <a:cubicBezTo>
                      <a:pt x="7089" y="1733"/>
                      <a:pt x="6774" y="1418"/>
                      <a:pt x="6364" y="1418"/>
                    </a:cubicBezTo>
                    <a:cubicBezTo>
                      <a:pt x="5986" y="1418"/>
                      <a:pt x="5671" y="1733"/>
                      <a:pt x="5671" y="2143"/>
                    </a:cubicBezTo>
                    <a:lnTo>
                      <a:pt x="5671" y="1418"/>
                    </a:lnTo>
                    <a:cubicBezTo>
                      <a:pt x="5671" y="1040"/>
                      <a:pt x="5356" y="725"/>
                      <a:pt x="4946" y="725"/>
                    </a:cubicBezTo>
                    <a:cubicBezTo>
                      <a:pt x="4568" y="725"/>
                      <a:pt x="4253" y="1040"/>
                      <a:pt x="4253" y="1418"/>
                    </a:cubicBezTo>
                    <a:lnTo>
                      <a:pt x="4253" y="725"/>
                    </a:lnTo>
                    <a:cubicBezTo>
                      <a:pt x="4253" y="315"/>
                      <a:pt x="3938" y="0"/>
                      <a:pt x="35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56" name="Google Shape;183;p24">
            <a:extLst>
              <a:ext uri="{FF2B5EF4-FFF2-40B4-BE49-F238E27FC236}">
                <a16:creationId xmlns:a16="http://schemas.microsoft.com/office/drawing/2014/main" id="{71980FAD-FCF0-4AEF-BF67-F6184FA6AB12}"/>
              </a:ext>
            </a:extLst>
          </p:cNvPr>
          <p:cNvSpPr/>
          <p:nvPr/>
        </p:nvSpPr>
        <p:spPr>
          <a:xfrm>
            <a:off x="5460844" y="4076247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85;p24">
            <a:extLst>
              <a:ext uri="{FF2B5EF4-FFF2-40B4-BE49-F238E27FC236}">
                <a16:creationId xmlns:a16="http://schemas.microsoft.com/office/drawing/2014/main" id="{14B24551-8E05-4D8B-A46F-04B4700432DF}"/>
              </a:ext>
            </a:extLst>
          </p:cNvPr>
          <p:cNvSpPr/>
          <p:nvPr/>
        </p:nvSpPr>
        <p:spPr>
          <a:xfrm>
            <a:off x="5460844" y="3477047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49E9CE65-EDE5-4DB9-86B8-E3EACF13DBD7}"/>
              </a:ext>
            </a:extLst>
          </p:cNvPr>
          <p:cNvCxnSpPr>
            <a:cxnSpLocks/>
            <a:stCxn id="380" idx="6"/>
            <a:endCxn id="386" idx="2"/>
          </p:cNvCxnSpPr>
          <p:nvPr/>
        </p:nvCxnSpPr>
        <p:spPr>
          <a:xfrm>
            <a:off x="2560376" y="896447"/>
            <a:ext cx="3641410" cy="1377071"/>
          </a:xfrm>
          <a:prstGeom prst="curvedConnector3">
            <a:avLst/>
          </a:prstGeom>
          <a:ln w="28575">
            <a:solidFill>
              <a:srgbClr val="E7C2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oogle Shape;5627;p49">
            <a:extLst>
              <a:ext uri="{FF2B5EF4-FFF2-40B4-BE49-F238E27FC236}">
                <a16:creationId xmlns:a16="http://schemas.microsoft.com/office/drawing/2014/main" id="{05BFD33A-93BD-4647-AD1D-C0AF2638054D}"/>
              </a:ext>
            </a:extLst>
          </p:cNvPr>
          <p:cNvGrpSpPr/>
          <p:nvPr/>
        </p:nvGrpSpPr>
        <p:grpSpPr>
          <a:xfrm>
            <a:off x="1904420" y="672356"/>
            <a:ext cx="453012" cy="448182"/>
            <a:chOff x="581525" y="3254850"/>
            <a:chExt cx="297750" cy="294575"/>
          </a:xfrm>
          <a:solidFill>
            <a:schemeClr val="tx1"/>
          </a:solidFill>
        </p:grpSpPr>
        <p:sp>
          <p:nvSpPr>
            <p:cNvPr id="77" name="Google Shape;5628;p49">
              <a:extLst>
                <a:ext uri="{FF2B5EF4-FFF2-40B4-BE49-F238E27FC236}">
                  <a16:creationId xmlns:a16="http://schemas.microsoft.com/office/drawing/2014/main" id="{1EF9AAAA-DF57-4B67-8F3D-607C2B24F8CC}"/>
                </a:ext>
              </a:extLst>
            </p:cNvPr>
            <p:cNvSpPr/>
            <p:nvPr/>
          </p:nvSpPr>
          <p:spPr>
            <a:xfrm>
              <a:off x="616950" y="3358025"/>
              <a:ext cx="89025" cy="86650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629;p49">
              <a:extLst>
                <a:ext uri="{FF2B5EF4-FFF2-40B4-BE49-F238E27FC236}">
                  <a16:creationId xmlns:a16="http://schemas.microsoft.com/office/drawing/2014/main" id="{27E5CB54-1041-4A18-A992-35CB7A705C60}"/>
                </a:ext>
              </a:extLst>
            </p:cNvPr>
            <p:cNvSpPr/>
            <p:nvPr/>
          </p:nvSpPr>
          <p:spPr>
            <a:xfrm>
              <a:off x="721725" y="32548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630;p49">
              <a:extLst>
                <a:ext uri="{FF2B5EF4-FFF2-40B4-BE49-F238E27FC236}">
                  <a16:creationId xmlns:a16="http://schemas.microsoft.com/office/drawing/2014/main" id="{8E556B4D-F49D-4321-B9ED-DF4460F7E2C7}"/>
                </a:ext>
              </a:extLst>
            </p:cNvPr>
            <p:cNvSpPr/>
            <p:nvPr/>
          </p:nvSpPr>
          <p:spPr>
            <a:xfrm>
              <a:off x="581525" y="3440725"/>
              <a:ext cx="157550" cy="108700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49279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186;p24">
            <a:extLst>
              <a:ext uri="{FF2B5EF4-FFF2-40B4-BE49-F238E27FC236}">
                <a16:creationId xmlns:a16="http://schemas.microsoft.com/office/drawing/2014/main" id="{8EC0AEAB-5A06-4181-BD4E-BDD73FC4BC9F}"/>
              </a:ext>
            </a:extLst>
          </p:cNvPr>
          <p:cNvCxnSpPr>
            <a:cxnSpLocks/>
          </p:cNvCxnSpPr>
          <p:nvPr/>
        </p:nvCxnSpPr>
        <p:spPr>
          <a:xfrm>
            <a:off x="2130107" y="3142232"/>
            <a:ext cx="4988620" cy="0"/>
          </a:xfrm>
          <a:prstGeom prst="straightConnector1">
            <a:avLst/>
          </a:prstGeom>
          <a:noFill/>
          <a:ln w="12700" cap="flat" cmpd="sng">
            <a:solidFill>
              <a:srgbClr val="E7C22C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4" name="Google Shape;186;p24">
            <a:extLst>
              <a:ext uri="{FF2B5EF4-FFF2-40B4-BE49-F238E27FC236}">
                <a16:creationId xmlns:a16="http://schemas.microsoft.com/office/drawing/2014/main" id="{69003D3C-3201-43FE-8343-4867A1763451}"/>
              </a:ext>
            </a:extLst>
          </p:cNvPr>
          <p:cNvCxnSpPr>
            <a:cxnSpLocks/>
          </p:cNvCxnSpPr>
          <p:nvPr/>
        </p:nvCxnSpPr>
        <p:spPr>
          <a:xfrm>
            <a:off x="2033657" y="1644004"/>
            <a:ext cx="4988620" cy="0"/>
          </a:xfrm>
          <a:prstGeom prst="straightConnector1">
            <a:avLst/>
          </a:prstGeom>
          <a:noFill/>
          <a:ln w="12700" cap="flat" cmpd="sng">
            <a:solidFill>
              <a:srgbClr val="E7C22C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9" name="Google Shape;169;p24"/>
          <p:cNvSpPr/>
          <p:nvPr/>
        </p:nvSpPr>
        <p:spPr>
          <a:xfrm>
            <a:off x="4158926" y="1263862"/>
            <a:ext cx="734700" cy="73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6705653" y="1263862"/>
            <a:ext cx="734700" cy="73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1612205" y="1263862"/>
            <a:ext cx="734700" cy="73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 idx="2"/>
          </p:nvPr>
        </p:nvSpPr>
        <p:spPr>
          <a:xfrm>
            <a:off x="891905" y="200104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 idx="3"/>
          </p:nvPr>
        </p:nvSpPr>
        <p:spPr>
          <a:xfrm>
            <a:off x="3438626" y="200104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 idx="5"/>
          </p:nvPr>
        </p:nvSpPr>
        <p:spPr>
          <a:xfrm>
            <a:off x="5985353" y="200104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  <a:endParaRPr dirty="0"/>
          </a:p>
        </p:txBody>
      </p:sp>
      <p:sp>
        <p:nvSpPr>
          <p:cNvPr id="179" name="Google Shape;179;p24"/>
          <p:cNvSpPr txBox="1">
            <a:spLocks noGrp="1"/>
          </p:cNvSpPr>
          <p:nvPr>
            <p:ph type="title" idx="7"/>
          </p:nvPr>
        </p:nvSpPr>
        <p:spPr>
          <a:xfrm>
            <a:off x="1612205" y="140742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 idx="8"/>
          </p:nvPr>
        </p:nvSpPr>
        <p:spPr>
          <a:xfrm>
            <a:off x="4158926" y="140742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title" idx="9"/>
          </p:nvPr>
        </p:nvSpPr>
        <p:spPr>
          <a:xfrm>
            <a:off x="6705653" y="140742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82" name="Google Shape;182;p24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3" name="Google Shape;183;p24"/>
          <p:cNvSpPr/>
          <p:nvPr/>
        </p:nvSpPr>
        <p:spPr>
          <a:xfrm>
            <a:off x="4475550" y="4194125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7022277" y="4194125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1928829" y="4194125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6" name="Google Shape;186;p24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" name="Google Shape;169;p24">
            <a:extLst>
              <a:ext uri="{FF2B5EF4-FFF2-40B4-BE49-F238E27FC236}">
                <a16:creationId xmlns:a16="http://schemas.microsoft.com/office/drawing/2014/main" id="{46658810-DD08-4403-9443-DAD9FFBA1601}"/>
              </a:ext>
            </a:extLst>
          </p:cNvPr>
          <p:cNvSpPr/>
          <p:nvPr/>
        </p:nvSpPr>
        <p:spPr>
          <a:xfrm>
            <a:off x="4158926" y="2774882"/>
            <a:ext cx="734700" cy="73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70;p24">
            <a:extLst>
              <a:ext uri="{FF2B5EF4-FFF2-40B4-BE49-F238E27FC236}">
                <a16:creationId xmlns:a16="http://schemas.microsoft.com/office/drawing/2014/main" id="{A096C8B8-18A5-4E76-909F-36088CEEA88E}"/>
              </a:ext>
            </a:extLst>
          </p:cNvPr>
          <p:cNvSpPr/>
          <p:nvPr/>
        </p:nvSpPr>
        <p:spPr>
          <a:xfrm>
            <a:off x="6705653" y="2774882"/>
            <a:ext cx="734700" cy="73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71;p24">
            <a:extLst>
              <a:ext uri="{FF2B5EF4-FFF2-40B4-BE49-F238E27FC236}">
                <a16:creationId xmlns:a16="http://schemas.microsoft.com/office/drawing/2014/main" id="{B1BE6664-6DE1-405F-B51D-74C5E9EC51C5}"/>
              </a:ext>
            </a:extLst>
          </p:cNvPr>
          <p:cNvSpPr/>
          <p:nvPr/>
        </p:nvSpPr>
        <p:spPr>
          <a:xfrm>
            <a:off x="1612205" y="2774882"/>
            <a:ext cx="734700" cy="73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73;p24">
            <a:extLst>
              <a:ext uri="{FF2B5EF4-FFF2-40B4-BE49-F238E27FC236}">
                <a16:creationId xmlns:a16="http://schemas.microsoft.com/office/drawing/2014/main" id="{FADB7E22-3AB9-474F-86C0-2B5807EA7BEB}"/>
              </a:ext>
            </a:extLst>
          </p:cNvPr>
          <p:cNvSpPr txBox="1">
            <a:spLocks/>
          </p:cNvSpPr>
          <p:nvPr/>
        </p:nvSpPr>
        <p:spPr>
          <a:xfrm>
            <a:off x="891905" y="3512065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ExtraBold"/>
              <a:buNone/>
              <a:defRPr sz="24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Features</a:t>
            </a:r>
          </a:p>
        </p:txBody>
      </p:sp>
      <p:sp>
        <p:nvSpPr>
          <p:cNvPr id="49" name="Google Shape;175;p24">
            <a:extLst>
              <a:ext uri="{FF2B5EF4-FFF2-40B4-BE49-F238E27FC236}">
                <a16:creationId xmlns:a16="http://schemas.microsoft.com/office/drawing/2014/main" id="{2C9C542B-98F3-4D93-A899-7C06BAD6DAB8}"/>
              </a:ext>
            </a:extLst>
          </p:cNvPr>
          <p:cNvSpPr txBox="1">
            <a:spLocks/>
          </p:cNvSpPr>
          <p:nvPr/>
        </p:nvSpPr>
        <p:spPr>
          <a:xfrm>
            <a:off x="3438626" y="3512065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ExtraBold"/>
              <a:buNone/>
              <a:defRPr sz="24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 dirty="0"/>
              <a:t>Conclusion</a:t>
            </a:r>
          </a:p>
        </p:txBody>
      </p:sp>
      <p:sp>
        <p:nvSpPr>
          <p:cNvPr id="50" name="Google Shape;177;p24">
            <a:extLst>
              <a:ext uri="{FF2B5EF4-FFF2-40B4-BE49-F238E27FC236}">
                <a16:creationId xmlns:a16="http://schemas.microsoft.com/office/drawing/2014/main" id="{1C0747EE-47CE-41F1-BDD9-6565C282E725}"/>
              </a:ext>
            </a:extLst>
          </p:cNvPr>
          <p:cNvSpPr txBox="1">
            <a:spLocks/>
          </p:cNvSpPr>
          <p:nvPr/>
        </p:nvSpPr>
        <p:spPr>
          <a:xfrm>
            <a:off x="5985353" y="3512065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ExtraBold"/>
              <a:buNone/>
              <a:defRPr sz="24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 dirty="0"/>
              <a:t>Reference</a:t>
            </a:r>
          </a:p>
        </p:txBody>
      </p:sp>
      <p:sp>
        <p:nvSpPr>
          <p:cNvPr id="51" name="Google Shape;179;p24">
            <a:extLst>
              <a:ext uri="{FF2B5EF4-FFF2-40B4-BE49-F238E27FC236}">
                <a16:creationId xmlns:a16="http://schemas.microsoft.com/office/drawing/2014/main" id="{4F3DB005-1BB2-491D-B293-566616BC4DA9}"/>
              </a:ext>
            </a:extLst>
          </p:cNvPr>
          <p:cNvSpPr txBox="1">
            <a:spLocks/>
          </p:cNvSpPr>
          <p:nvPr/>
        </p:nvSpPr>
        <p:spPr>
          <a:xfrm>
            <a:off x="1612205" y="291844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ExtraBold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52" name="Google Shape;180;p24">
            <a:extLst>
              <a:ext uri="{FF2B5EF4-FFF2-40B4-BE49-F238E27FC236}">
                <a16:creationId xmlns:a16="http://schemas.microsoft.com/office/drawing/2014/main" id="{C5DD08E0-09F2-499E-AD47-6C2206A3764B}"/>
              </a:ext>
            </a:extLst>
          </p:cNvPr>
          <p:cNvSpPr txBox="1">
            <a:spLocks/>
          </p:cNvSpPr>
          <p:nvPr/>
        </p:nvSpPr>
        <p:spPr>
          <a:xfrm>
            <a:off x="4158926" y="291844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ExtraBold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53" name="Google Shape;181;p24">
            <a:extLst>
              <a:ext uri="{FF2B5EF4-FFF2-40B4-BE49-F238E27FC236}">
                <a16:creationId xmlns:a16="http://schemas.microsoft.com/office/drawing/2014/main" id="{6C641065-733E-4D26-AD05-DB720F75A0FE}"/>
              </a:ext>
            </a:extLst>
          </p:cNvPr>
          <p:cNvSpPr txBox="1">
            <a:spLocks/>
          </p:cNvSpPr>
          <p:nvPr/>
        </p:nvSpPr>
        <p:spPr>
          <a:xfrm>
            <a:off x="6705653" y="291844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ExtraBold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5"/>
          <p:cNvGrpSpPr/>
          <p:nvPr/>
        </p:nvGrpSpPr>
        <p:grpSpPr>
          <a:xfrm>
            <a:off x="3378600" y="849297"/>
            <a:ext cx="2386800" cy="2386800"/>
            <a:chOff x="269239" y="624399"/>
            <a:chExt cx="2386800" cy="2386800"/>
          </a:xfrm>
        </p:grpSpPr>
        <p:sp>
          <p:nvSpPr>
            <p:cNvPr id="211" name="Google Shape;211;p25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5"/>
          <p:cNvSpPr/>
          <p:nvPr/>
        </p:nvSpPr>
        <p:spPr>
          <a:xfrm>
            <a:off x="3855900" y="1326597"/>
            <a:ext cx="1432200" cy="143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2573423" y="3110398"/>
            <a:ext cx="399715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</a:p>
        </p:txBody>
      </p:sp>
      <p:sp>
        <p:nvSpPr>
          <p:cNvPr id="215" name="Google Shape;215;p25"/>
          <p:cNvSpPr txBox="1">
            <a:spLocks noGrp="1"/>
          </p:cNvSpPr>
          <p:nvPr>
            <p:ph type="title" idx="2"/>
          </p:nvPr>
        </p:nvSpPr>
        <p:spPr>
          <a:xfrm>
            <a:off x="3840300" y="1621797"/>
            <a:ext cx="14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46" name="Google Shape;246;p25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33FDF0-DEA1-4ED7-9692-2610F5B92C62}"/>
              </a:ext>
            </a:extLst>
          </p:cNvPr>
          <p:cNvCxnSpPr>
            <a:cxnSpLocks/>
          </p:cNvCxnSpPr>
          <p:nvPr/>
        </p:nvCxnSpPr>
        <p:spPr>
          <a:xfrm>
            <a:off x="792552" y="929015"/>
            <a:ext cx="2360081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0" name="Google Shape;68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dirty="0"/>
          </a:p>
        </p:txBody>
      </p:sp>
      <p:cxnSp>
        <p:nvCxnSpPr>
          <p:cNvPr id="681" name="Google Shape;681;p36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7" name="Google Shape;687;p36"/>
          <p:cNvSpPr txBox="1">
            <a:spLocks noGrp="1"/>
          </p:cNvSpPr>
          <p:nvPr>
            <p:ph type="body" idx="1"/>
          </p:nvPr>
        </p:nvSpPr>
        <p:spPr>
          <a:xfrm>
            <a:off x="705600" y="1110504"/>
            <a:ext cx="7921080" cy="3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indent="-203200">
              <a:spcBef>
                <a:spcPts val="300"/>
              </a:spcBef>
              <a:buSzPts val="1200"/>
              <a:buFont typeface="Anaheim"/>
              <a:buChar char="●"/>
            </a:pPr>
            <a:r>
              <a:rPr lang="en-GB" sz="1800" dirty="0">
                <a:uFill>
                  <a:noFill/>
                </a:uFill>
              </a:rPr>
              <a:t>Programs that perform </a:t>
            </a:r>
            <a:r>
              <a:rPr lang="en-GB" sz="1800" b="1" dirty="0">
                <a:uFill>
                  <a:noFill/>
                </a:uFill>
              </a:rPr>
              <a:t>Lexical Analysis</a:t>
            </a:r>
            <a:r>
              <a:rPr lang="en-GB" sz="1800" dirty="0">
                <a:uFill>
                  <a:noFill/>
                </a:uFill>
              </a:rPr>
              <a:t> in compiler design are called </a:t>
            </a:r>
            <a:r>
              <a:rPr lang="en-GB" sz="1800" b="1" dirty="0">
                <a:uFill>
                  <a:noFill/>
                </a:uFill>
              </a:rPr>
              <a:t>Lexical Analyzers.</a:t>
            </a:r>
            <a:endParaRPr lang="en-GB" sz="1800" dirty="0">
              <a:uFill>
                <a:noFill/>
              </a:uFill>
            </a:endParaRP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en-GB" sz="1800" dirty="0">
              <a:uFill>
                <a:noFill/>
              </a:uFill>
            </a:endParaRP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-GB" sz="1800" dirty="0">
                <a:uFill>
                  <a:noFill/>
                </a:uFill>
              </a:rPr>
              <a:t>Converts the </a:t>
            </a:r>
            <a:r>
              <a:rPr lang="en-GB" sz="1800" b="1" dirty="0">
                <a:uFill>
                  <a:noFill/>
                </a:uFill>
              </a:rPr>
              <a:t>High level</a:t>
            </a:r>
            <a:r>
              <a:rPr lang="en-GB" sz="1800" dirty="0">
                <a:uFill>
                  <a:noFill/>
                </a:uFill>
              </a:rPr>
              <a:t> input program into a into a series of </a:t>
            </a:r>
            <a:r>
              <a:rPr lang="en-GB" sz="1800" b="1" dirty="0">
                <a:uFill>
                  <a:noFill/>
                </a:uFill>
              </a:rPr>
              <a:t>Tokens.</a:t>
            </a:r>
          </a:p>
          <a:p>
            <a:pPr marL="38100" lvl="0" indent="0" algn="l" rtl="0">
              <a:spcBef>
                <a:spcPts val="300"/>
              </a:spcBef>
              <a:spcAft>
                <a:spcPts val="0"/>
              </a:spcAft>
              <a:buSzPts val="1200"/>
              <a:buNone/>
            </a:pPr>
            <a:endParaRPr lang="en-GB" sz="1800" b="1" dirty="0">
              <a:uFill>
                <a:noFill/>
              </a:uFill>
            </a:endParaRP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-GB" sz="1800" dirty="0">
                <a:uFill>
                  <a:noFill/>
                </a:uFill>
              </a:rPr>
              <a:t>Removes any </a:t>
            </a:r>
            <a:r>
              <a:rPr lang="en-GB" sz="1800" b="1" dirty="0">
                <a:uFill>
                  <a:noFill/>
                </a:uFill>
              </a:rPr>
              <a:t>extra</a:t>
            </a:r>
            <a:r>
              <a:rPr lang="en-GB" sz="1800" dirty="0">
                <a:uFill>
                  <a:noFill/>
                </a:uFill>
              </a:rPr>
              <a:t> space or comment written in the source code.</a:t>
            </a:r>
          </a:p>
          <a:p>
            <a:pPr marL="38100" lvl="0" indent="0" algn="l" rtl="0">
              <a:spcBef>
                <a:spcPts val="300"/>
              </a:spcBef>
              <a:spcAft>
                <a:spcPts val="0"/>
              </a:spcAft>
              <a:buSzPts val="1200"/>
              <a:buNone/>
            </a:pPr>
            <a:endParaRPr lang="en-GB" sz="1800" dirty="0">
              <a:uFill>
                <a:noFill/>
              </a:uFill>
            </a:endParaRP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-GB" sz="1800" dirty="0">
                <a:uFill>
                  <a:noFill/>
                </a:uFill>
              </a:rPr>
              <a:t>Can be implemented with the </a:t>
            </a:r>
            <a:r>
              <a:rPr lang="en-GB" sz="1800" b="1" dirty="0">
                <a:uFill>
                  <a:noFill/>
                </a:uFill>
              </a:rPr>
              <a:t>Deterministic Finite Automata</a:t>
            </a:r>
            <a:r>
              <a:rPr lang="en-GB" sz="1800" dirty="0">
                <a:uFill>
                  <a:noFill/>
                </a:uFill>
              </a:rPr>
              <a:t> or DFA.</a:t>
            </a: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en-GB" sz="1800" dirty="0">
              <a:uFill>
                <a:noFill/>
              </a:uFill>
            </a:endParaRP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-GB" sz="1800" dirty="0">
                <a:uFill>
                  <a:noFill/>
                </a:uFill>
              </a:rPr>
              <a:t>Stores the tokens in </a:t>
            </a:r>
            <a:r>
              <a:rPr lang="en-GB" sz="1800" b="1" dirty="0">
                <a:uFill>
                  <a:noFill/>
                </a:uFill>
              </a:rPr>
              <a:t>Symbol Table</a:t>
            </a:r>
            <a:r>
              <a:rPr lang="en-GB" sz="1800" dirty="0">
                <a:uFill>
                  <a:noFill/>
                </a:uFill>
              </a:rPr>
              <a:t> and as well as sends it to next          phase as the input.</a:t>
            </a: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Anaheim"/>
              <a:buChar char="●"/>
            </a:pPr>
            <a:endParaRPr lang="en-GB" sz="1500" dirty="0">
              <a:uFill>
                <a:noFill/>
              </a:uFill>
            </a:endParaRPr>
          </a:p>
        </p:txBody>
      </p:sp>
      <p:sp>
        <p:nvSpPr>
          <p:cNvPr id="10" name="Google Shape;185;p24">
            <a:extLst>
              <a:ext uri="{FF2B5EF4-FFF2-40B4-BE49-F238E27FC236}">
                <a16:creationId xmlns:a16="http://schemas.microsoft.com/office/drawing/2014/main" id="{2EE4B223-4386-4676-A68E-D26CF18C648C}"/>
              </a:ext>
            </a:extLst>
          </p:cNvPr>
          <p:cNvSpPr/>
          <p:nvPr/>
        </p:nvSpPr>
        <p:spPr>
          <a:xfrm>
            <a:off x="792552" y="1288887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85;p24">
            <a:extLst>
              <a:ext uri="{FF2B5EF4-FFF2-40B4-BE49-F238E27FC236}">
                <a16:creationId xmlns:a16="http://schemas.microsoft.com/office/drawing/2014/main" id="{4AC1886E-4C4C-4217-946C-B00CA9142CD5}"/>
              </a:ext>
            </a:extLst>
          </p:cNvPr>
          <p:cNvSpPr/>
          <p:nvPr/>
        </p:nvSpPr>
        <p:spPr>
          <a:xfrm>
            <a:off x="792552" y="2181522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85;p24">
            <a:extLst>
              <a:ext uri="{FF2B5EF4-FFF2-40B4-BE49-F238E27FC236}">
                <a16:creationId xmlns:a16="http://schemas.microsoft.com/office/drawing/2014/main" id="{CA119E37-9C13-45BD-B45D-CFBC868005DF}"/>
              </a:ext>
            </a:extLst>
          </p:cNvPr>
          <p:cNvSpPr/>
          <p:nvPr/>
        </p:nvSpPr>
        <p:spPr>
          <a:xfrm>
            <a:off x="792552" y="2807154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85;p24">
            <a:extLst>
              <a:ext uri="{FF2B5EF4-FFF2-40B4-BE49-F238E27FC236}">
                <a16:creationId xmlns:a16="http://schemas.microsoft.com/office/drawing/2014/main" id="{987A3F24-3FF1-42B5-B10F-634251F4377D}"/>
              </a:ext>
            </a:extLst>
          </p:cNvPr>
          <p:cNvSpPr/>
          <p:nvPr/>
        </p:nvSpPr>
        <p:spPr>
          <a:xfrm>
            <a:off x="792552" y="3432786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85;p24">
            <a:extLst>
              <a:ext uri="{FF2B5EF4-FFF2-40B4-BE49-F238E27FC236}">
                <a16:creationId xmlns:a16="http://schemas.microsoft.com/office/drawing/2014/main" id="{07B36159-B8F9-499D-BB00-62750C504BB8}"/>
              </a:ext>
            </a:extLst>
          </p:cNvPr>
          <p:cNvSpPr/>
          <p:nvPr/>
        </p:nvSpPr>
        <p:spPr>
          <a:xfrm>
            <a:off x="792552" y="4058418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39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3DBDB87-D5BD-4614-AF9F-094EEAE1085F}"/>
              </a:ext>
            </a:extLst>
          </p:cNvPr>
          <p:cNvCxnSpPr>
            <a:cxnSpLocks/>
          </p:cNvCxnSpPr>
          <p:nvPr/>
        </p:nvCxnSpPr>
        <p:spPr>
          <a:xfrm>
            <a:off x="1891197" y="867600"/>
            <a:ext cx="5357319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Google Shape;342;p28"/>
          <p:cNvSpPr txBox="1">
            <a:spLocks noGrp="1"/>
          </p:cNvSpPr>
          <p:nvPr>
            <p:ph type="title"/>
          </p:nvPr>
        </p:nvSpPr>
        <p:spPr>
          <a:xfrm>
            <a:off x="720000" y="390974"/>
            <a:ext cx="7704000" cy="594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Lexical Analyzer Architecture</a:t>
            </a:r>
            <a:endParaRPr dirty="0"/>
          </a:p>
        </p:txBody>
      </p:sp>
      <p:cxnSp>
        <p:nvCxnSpPr>
          <p:cNvPr id="347" name="Google Shape;347;p28"/>
          <p:cNvCxnSpPr/>
          <p:nvPr/>
        </p:nvCxnSpPr>
        <p:spPr>
          <a:xfrm>
            <a:off x="705600" y="286995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7" name="Google Shape;386;p28">
            <a:extLst>
              <a:ext uri="{FF2B5EF4-FFF2-40B4-BE49-F238E27FC236}">
                <a16:creationId xmlns:a16="http://schemas.microsoft.com/office/drawing/2014/main" id="{DB7E4A87-1A9E-4253-B5A6-E20F823485BA}"/>
              </a:ext>
            </a:extLst>
          </p:cNvPr>
          <p:cNvSpPr/>
          <p:nvPr/>
        </p:nvSpPr>
        <p:spPr>
          <a:xfrm>
            <a:off x="1943855" y="1116245"/>
            <a:ext cx="1838333" cy="1838333"/>
          </a:xfrm>
          <a:prstGeom prst="ellipse">
            <a:avLst/>
          </a:prstGeom>
          <a:solidFill>
            <a:srgbClr val="2729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Bebas Neue"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F7F295"/>
                </a:solidFill>
                <a:effectLst/>
                <a:uLnTx/>
                <a:uFillTx/>
                <a:latin typeface="Playfair Display ExtraBold"/>
                <a:sym typeface="Playfair Display ExtraBold"/>
              </a:rPr>
              <a:t>Lexical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Bebas Neue"/>
              <a:buNone/>
              <a:tabLst/>
              <a:defRPr/>
            </a:pPr>
            <a:r>
              <a:rPr lang="en-US" sz="2100" dirty="0">
                <a:solidFill>
                  <a:srgbClr val="F7F295"/>
                </a:solidFill>
                <a:latin typeface="Playfair Display ExtraBold"/>
                <a:sym typeface="Playfair Display ExtraBold"/>
              </a:rPr>
              <a:t>Analyzer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F7F295"/>
              </a:solidFill>
              <a:effectLst/>
              <a:uLnTx/>
              <a:uFillTx/>
              <a:latin typeface="Playfair Display ExtraBold"/>
              <a:sym typeface="Playfair Display ExtraBold"/>
            </a:endParaRPr>
          </a:p>
        </p:txBody>
      </p:sp>
      <p:sp>
        <p:nvSpPr>
          <p:cNvPr id="76" name="Google Shape;386;p28">
            <a:extLst>
              <a:ext uri="{FF2B5EF4-FFF2-40B4-BE49-F238E27FC236}">
                <a16:creationId xmlns:a16="http://schemas.microsoft.com/office/drawing/2014/main" id="{FDF4E95F-7F22-4255-A84E-DF244CAEB059}"/>
              </a:ext>
            </a:extLst>
          </p:cNvPr>
          <p:cNvSpPr/>
          <p:nvPr/>
        </p:nvSpPr>
        <p:spPr>
          <a:xfrm>
            <a:off x="5778590" y="1300448"/>
            <a:ext cx="1469926" cy="1469926"/>
          </a:xfrm>
          <a:prstGeom prst="ellipse">
            <a:avLst/>
          </a:prstGeom>
          <a:solidFill>
            <a:srgbClr val="5B28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Bebas Neue"/>
              <a:buNone/>
              <a:tabLst/>
              <a:defRPr/>
            </a:pPr>
            <a:r>
              <a:rPr kumimoji="0" lang="en-GB" sz="2100" b="0" i="0" u="none" strike="noStrike" kern="0" cap="none" spc="0" normalizeH="0" baseline="0" noProof="0" dirty="0">
                <a:ln>
                  <a:noFill/>
                </a:ln>
                <a:solidFill>
                  <a:srgbClr val="EBEABC"/>
                </a:solidFill>
                <a:effectLst/>
                <a:uLnTx/>
                <a:uFillTx/>
                <a:latin typeface="Playfair Display ExtraBold"/>
                <a:sym typeface="Playfair Display ExtraBold"/>
              </a:rPr>
              <a:t>Parser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EBEABC"/>
              </a:solidFill>
              <a:effectLst/>
              <a:uLnTx/>
              <a:uFillTx/>
              <a:latin typeface="Playfair Display ExtraBold"/>
              <a:sym typeface="Playfair Display ExtraBold"/>
            </a:endParaRPr>
          </a:p>
        </p:txBody>
      </p:sp>
      <p:sp>
        <p:nvSpPr>
          <p:cNvPr id="77" name="Google Shape;386;p28">
            <a:extLst>
              <a:ext uri="{FF2B5EF4-FFF2-40B4-BE49-F238E27FC236}">
                <a16:creationId xmlns:a16="http://schemas.microsoft.com/office/drawing/2014/main" id="{C3B8B2CA-EB04-46FA-988C-028E9BA4F7F1}"/>
              </a:ext>
            </a:extLst>
          </p:cNvPr>
          <p:cNvSpPr/>
          <p:nvPr/>
        </p:nvSpPr>
        <p:spPr>
          <a:xfrm>
            <a:off x="4006746" y="2892199"/>
            <a:ext cx="1620135" cy="1620135"/>
          </a:xfrm>
          <a:prstGeom prst="ellipse">
            <a:avLst/>
          </a:prstGeom>
          <a:solidFill>
            <a:srgbClr val="3703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Bebas Neue"/>
              <a:buNone/>
              <a:tabLst/>
              <a:defRPr/>
            </a:pPr>
            <a:r>
              <a:rPr kumimoji="0" lang="en-GB" sz="2100" b="0" i="0" u="none" strike="noStrike" kern="0" cap="none" spc="0" normalizeH="0" baseline="0" noProof="0" dirty="0">
                <a:ln>
                  <a:noFill/>
                </a:ln>
                <a:solidFill>
                  <a:srgbClr val="EB8328"/>
                </a:solidFill>
                <a:effectLst/>
                <a:uLnTx/>
                <a:uFillTx/>
                <a:latin typeface="Playfair Display ExtraBold"/>
                <a:sym typeface="Playfair Display ExtraBold"/>
              </a:rPr>
              <a:t>Symbol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Bebas Neue"/>
              <a:buNone/>
              <a:tabLst/>
              <a:defRPr/>
            </a:pPr>
            <a:r>
              <a:rPr lang="en-GB" sz="2100" dirty="0">
                <a:solidFill>
                  <a:srgbClr val="EB8328"/>
                </a:solidFill>
                <a:latin typeface="Playfair Display ExtraBold"/>
                <a:sym typeface="Playfair Display ExtraBold"/>
              </a:rPr>
              <a:t>Table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EB8328"/>
              </a:solidFill>
              <a:effectLst/>
              <a:uLnTx/>
              <a:uFillTx/>
              <a:latin typeface="Playfair Display ExtraBold"/>
              <a:sym typeface="Playfair Display ExtraBold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ACA475-FEC0-455E-8058-0834C6FC1572}"/>
              </a:ext>
            </a:extLst>
          </p:cNvPr>
          <p:cNvCxnSpPr>
            <a:cxnSpLocks/>
          </p:cNvCxnSpPr>
          <p:nvPr/>
        </p:nvCxnSpPr>
        <p:spPr>
          <a:xfrm>
            <a:off x="3692102" y="1814419"/>
            <a:ext cx="2118207" cy="0"/>
          </a:xfrm>
          <a:prstGeom prst="straightConnector1">
            <a:avLst/>
          </a:prstGeom>
          <a:ln w="38100">
            <a:solidFill>
              <a:srgbClr val="272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E2D9852-6B6F-4293-8F36-5E4A8B1B4A72}"/>
              </a:ext>
            </a:extLst>
          </p:cNvPr>
          <p:cNvCxnSpPr>
            <a:cxnSpLocks/>
          </p:cNvCxnSpPr>
          <p:nvPr/>
        </p:nvCxnSpPr>
        <p:spPr>
          <a:xfrm flipH="1">
            <a:off x="3782188" y="2195289"/>
            <a:ext cx="2095331" cy="0"/>
          </a:xfrm>
          <a:prstGeom prst="straightConnector1">
            <a:avLst/>
          </a:prstGeom>
          <a:ln w="38100">
            <a:solidFill>
              <a:srgbClr val="5B28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F378986-2FA5-4D23-A78E-C37F472CCE8D}"/>
              </a:ext>
            </a:extLst>
          </p:cNvPr>
          <p:cNvCxnSpPr>
            <a:cxnSpLocks/>
            <a:stCxn id="77" idx="2"/>
            <a:endCxn id="67" idx="4"/>
          </p:cNvCxnSpPr>
          <p:nvPr/>
        </p:nvCxnSpPr>
        <p:spPr>
          <a:xfrm rot="10800000">
            <a:off x="2863022" y="2954579"/>
            <a:ext cx="1143724" cy="747689"/>
          </a:xfrm>
          <a:prstGeom prst="bentConnector2">
            <a:avLst/>
          </a:prstGeom>
          <a:ln w="38100">
            <a:solidFill>
              <a:srgbClr val="37037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74AE50DD-AF87-4F3A-8C88-977ED45A719D}"/>
              </a:ext>
            </a:extLst>
          </p:cNvPr>
          <p:cNvCxnSpPr>
            <a:cxnSpLocks/>
            <a:stCxn id="77" idx="6"/>
            <a:endCxn id="76" idx="4"/>
          </p:cNvCxnSpPr>
          <p:nvPr/>
        </p:nvCxnSpPr>
        <p:spPr>
          <a:xfrm flipV="1">
            <a:off x="5626881" y="2770374"/>
            <a:ext cx="886672" cy="931893"/>
          </a:xfrm>
          <a:prstGeom prst="bentConnector2">
            <a:avLst/>
          </a:prstGeom>
          <a:ln w="38100">
            <a:solidFill>
              <a:srgbClr val="37037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EC1CC41-1F31-4374-BA34-FB88BDE28FC3}"/>
              </a:ext>
            </a:extLst>
          </p:cNvPr>
          <p:cNvCxnSpPr>
            <a:cxnSpLocks/>
          </p:cNvCxnSpPr>
          <p:nvPr/>
        </p:nvCxnSpPr>
        <p:spPr>
          <a:xfrm>
            <a:off x="1268396" y="2037108"/>
            <a:ext cx="675459" cy="0"/>
          </a:xfrm>
          <a:prstGeom prst="straightConnector1">
            <a:avLst/>
          </a:prstGeom>
          <a:ln w="38100">
            <a:solidFill>
              <a:srgbClr val="272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05D7B6F-E49C-446D-AAB3-FB8F41F9A2CA}"/>
              </a:ext>
            </a:extLst>
          </p:cNvPr>
          <p:cNvCxnSpPr>
            <a:cxnSpLocks/>
          </p:cNvCxnSpPr>
          <p:nvPr/>
        </p:nvCxnSpPr>
        <p:spPr>
          <a:xfrm>
            <a:off x="7146186" y="2035411"/>
            <a:ext cx="1037283" cy="0"/>
          </a:xfrm>
          <a:prstGeom prst="straightConnector1">
            <a:avLst/>
          </a:prstGeom>
          <a:ln w="38100">
            <a:solidFill>
              <a:srgbClr val="5B284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Google Shape;346;p28">
            <a:extLst>
              <a:ext uri="{FF2B5EF4-FFF2-40B4-BE49-F238E27FC236}">
                <a16:creationId xmlns:a16="http://schemas.microsoft.com/office/drawing/2014/main" id="{258820F4-8E65-45DB-9506-2DB0EEEEF116}"/>
              </a:ext>
            </a:extLst>
          </p:cNvPr>
          <p:cNvSpPr txBox="1">
            <a:spLocks/>
          </p:cNvSpPr>
          <p:nvPr/>
        </p:nvSpPr>
        <p:spPr>
          <a:xfrm>
            <a:off x="272999" y="1814419"/>
            <a:ext cx="1118621" cy="581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>
                <a:solidFill>
                  <a:srgbClr val="27297D"/>
                </a:solidFill>
              </a:rPr>
              <a:t>Source</a:t>
            </a:r>
          </a:p>
          <a:p>
            <a:pPr marL="0" indent="0"/>
            <a:r>
              <a:rPr lang="en-US" sz="1600" dirty="0">
                <a:solidFill>
                  <a:srgbClr val="27297D"/>
                </a:solidFill>
              </a:rPr>
              <a:t>Program</a:t>
            </a:r>
          </a:p>
        </p:txBody>
      </p:sp>
      <p:sp>
        <p:nvSpPr>
          <p:cNvPr id="119" name="Google Shape;346;p28">
            <a:extLst>
              <a:ext uri="{FF2B5EF4-FFF2-40B4-BE49-F238E27FC236}">
                <a16:creationId xmlns:a16="http://schemas.microsoft.com/office/drawing/2014/main" id="{996F7683-EB95-4BBC-91DB-C2F105B3488C}"/>
              </a:ext>
            </a:extLst>
          </p:cNvPr>
          <p:cNvSpPr txBox="1">
            <a:spLocks/>
          </p:cNvSpPr>
          <p:nvPr/>
        </p:nvSpPr>
        <p:spPr>
          <a:xfrm>
            <a:off x="3841438" y="4574714"/>
            <a:ext cx="1976830" cy="36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>
                <a:solidFill>
                  <a:srgbClr val="37037E"/>
                </a:solidFill>
              </a:rPr>
              <a:t>Compilation Error</a:t>
            </a:r>
          </a:p>
        </p:txBody>
      </p:sp>
      <p:sp>
        <p:nvSpPr>
          <p:cNvPr id="130" name="Google Shape;346;p28">
            <a:extLst>
              <a:ext uri="{FF2B5EF4-FFF2-40B4-BE49-F238E27FC236}">
                <a16:creationId xmlns:a16="http://schemas.microsoft.com/office/drawing/2014/main" id="{F8571DB8-465C-4DC6-B347-340DD0E77058}"/>
              </a:ext>
            </a:extLst>
          </p:cNvPr>
          <p:cNvSpPr txBox="1">
            <a:spLocks/>
          </p:cNvSpPr>
          <p:nvPr/>
        </p:nvSpPr>
        <p:spPr>
          <a:xfrm>
            <a:off x="4154242" y="1516483"/>
            <a:ext cx="865928" cy="33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>
                <a:solidFill>
                  <a:srgbClr val="27297D"/>
                </a:solidFill>
              </a:rPr>
              <a:t>Token</a:t>
            </a:r>
          </a:p>
        </p:txBody>
      </p:sp>
      <p:sp>
        <p:nvSpPr>
          <p:cNvPr id="131" name="Google Shape;346;p28">
            <a:extLst>
              <a:ext uri="{FF2B5EF4-FFF2-40B4-BE49-F238E27FC236}">
                <a16:creationId xmlns:a16="http://schemas.microsoft.com/office/drawing/2014/main" id="{30E4F40D-19E0-4129-B1C5-4CBB06DBA83E}"/>
              </a:ext>
            </a:extLst>
          </p:cNvPr>
          <p:cNvSpPr txBox="1">
            <a:spLocks/>
          </p:cNvSpPr>
          <p:nvPr/>
        </p:nvSpPr>
        <p:spPr>
          <a:xfrm>
            <a:off x="4006746" y="2282113"/>
            <a:ext cx="1838332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>
                <a:solidFill>
                  <a:srgbClr val="5B2848"/>
                </a:solidFill>
              </a:rPr>
              <a:t>Get Next Token</a:t>
            </a:r>
          </a:p>
        </p:txBody>
      </p:sp>
      <p:sp>
        <p:nvSpPr>
          <p:cNvPr id="132" name="Google Shape;346;p28">
            <a:extLst>
              <a:ext uri="{FF2B5EF4-FFF2-40B4-BE49-F238E27FC236}">
                <a16:creationId xmlns:a16="http://schemas.microsoft.com/office/drawing/2014/main" id="{FB1F0F2C-95C5-4C70-A01F-EFF31393EC05}"/>
              </a:ext>
            </a:extLst>
          </p:cNvPr>
          <p:cNvSpPr txBox="1">
            <a:spLocks/>
          </p:cNvSpPr>
          <p:nvPr/>
        </p:nvSpPr>
        <p:spPr>
          <a:xfrm>
            <a:off x="7146186" y="1650169"/>
            <a:ext cx="1838332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dirty="0">
                <a:solidFill>
                  <a:srgbClr val="5B2848"/>
                </a:solidFill>
              </a:rPr>
              <a:t>Rest of Compiler</a:t>
            </a:r>
          </a:p>
        </p:txBody>
      </p:sp>
    </p:spTree>
    <p:extLst>
      <p:ext uri="{BB962C8B-B14F-4D97-AF65-F5344CB8AC3E}">
        <p14:creationId xmlns:p14="http://schemas.microsoft.com/office/powerpoint/2010/main" val="413712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5"/>
          <p:cNvGrpSpPr/>
          <p:nvPr/>
        </p:nvGrpSpPr>
        <p:grpSpPr>
          <a:xfrm>
            <a:off x="3378600" y="849297"/>
            <a:ext cx="2386800" cy="2386800"/>
            <a:chOff x="269239" y="624399"/>
            <a:chExt cx="2386800" cy="2386800"/>
          </a:xfrm>
        </p:grpSpPr>
        <p:sp>
          <p:nvSpPr>
            <p:cNvPr id="211" name="Google Shape;211;p25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5"/>
          <p:cNvSpPr/>
          <p:nvPr/>
        </p:nvSpPr>
        <p:spPr>
          <a:xfrm>
            <a:off x="3855900" y="1326597"/>
            <a:ext cx="1432200" cy="143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2919568" y="3110398"/>
            <a:ext cx="330486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</a:p>
        </p:txBody>
      </p:sp>
      <p:sp>
        <p:nvSpPr>
          <p:cNvPr id="215" name="Google Shape;215;p25"/>
          <p:cNvSpPr txBox="1">
            <a:spLocks noGrp="1"/>
          </p:cNvSpPr>
          <p:nvPr>
            <p:ph type="title" idx="2"/>
          </p:nvPr>
        </p:nvSpPr>
        <p:spPr>
          <a:xfrm>
            <a:off x="3840300" y="1621797"/>
            <a:ext cx="14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46" name="Google Shape;246;p25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2398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>
            <a:spLocks noGrp="1"/>
          </p:cNvSpPr>
          <p:nvPr>
            <p:ph type="subTitle" idx="1"/>
          </p:nvPr>
        </p:nvSpPr>
        <p:spPr>
          <a:xfrm>
            <a:off x="985452" y="1205899"/>
            <a:ext cx="7339682" cy="24257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Scan </a:t>
            </a:r>
            <a:r>
              <a:rPr lang="en-GB" b="1" dirty="0"/>
              <a:t>code</a:t>
            </a:r>
            <a:r>
              <a:rPr lang="en-GB" dirty="0"/>
              <a:t> from a file or take user input.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Break taken code into a series of </a:t>
            </a:r>
            <a:r>
              <a:rPr lang="en-GB" b="1" dirty="0"/>
              <a:t>Tokens</a:t>
            </a:r>
            <a:r>
              <a:rPr lang="en-GB" dirty="0"/>
              <a:t>, by removing any white-space or comments in the source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Match</a:t>
            </a:r>
            <a:r>
              <a:rPr lang="en-GB" dirty="0"/>
              <a:t> user input expression for default compiler expression.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0" name="Google Shape;185;p24">
            <a:extLst>
              <a:ext uri="{FF2B5EF4-FFF2-40B4-BE49-F238E27FC236}">
                <a16:creationId xmlns:a16="http://schemas.microsoft.com/office/drawing/2014/main" id="{DBD224FA-8BC5-4855-A86F-08B1F9AA36AF}"/>
              </a:ext>
            </a:extLst>
          </p:cNvPr>
          <p:cNvSpPr/>
          <p:nvPr/>
        </p:nvSpPr>
        <p:spPr>
          <a:xfrm>
            <a:off x="792552" y="1458553"/>
            <a:ext cx="200652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85;p24">
            <a:extLst>
              <a:ext uri="{FF2B5EF4-FFF2-40B4-BE49-F238E27FC236}">
                <a16:creationId xmlns:a16="http://schemas.microsoft.com/office/drawing/2014/main" id="{BD0854E2-09C3-45D2-B8F0-B2FE91C0373B}"/>
              </a:ext>
            </a:extLst>
          </p:cNvPr>
          <p:cNvSpPr/>
          <p:nvPr/>
        </p:nvSpPr>
        <p:spPr>
          <a:xfrm>
            <a:off x="792552" y="2079841"/>
            <a:ext cx="200652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85;p24">
            <a:extLst>
              <a:ext uri="{FF2B5EF4-FFF2-40B4-BE49-F238E27FC236}">
                <a16:creationId xmlns:a16="http://schemas.microsoft.com/office/drawing/2014/main" id="{A009AAAA-C751-49EF-92F2-F90559626D0F}"/>
              </a:ext>
            </a:extLst>
          </p:cNvPr>
          <p:cNvSpPr/>
          <p:nvPr/>
        </p:nvSpPr>
        <p:spPr>
          <a:xfrm>
            <a:off x="792552" y="2982980"/>
            <a:ext cx="200652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3606A2-B213-4BF7-998A-61D37594FA5E}"/>
              </a:ext>
            </a:extLst>
          </p:cNvPr>
          <p:cNvCxnSpPr>
            <a:cxnSpLocks/>
          </p:cNvCxnSpPr>
          <p:nvPr/>
        </p:nvCxnSpPr>
        <p:spPr>
          <a:xfrm>
            <a:off x="792552" y="860776"/>
            <a:ext cx="1534391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Google Shape;680;p36">
            <a:extLst>
              <a:ext uri="{FF2B5EF4-FFF2-40B4-BE49-F238E27FC236}">
                <a16:creationId xmlns:a16="http://schemas.microsoft.com/office/drawing/2014/main" id="{1E576C56-2DEF-4400-89ED-D6606CEB86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cxnSp>
        <p:nvCxnSpPr>
          <p:cNvPr id="82" name="Google Shape;681;p36">
            <a:extLst>
              <a:ext uri="{FF2B5EF4-FFF2-40B4-BE49-F238E27FC236}">
                <a16:creationId xmlns:a16="http://schemas.microsoft.com/office/drawing/2014/main" id="{2433BF84-D47B-4374-9999-63B336648952}"/>
              </a:ext>
            </a:extLst>
          </p:cNvPr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84" name="Google Shape;402;p29">
            <a:extLst>
              <a:ext uri="{FF2B5EF4-FFF2-40B4-BE49-F238E27FC236}">
                <a16:creationId xmlns:a16="http://schemas.microsoft.com/office/drawing/2014/main" id="{F8248CC0-219B-46F2-A73F-85CBED715DEF}"/>
              </a:ext>
            </a:extLst>
          </p:cNvPr>
          <p:cNvGrpSpPr/>
          <p:nvPr/>
        </p:nvGrpSpPr>
        <p:grpSpPr>
          <a:xfrm rot="20241103">
            <a:off x="6942188" y="3122585"/>
            <a:ext cx="3151531" cy="3151531"/>
            <a:chOff x="269239" y="624399"/>
            <a:chExt cx="2386800" cy="2386800"/>
          </a:xfrm>
        </p:grpSpPr>
        <p:sp>
          <p:nvSpPr>
            <p:cNvPr id="85" name="Google Shape;403;p29">
              <a:extLst>
                <a:ext uri="{FF2B5EF4-FFF2-40B4-BE49-F238E27FC236}">
                  <a16:creationId xmlns:a16="http://schemas.microsoft.com/office/drawing/2014/main" id="{6A9982D1-AC3A-42FE-B737-95B81A0C5AD7}"/>
                </a:ext>
              </a:extLst>
            </p:cNvPr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04;p29">
              <a:extLst>
                <a:ext uri="{FF2B5EF4-FFF2-40B4-BE49-F238E27FC236}">
                  <a16:creationId xmlns:a16="http://schemas.microsoft.com/office/drawing/2014/main" id="{EC8C473F-2FA5-42DB-A2CC-AA282F307C9E}"/>
                </a:ext>
              </a:extLst>
            </p:cNvPr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405;p29">
            <a:extLst>
              <a:ext uri="{FF2B5EF4-FFF2-40B4-BE49-F238E27FC236}">
                <a16:creationId xmlns:a16="http://schemas.microsoft.com/office/drawing/2014/main" id="{32759009-8F90-44A2-A42B-E2E461B2B870}"/>
              </a:ext>
            </a:extLst>
          </p:cNvPr>
          <p:cNvSpPr/>
          <p:nvPr/>
        </p:nvSpPr>
        <p:spPr>
          <a:xfrm rot="4041103">
            <a:off x="7572435" y="3752874"/>
            <a:ext cx="1891200" cy="1891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5"/>
          <p:cNvGrpSpPr/>
          <p:nvPr/>
        </p:nvGrpSpPr>
        <p:grpSpPr>
          <a:xfrm>
            <a:off x="3378600" y="849297"/>
            <a:ext cx="2386800" cy="2386800"/>
            <a:chOff x="269239" y="624399"/>
            <a:chExt cx="2386800" cy="2386800"/>
          </a:xfrm>
        </p:grpSpPr>
        <p:sp>
          <p:nvSpPr>
            <p:cNvPr id="211" name="Google Shape;211;p25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5"/>
          <p:cNvSpPr/>
          <p:nvPr/>
        </p:nvSpPr>
        <p:spPr>
          <a:xfrm>
            <a:off x="3855900" y="1326597"/>
            <a:ext cx="1432200" cy="143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2849230" y="3110398"/>
            <a:ext cx="344554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</a:p>
        </p:txBody>
      </p:sp>
      <p:sp>
        <p:nvSpPr>
          <p:cNvPr id="215" name="Google Shape;215;p25"/>
          <p:cNvSpPr txBox="1">
            <a:spLocks noGrp="1"/>
          </p:cNvSpPr>
          <p:nvPr>
            <p:ph type="title" idx="2"/>
          </p:nvPr>
        </p:nvSpPr>
        <p:spPr>
          <a:xfrm>
            <a:off x="3840300" y="1621797"/>
            <a:ext cx="14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46" name="Google Shape;246;p25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66510893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Basic Template by Slidesgo">
  <a:themeElements>
    <a:clrScheme name="Simple Light">
      <a:dk1>
        <a:srgbClr val="191919"/>
      </a:dk1>
      <a:lt1>
        <a:srgbClr val="F0F0F0"/>
      </a:lt1>
      <a:dk2>
        <a:srgbClr val="E7C22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481</Words>
  <Application>Microsoft Office PowerPoint</Application>
  <PresentationFormat>On-screen Show (16:9)</PresentationFormat>
  <Paragraphs>103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Nunito Light</vt:lpstr>
      <vt:lpstr>Arial</vt:lpstr>
      <vt:lpstr>Playfair Display ExtraBold</vt:lpstr>
      <vt:lpstr>Bebas Neue</vt:lpstr>
      <vt:lpstr>Roboto</vt:lpstr>
      <vt:lpstr>Anaheim</vt:lpstr>
      <vt:lpstr>Minimalist Business Basic Template by Slidesgo</vt:lpstr>
      <vt:lpstr>Presentation on Lexical Analyzer</vt:lpstr>
      <vt:lpstr>PowerPoint Presentation</vt:lpstr>
      <vt:lpstr>Table of contents</vt:lpstr>
      <vt:lpstr>Introduction</vt:lpstr>
      <vt:lpstr>Introduction</vt:lpstr>
      <vt:lpstr>Lexical Analyzer Architecture</vt:lpstr>
      <vt:lpstr>Objectives</vt:lpstr>
      <vt:lpstr>Objectives</vt:lpstr>
      <vt:lpstr>Motivation</vt:lpstr>
      <vt:lpstr>Motivation</vt:lpstr>
      <vt:lpstr>Features</vt:lpstr>
      <vt:lpstr>Features</vt:lpstr>
      <vt:lpstr>Conclusion</vt:lpstr>
      <vt:lpstr>Conclusion</vt:lpstr>
      <vt:lpstr>Reference</vt:lpstr>
      <vt:lpstr>Reference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Lexical Analyzer</dc:title>
  <dc:creator>Kabbo 45</dc:creator>
  <cp:lastModifiedBy>Kabbo 45</cp:lastModifiedBy>
  <cp:revision>20</cp:revision>
  <dcterms:modified xsi:type="dcterms:W3CDTF">2022-11-20T20:36:21Z</dcterms:modified>
</cp:coreProperties>
</file>