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1"/>
  </p:sldMasterIdLst>
  <p:notesMasterIdLst>
    <p:notesMasterId r:id="rId65"/>
  </p:notesMasterIdLst>
  <p:sldIdLst>
    <p:sldId id="321" r:id="rId2"/>
    <p:sldId id="322" r:id="rId3"/>
    <p:sldId id="323" r:id="rId4"/>
    <p:sldId id="262" r:id="rId5"/>
    <p:sldId id="263" r:id="rId6"/>
    <p:sldId id="257" r:id="rId7"/>
    <p:sldId id="267" r:id="rId8"/>
    <p:sldId id="272" r:id="rId9"/>
    <p:sldId id="268" r:id="rId10"/>
    <p:sldId id="269" r:id="rId11"/>
    <p:sldId id="270" r:id="rId12"/>
    <p:sldId id="295" r:id="rId13"/>
    <p:sldId id="271" r:id="rId14"/>
    <p:sldId id="274" r:id="rId15"/>
    <p:sldId id="264" r:id="rId16"/>
    <p:sldId id="265" r:id="rId17"/>
    <p:sldId id="296" r:id="rId18"/>
    <p:sldId id="294" r:id="rId19"/>
    <p:sldId id="297" r:id="rId20"/>
    <p:sldId id="328" r:id="rId21"/>
    <p:sldId id="329" r:id="rId22"/>
    <p:sldId id="330" r:id="rId23"/>
    <p:sldId id="298" r:id="rId24"/>
    <p:sldId id="327" r:id="rId25"/>
    <p:sldId id="304" r:id="rId26"/>
    <p:sldId id="276" r:id="rId27"/>
    <p:sldId id="302" r:id="rId28"/>
    <p:sldId id="331" r:id="rId29"/>
    <p:sldId id="277" r:id="rId30"/>
    <p:sldId id="325" r:id="rId31"/>
    <p:sldId id="326" r:id="rId32"/>
    <p:sldId id="332" r:id="rId33"/>
    <p:sldId id="333" r:id="rId34"/>
    <p:sldId id="334" r:id="rId35"/>
    <p:sldId id="335" r:id="rId36"/>
    <p:sldId id="336" r:id="rId37"/>
    <p:sldId id="337" r:id="rId38"/>
    <p:sldId id="338" r:id="rId39"/>
    <p:sldId id="339" r:id="rId40"/>
    <p:sldId id="340" r:id="rId41"/>
    <p:sldId id="341" r:id="rId42"/>
    <p:sldId id="342" r:id="rId43"/>
    <p:sldId id="344" r:id="rId44"/>
    <p:sldId id="345" r:id="rId45"/>
    <p:sldId id="310" r:id="rId46"/>
    <p:sldId id="303" r:id="rId47"/>
    <p:sldId id="312" r:id="rId48"/>
    <p:sldId id="305" r:id="rId49"/>
    <p:sldId id="314" r:id="rId50"/>
    <p:sldId id="306" r:id="rId51"/>
    <p:sldId id="300" r:id="rId52"/>
    <p:sldId id="307" r:id="rId53"/>
    <p:sldId id="281" r:id="rId54"/>
    <p:sldId id="278" r:id="rId55"/>
    <p:sldId id="308" r:id="rId56"/>
    <p:sldId id="309" r:id="rId57"/>
    <p:sldId id="280" r:id="rId58"/>
    <p:sldId id="315" r:id="rId59"/>
    <p:sldId id="282" r:id="rId60"/>
    <p:sldId id="283" r:id="rId61"/>
    <p:sldId id="284" r:id="rId62"/>
    <p:sldId id="285" r:id="rId63"/>
    <p:sldId id="266" r:id="rId64"/>
  </p:sldIdLst>
  <p:sldSz cx="9144000" cy="5143500" type="screen16x9"/>
  <p:notesSz cx="6858000" cy="9144000"/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30" autoAdjust="0"/>
    <p:restoredTop sz="87621" autoAdjust="0"/>
  </p:normalViewPr>
  <p:slideViewPr>
    <p:cSldViewPr>
      <p:cViewPr varScale="1">
        <p:scale>
          <a:sx n="107" d="100"/>
          <a:sy n="107" d="100"/>
        </p:scale>
        <p:origin x="-354" y="-90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329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A8ADFD5B-A66C-449C-B6E8-FB716D07777D}" type="datetimeFigureOut">
              <a:rPr lang="en-US" smtClean="0"/>
              <a:pPr/>
              <a:t>12/30/2019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>
            <a:extLst/>
          </a:lstStyle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CA5D3BF3-D352-46FC-8343-31F56E6730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190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624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2629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Grid: A pattern of regularly spaced horizontal and vertical lines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9018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Resources:</a:t>
            </a:r>
          </a:p>
          <a:p>
            <a:r>
              <a:rPr lang="en-US" dirty="0" smtClean="0"/>
              <a:t>http://www.buzzle.com/articles/different-types-of-application-software.html</a:t>
            </a:r>
          </a:p>
          <a:p>
            <a:r>
              <a:rPr lang="en-US" dirty="0" smtClean="0"/>
              <a:t>http://en.wikipedia.org/wiki/Malware</a:t>
            </a:r>
          </a:p>
          <a:p>
            <a:r>
              <a:rPr lang="en-US" dirty="0" smtClean="0"/>
              <a:t>http://en.wikipedia.org/wiki/Application_software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6117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C3CDA9-DF5A-4B6B-AC8F-46F24B4636E8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b="1" i="1" dirty="0" smtClean="0">
                <a:cs typeface="Times New Roman" pitchFamily="18" charset="0"/>
              </a:rPr>
              <a:t>Teaching tip</a:t>
            </a:r>
          </a:p>
          <a:p>
            <a:pPr eaLnBrk="1" hangingPunct="1"/>
            <a:r>
              <a:rPr lang="en-US" dirty="0" smtClean="0"/>
              <a:t>It is true that multi-tasking operating systems are complex. However both XP and OS X make the multitasking process painless for the user. </a:t>
            </a:r>
          </a:p>
        </p:txBody>
      </p:sp>
    </p:spTree>
    <p:extLst>
      <p:ext uri="{BB962C8B-B14F-4D97-AF65-F5344CB8AC3E}">
        <p14:creationId xmlns:p14="http://schemas.microsoft.com/office/powerpoint/2010/main" val="10113014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4147FC1-80A2-4024-B4A2-B337F219DE7D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b="1" i="1" dirty="0" smtClean="0">
                <a:cs typeface="Times New Roman" pitchFamily="18" charset="0"/>
              </a:rPr>
              <a:t>Teaching tip</a:t>
            </a:r>
          </a:p>
          <a:p>
            <a:pPr eaLnBrk="1" hangingPunct="1"/>
            <a:r>
              <a:rPr lang="en-US" dirty="0" smtClean="0"/>
              <a:t>Multi-user Multitasking OS's are found on supercomputers, mainframes and minicomputers. Through Linux, a PC can also support user sessions and terminal connections. </a:t>
            </a:r>
          </a:p>
        </p:txBody>
      </p:sp>
    </p:spTree>
    <p:extLst>
      <p:ext uri="{BB962C8B-B14F-4D97-AF65-F5344CB8AC3E}">
        <p14:creationId xmlns:p14="http://schemas.microsoft.com/office/powerpoint/2010/main" val="10934686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43BF793-7326-41B8-A611-FD1546674554}" type="slidenum">
              <a:rPr lang="en-US" smtClean="0"/>
              <a:pPr/>
              <a:t>28</a:t>
            </a:fld>
            <a:endParaRPr lang="en-US" smtClean="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b="1" i="1" smtClean="0">
                <a:cs typeface="Times New Roman" pitchFamily="18" charset="0"/>
              </a:rPr>
              <a:t>Discussion point</a:t>
            </a:r>
          </a:p>
          <a:p>
            <a:pPr eaLnBrk="1" hangingPunct="1"/>
            <a:r>
              <a:rPr lang="en-US" smtClean="0"/>
              <a:t>With Windows XP and SP2, Microsoft has included a firewall and pop-up blocker both typically considered utility software. In the near future, the core services provided by an OS may include security features. </a:t>
            </a:r>
          </a:p>
        </p:txBody>
      </p:sp>
    </p:spTree>
    <p:extLst>
      <p:ext uri="{BB962C8B-B14F-4D97-AF65-F5344CB8AC3E}">
        <p14:creationId xmlns:p14="http://schemas.microsoft.com/office/powerpoint/2010/main" val="17447747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29C2B56-B039-4464-B935-BA9F88D75EC5}" type="slidenum">
              <a:rPr lang="en-US" smtClean="0"/>
              <a:pPr/>
              <a:t>33</a:t>
            </a:fld>
            <a:endParaRPr lang="en-US" smtClean="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b="1" i="1" dirty="0" smtClean="0">
                <a:cs typeface="Times New Roman" pitchFamily="18" charset="0"/>
              </a:rPr>
              <a:t>Teaching tip</a:t>
            </a:r>
          </a:p>
          <a:p>
            <a:pPr eaLnBrk="1" hangingPunct="1"/>
            <a:r>
              <a:rPr lang="en-US" dirty="0" smtClean="0">
                <a:ea typeface="Times" pitchFamily="34" charset="0"/>
                <a:cs typeface="Times" pitchFamily="34" charset="0"/>
              </a:rPr>
              <a:t>Students often fail to see the value in older OS or applications. As an example, a metal fabrication plant in Pittsburgh PA is still using a program written in the early 70’s that calculates metal temperatures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510202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D330268-88D2-4CBC-94C3-AFB6D7CA36EF}" type="slidenum">
              <a:rPr lang="en-US" smtClean="0"/>
              <a:pPr/>
              <a:t>35</a:t>
            </a:fld>
            <a:endParaRPr lang="en-US" smtClean="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b="1" i="1" dirty="0" smtClean="0">
                <a:cs typeface="Times New Roman" pitchFamily="18" charset="0"/>
              </a:rPr>
              <a:t>Teaching tip</a:t>
            </a:r>
          </a:p>
          <a:p>
            <a:pPr eaLnBrk="1" hangingPunct="1"/>
            <a:r>
              <a:rPr lang="en-US" dirty="0" smtClean="0">
                <a:ea typeface="Times" pitchFamily="34" charset="0"/>
                <a:cs typeface="Times" pitchFamily="34" charset="0"/>
              </a:rPr>
              <a:t>At press time, the 64 bit version of  XP was still in the late beta stage. More information can be found at www.microsoft.com/presspass/press/2003/sep03/09-23athlon64betapr.asp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008584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2900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30B84A9-5471-4C80-910B-B822177BD613}" type="slidenum">
              <a:rPr lang="en-US" smtClean="0"/>
              <a:pPr/>
              <a:t>42</a:t>
            </a:fld>
            <a:endParaRPr lang="en-US" smtClean="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b="1" i="1" dirty="0" smtClean="0">
                <a:cs typeface="Times New Roman" pitchFamily="18" charset="0"/>
              </a:rPr>
              <a:t>Discussion point</a:t>
            </a:r>
          </a:p>
          <a:p>
            <a:pPr eaLnBrk="1" hangingPunct="1"/>
            <a:r>
              <a:rPr lang="en-US" dirty="0" smtClean="0"/>
              <a:t>The mouse uses an interrupt. Many users will move the mouse while waiting for the CPU to finish a task. What does moving the mouse do to the current process? 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b="1" i="1" dirty="0" smtClean="0">
                <a:cs typeface="Times New Roman" pitchFamily="18" charset="0"/>
              </a:rPr>
              <a:t>Teaching tip</a:t>
            </a:r>
          </a:p>
          <a:p>
            <a:pPr eaLnBrk="1" hangingPunct="1"/>
            <a:r>
              <a:rPr lang="en-US" dirty="0" smtClean="0"/>
              <a:t>Discuss what can happen when the wrong driver is installed on a computer. </a:t>
            </a:r>
          </a:p>
        </p:txBody>
      </p:sp>
    </p:spTree>
    <p:extLst>
      <p:ext uri="{BB962C8B-B14F-4D97-AF65-F5344CB8AC3E}">
        <p14:creationId xmlns:p14="http://schemas.microsoft.com/office/powerpoint/2010/main" val="22545971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9520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478274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-9144" y="4539996"/>
            <a:ext cx="2249424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4533138"/>
            <a:ext cx="6784848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515100" cy="514350"/>
          </a:xfrm>
        </p:spPr>
        <p:txBody>
          <a:bodyPr anchor="ctr"/>
          <a:lstStyle>
            <a:lvl1pPr marL="0" indent="0" algn="l">
              <a:buNone/>
              <a:defRPr sz="28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4551524"/>
            <a:ext cx="2057400" cy="51435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520A8E13-9028-452F-848B-2739E5DFC5C0}" type="datetime1">
              <a:rPr lang="en-US" smtClean="0">
                <a:solidFill>
                  <a:srgbClr val="FFFFFF"/>
                </a:solidFill>
              </a:rPr>
              <a:pPr algn="ctr"/>
              <a:t>12/30/2019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177404"/>
            <a:ext cx="5867400" cy="273844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  <a:extLst/>
          </a:lstStyle>
          <a:p>
            <a:pPr algn="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171450"/>
            <a:ext cx="838200" cy="2857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8F82E0A0-C266-4798-8C8F-B9F91E9DA37E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2" name="Rectangle 11"/>
          <p:cNvSpPr>
            <a:spLocks noGrp="1"/>
          </p:cNvSpPr>
          <p:nvPr>
            <p:ph type="title"/>
          </p:nvPr>
        </p:nvSpPr>
        <p:spPr>
          <a:xfrm>
            <a:off x="2362200" y="2343150"/>
            <a:ext cx="6477000" cy="2038350"/>
          </a:xfrm>
        </p:spPr>
        <p:txBody>
          <a:bodyPr rtlCol="0" anchor="b"/>
          <a:lstStyle>
            <a:lvl1pPr>
              <a:defRPr cap="all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5F7C07-14C9-4ACC-AFC3-3F8B16220B92}" type="datetime1">
              <a:rPr lang="en-US" altLang="en-US" smtClean="0"/>
              <a:pPr>
                <a:defRPr/>
              </a:pPr>
              <a:t>12/30/2019</a:t>
            </a:fld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F74F98-4B1E-4139-A78F-9442D594285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78D3FAB-9E63-4F6D-A64F-E9173C9924A8}" type="datetime1">
              <a:rPr lang="en-US" smtClean="0"/>
              <a:pPr/>
              <a:t>12/30/2019</a:t>
            </a:fld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aseline="0"/>
            </a:lvl1pPr>
            <a:extLst/>
          </a:lstStyle>
          <a:p>
            <a:fld id="{8F82E0A0-C266-4798-8C8F-B9F91E9DA37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153400" cy="32766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7123113" cy="1254919"/>
          </a:xfrm>
        </p:spPr>
        <p:txBody>
          <a:bodyPr anchor="t"/>
          <a:lstStyle>
            <a:lvl1pPr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143000"/>
            <a:ext cx="9144000" cy="85725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200150"/>
            <a:ext cx="1295400" cy="7429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200150"/>
            <a:ext cx="7772400" cy="7429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1200150"/>
            <a:ext cx="7620000" cy="74295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  <a:extLst/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91A236A-F8EC-4EE4-86F0-343613DD3E68}" type="datetime1">
              <a:rPr lang="en-US" smtClean="0"/>
              <a:pPr/>
              <a:t>12/30/2019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314450"/>
            <a:ext cx="1295400" cy="526257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lang="en-US" sz="2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3886200" cy="3268624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844901" y="1352549"/>
            <a:ext cx="3886200" cy="3268625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fld id="{53F2E54F-F6B8-493F-AFD1-C0EC0D6175D9}" type="datetime1">
              <a:rPr lang="en-US" smtClean="0"/>
              <a:pPr/>
              <a:t>12/30/2019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18110"/>
            <a:ext cx="8153400" cy="100584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919818"/>
            <a:ext cx="3886200" cy="26289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919818"/>
            <a:ext cx="3886200" cy="26289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fld id="{AEA84F9F-5E0F-4CE9-B4FE-13886C934F1A}" type="datetime1">
              <a:rPr lang="en-US" smtClean="0"/>
              <a:pPr/>
              <a:t>12/30/2019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8"/>
          </p:nvPr>
        </p:nvSpPr>
        <p:spPr>
          <a:xfrm>
            <a:off x="609600" y="1362287"/>
            <a:ext cx="3886200" cy="530352"/>
          </a:xfrm>
          <a:solidFill>
            <a:schemeClr val="accent2"/>
          </a:solidFill>
        </p:spPr>
        <p:txBody>
          <a:bodyPr rtlCol="0" anchor="ctr"/>
          <a:lstStyle>
            <a:lvl1pPr>
              <a:buFontTx/>
              <a:buNone/>
              <a:defRPr sz="2000" b="1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4800600" y="1362287"/>
            <a:ext cx="3886200" cy="530352"/>
          </a:xfrm>
          <a:solidFill>
            <a:schemeClr val="accent4"/>
          </a:solidFill>
        </p:spPr>
        <p:txBody>
          <a:bodyPr rtlCol="0" anchor="ctr"/>
          <a:lstStyle>
            <a:lvl1pPr>
              <a:buFontTx/>
              <a:buNone/>
              <a:defRPr sz="2000" b="1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4AF5E95-E7C0-4066-BBD0-4DA92D74E299}" type="datetime1">
              <a:rPr lang="en-US" smtClean="0"/>
              <a:pPr/>
              <a:t>12/30/2019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B2CD1C8-9A86-4B25-9AED-A3E2D97360C9}" type="datetime1">
              <a:rPr lang="en-US" smtClean="0"/>
              <a:pPr/>
              <a:t>12/30/2019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4686300"/>
            <a:ext cx="533400" cy="2857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 anchor="b"/>
          <a:lstStyle>
            <a:lvl1pPr algn="l">
              <a:buNone/>
              <a:defRPr sz="4200" b="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29683E8-8B45-4408-924C-DBCF43BB717B}" type="datetime1">
              <a:rPr lang="en-US" smtClean="0"/>
              <a:pPr/>
              <a:t>12/30/2019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28750"/>
            <a:ext cx="1600200" cy="3124200"/>
          </a:xfrm>
          <a:solidFill>
            <a:schemeClr val="bg1"/>
          </a:solidFill>
          <a:ln w="50800" cap="sq" cmpd="dbl" algn="ctr">
            <a:solidFill>
              <a:schemeClr val="bg1">
                <a:lumMod val="95000"/>
              </a:schemeClr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>
                <a:solidFill>
                  <a:schemeClr val="tx1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362200" y="1428750"/>
            <a:ext cx="6400800" cy="3200400"/>
          </a:xfrm>
        </p:spPr>
        <p:txBody>
          <a:bodyPr/>
          <a:lstStyle>
            <a:extLst/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57668" y="0"/>
            <a:ext cx="7586332" cy="3419856"/>
          </a:xfrm>
          <a:solidFill>
            <a:schemeClr val="tx2">
              <a:shade val="50000"/>
            </a:schemeClr>
          </a:solidFill>
          <a:ln>
            <a:noFill/>
          </a:ln>
        </p:spPr>
        <p:txBody>
          <a:bodyPr/>
          <a:lstStyle>
            <a:lvl1pPr>
              <a:buNone/>
              <a:defRPr sz="3200"/>
            </a:lvl1pPr>
            <a:extLst/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4114800"/>
            <a:ext cx="7315200" cy="51435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>
          <a:xfrm>
            <a:off x="-9144" y="3429000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-9144" y="3497580"/>
            <a:ext cx="1463040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3490722"/>
            <a:ext cx="7589520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543300"/>
            <a:ext cx="7315200" cy="4572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447800" y="0"/>
            <a:ext cx="100584" cy="515035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4686300"/>
            <a:ext cx="2667000" cy="273844"/>
          </a:xfrm>
        </p:spPr>
        <p:txBody>
          <a:bodyPr rtlCol="0"/>
          <a:lstStyle>
            <a:extLst/>
          </a:lstStyle>
          <a:p>
            <a:fld id="{F7FA1A3A-8FD8-48E1-98D2-4C8C3B79DD2D}" type="datetime1">
              <a:rPr lang="en-US" smtClean="0"/>
              <a:pPr/>
              <a:t>12/30/2019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3500437"/>
            <a:ext cx="1447800" cy="497684"/>
          </a:xfrm>
        </p:spPr>
        <p:txBody>
          <a:bodyPr rtlCol="0"/>
          <a:lstStyle>
            <a:lvl1pPr>
              <a:defRPr sz="2800"/>
            </a:lvl1pPr>
            <a:extLst/>
          </a:lstStyle>
          <a:p>
            <a:pPr algn="ctr"/>
            <a:fld id="{8F82E0A0-C266-4798-8C8F-B9F91E9DA37E}" type="slidenum">
              <a:rPr lang="en-US" sz="28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4686155"/>
            <a:ext cx="4572000" cy="273844"/>
          </a:xfrm>
        </p:spPr>
        <p:txBody>
          <a:bodyPr rtlCol="0"/>
          <a:lstStyle>
            <a:extLst/>
          </a:lstStyle>
          <a:p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352550"/>
            <a:ext cx="8153400" cy="324231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4686300"/>
            <a:ext cx="2667000" cy="273844"/>
          </a:xfrm>
          <a:prstGeom prst="rect">
            <a:avLst/>
          </a:prstGeom>
        </p:spPr>
        <p:txBody>
          <a:bodyPr vert="horz" anchor="ctr" anchorCtr="0"/>
          <a:lstStyle>
            <a:lvl1pPr algn="l">
              <a:defRPr sz="1400">
                <a:solidFill>
                  <a:schemeClr val="tx2"/>
                </a:solidFill>
              </a:defRPr>
            </a:lvl1pPr>
            <a:extLst/>
          </a:lstStyle>
          <a:p>
            <a:fld id="{F1D3C1CC-F0C3-44D9-8B85-FD16D6275B32}" type="datetime1">
              <a:rPr lang="en-US" smtClean="0"/>
              <a:pPr/>
              <a:t>12/30/2019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1" y="4686155"/>
            <a:ext cx="5421083" cy="273844"/>
          </a:xfrm>
          <a:prstGeom prst="rect">
            <a:avLst/>
          </a:prstGeom>
        </p:spPr>
        <p:txBody>
          <a:bodyPr vert="horz" anchor="ctr"/>
          <a:lstStyle>
            <a:lvl1pPr algn="r">
              <a:defRPr sz="1400">
                <a:solidFill>
                  <a:schemeClr val="tx2"/>
                </a:solidFill>
              </a:defRPr>
            </a:lvl1pPr>
            <a:extLst/>
          </a:lstStyle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095170"/>
            <a:ext cx="9144000" cy="24003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129460"/>
            <a:ext cx="533400" cy="1714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0550" y="1129460"/>
            <a:ext cx="8553450" cy="1714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123507"/>
            <a:ext cx="533400" cy="183357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>
              <a:defRPr sz="1400" b="1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9" r:id="rId10"/>
  </p:sldLayoutIdLst>
  <p:hf hdr="0" ftr="0" dt="0"/>
  <p:txStyles>
    <p:titleStyle>
      <a:lvl1pPr algn="l" rtl="0" eaLnBrk="1" latinLnBrk="0" hangingPunct="1">
        <a:spcBef>
          <a:spcPct val="0"/>
        </a:spcBef>
        <a:buNone/>
        <a:defRPr sz="4200" kern="1200">
          <a:solidFill>
            <a:schemeClr val="tx2"/>
          </a:solidFill>
          <a:latin typeface="+mj-lt"/>
          <a:ea typeface="+mj-ea"/>
          <a:cs typeface="+mj-cs"/>
        </a:defRPr>
      </a:lvl1pPr>
      <a:extLst/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mputerhope.com/jargon/o/os.htm" TargetMode="External"/><Relationship Id="rId2" Type="http://schemas.openxmlformats.org/officeDocument/2006/relationships/hyperlink" Target="https://www.computerhope.com/jargon/p/program.ht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computerhope.com/jargon/i/install.htm" TargetMode="Externa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computerhope.com/jargon/d/directx.htm" TargetMode="External"/><Relationship Id="rId13" Type="http://schemas.openxmlformats.org/officeDocument/2006/relationships/hyperlink" Target="https://www.computerhope.com/software/drwatson.htm" TargetMode="External"/><Relationship Id="rId3" Type="http://schemas.openxmlformats.org/officeDocument/2006/relationships/hyperlink" Target="https://www.computerhope.com/jargon/b/backup.htm" TargetMode="External"/><Relationship Id="rId7" Type="http://schemas.openxmlformats.org/officeDocument/2006/relationships/hyperlink" Target="https://www.computerhope.com/jargon/d/debugger.htm" TargetMode="External"/><Relationship Id="rId12" Type="http://schemas.openxmlformats.org/officeDocument/2006/relationships/hyperlink" Target="https://www.computerhope.com/jargon/p/partitio.htm" TargetMode="External"/><Relationship Id="rId17" Type="http://schemas.openxmlformats.org/officeDocument/2006/relationships/hyperlink" Target="https://www.computerhope.com/jargon/r/registry.htm" TargetMode="External"/><Relationship Id="rId2" Type="http://schemas.openxmlformats.org/officeDocument/2006/relationships/hyperlink" Target="https://www.computerhope.com/jargon/a/antiviru.htm" TargetMode="External"/><Relationship Id="rId16" Type="http://schemas.openxmlformats.org/officeDocument/2006/relationships/hyperlink" Target="https://www.computerhope.com/jargon/h/hex-editor.htm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www.computerhope.com/jargon/c/cryptogr.htm" TargetMode="External"/><Relationship Id="rId11" Type="http://schemas.openxmlformats.org/officeDocument/2006/relationships/hyperlink" Target="https://www.computerhope.com/jargon/s/scandisk.htm" TargetMode="External"/><Relationship Id="rId5" Type="http://schemas.openxmlformats.org/officeDocument/2006/relationships/hyperlink" Target="https://www.computerhope.com/jargon/c/computil.htm" TargetMode="External"/><Relationship Id="rId15" Type="http://schemas.openxmlformats.org/officeDocument/2006/relationships/hyperlink" Target="https://www.computerhope.com/jargon/f/filemana.htm" TargetMode="External"/><Relationship Id="rId10" Type="http://schemas.openxmlformats.org/officeDocument/2006/relationships/hyperlink" Target="https://www.computerhope.com/jargon/d/diskclea.htm" TargetMode="External"/><Relationship Id="rId4" Type="http://schemas.openxmlformats.org/officeDocument/2006/relationships/hyperlink" Target="https://www.computerhope.com/jargon/c/clipboar.htm" TargetMode="External"/><Relationship Id="rId9" Type="http://schemas.openxmlformats.org/officeDocument/2006/relationships/hyperlink" Target="https://www.computerhope.com/jargon/d/defrag.htm" TargetMode="External"/><Relationship Id="rId14" Type="http://schemas.openxmlformats.org/officeDocument/2006/relationships/hyperlink" Target="https://www.computerhope.com/jargon/e/encrypt.htm" TargetMode="Externa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0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title"/>
          </p:nvPr>
        </p:nvSpPr>
        <p:spPr>
          <a:xfrm>
            <a:off x="2362200" y="1047750"/>
            <a:ext cx="6400800" cy="3352800"/>
          </a:xfrm>
        </p:spPr>
        <p:txBody>
          <a:bodyPr>
            <a:normAutofit/>
          </a:bodyPr>
          <a:lstStyle>
            <a:extLst/>
          </a:lstStyle>
          <a:p>
            <a:r>
              <a:rPr lang="en-US" sz="4400" b="1" dirty="0" smtClean="0"/>
              <a:t>Introduction to Software</a:t>
            </a:r>
            <a:br>
              <a:rPr lang="en-US" sz="4400" b="1" dirty="0" smtClean="0"/>
            </a:br>
            <a:r>
              <a:rPr lang="en-US" sz="4400" b="1" dirty="0"/>
              <a:t/>
            </a:r>
            <a:br>
              <a:rPr lang="en-US" sz="4400" b="1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4000" b="1" dirty="0" smtClean="0">
                <a:solidFill>
                  <a:srgbClr val="0070C0"/>
                </a:solidFill>
              </a:rPr>
              <a:t>Lecture </a:t>
            </a:r>
            <a:r>
              <a:rPr lang="en-US" sz="4000" b="1" dirty="0">
                <a:solidFill>
                  <a:srgbClr val="0070C0"/>
                </a:solidFill>
              </a:rPr>
              <a:t>5</a:t>
            </a:r>
            <a:r>
              <a:rPr lang="en-US" sz="4000" b="1" dirty="0" smtClean="0">
                <a:solidFill>
                  <a:srgbClr val="0070C0"/>
                </a:solidFill>
              </a:rPr>
              <a:t>: week 10</a:t>
            </a:r>
            <a:endParaRPr lang="en-US" sz="4000" b="1" dirty="0">
              <a:solidFill>
                <a:srgbClr val="0070C0"/>
              </a:solidFill>
            </a:endParaRPr>
          </a:p>
        </p:txBody>
      </p:sp>
      <p:sp>
        <p:nvSpPr>
          <p:cNvPr id="5" name="Rectangle 4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>
            <a:extLst/>
          </a:lstStyle>
          <a:p>
            <a:r>
              <a:rPr lang="en-US" dirty="0" smtClean="0"/>
              <a:t>Credit : (03) / Week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592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mtClean="0"/>
              <a:t>Application Software</a:t>
            </a:r>
            <a:endParaRPr lang="en-US" dirty="0" smtClean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2648" y="1352550"/>
            <a:ext cx="8302752" cy="3790950"/>
          </a:xfrm>
        </p:spPr>
        <p:txBody>
          <a:bodyPr>
            <a:normAutofit fontScale="70000" lnSpcReduction="20000"/>
          </a:bodyPr>
          <a:lstStyle/>
          <a:p>
            <a:pPr algn="just"/>
            <a:r>
              <a:rPr lang="en-US" sz="4000" dirty="0" smtClean="0"/>
              <a:t>It is a set of one or more </a:t>
            </a:r>
            <a:r>
              <a:rPr lang="en-US" sz="4000" dirty="0" smtClean="0">
                <a:solidFill>
                  <a:srgbClr val="0070C0"/>
                </a:solidFill>
              </a:rPr>
              <a:t>programs</a:t>
            </a:r>
            <a:r>
              <a:rPr lang="en-US" sz="4000" dirty="0" smtClean="0"/>
              <a:t> designed to carry out </a:t>
            </a:r>
            <a:r>
              <a:rPr lang="en-US" sz="4000" b="1" dirty="0" smtClean="0">
                <a:solidFill>
                  <a:srgbClr val="0070C0"/>
                </a:solidFill>
              </a:rPr>
              <a:t>operations</a:t>
            </a:r>
            <a:r>
              <a:rPr lang="en-US" sz="4000" dirty="0" smtClean="0"/>
              <a:t> for a </a:t>
            </a:r>
            <a:r>
              <a:rPr lang="en-US" sz="4000" b="1" dirty="0" smtClean="0">
                <a:solidFill>
                  <a:srgbClr val="0070C0"/>
                </a:solidFill>
              </a:rPr>
              <a:t>specific application</a:t>
            </a:r>
            <a:r>
              <a:rPr lang="en-US" sz="4000" dirty="0" smtClean="0"/>
              <a:t>. Application software </a:t>
            </a:r>
            <a:r>
              <a:rPr lang="en-US" sz="4000" b="1" dirty="0" smtClean="0">
                <a:solidFill>
                  <a:srgbClr val="0070C0"/>
                </a:solidFill>
              </a:rPr>
              <a:t>cannot run on itself </a:t>
            </a:r>
            <a:r>
              <a:rPr lang="en-US" sz="4000" dirty="0" smtClean="0"/>
              <a:t>but is dependent on system software to execute.</a:t>
            </a:r>
          </a:p>
          <a:p>
            <a:pPr eaLnBrk="1" hangingPunct="1">
              <a:buFont typeface="Wingdings" pitchFamily="2" charset="2"/>
              <a:buNone/>
            </a:pPr>
            <a:endParaRPr lang="en-US" sz="2400" dirty="0" smtClean="0"/>
          </a:p>
          <a:p>
            <a:pPr algn="just"/>
            <a:r>
              <a:rPr lang="en-US" sz="4000" dirty="0" smtClean="0"/>
              <a:t>Example:</a:t>
            </a:r>
          </a:p>
          <a:p>
            <a:pPr algn="just">
              <a:buNone/>
            </a:pPr>
            <a:r>
              <a:rPr lang="en-US" sz="4000" dirty="0" smtClean="0"/>
              <a:t>	Payroll systems, Inventory Control, </a:t>
            </a:r>
          </a:p>
          <a:p>
            <a:pPr algn="just">
              <a:buNone/>
            </a:pPr>
            <a:r>
              <a:rPr lang="en-US" sz="4000" dirty="0" smtClean="0"/>
              <a:t>	Word Processor, Spreadsheet </a:t>
            </a:r>
          </a:p>
          <a:p>
            <a:pPr algn="just">
              <a:buNone/>
            </a:pPr>
            <a:r>
              <a:rPr lang="en-US" sz="4000" dirty="0" smtClean="0"/>
              <a:t>	and Database Management System etc.,</a:t>
            </a:r>
          </a:p>
        </p:txBody>
      </p:sp>
      <p:pic>
        <p:nvPicPr>
          <p:cNvPr id="4" name="Picture 3" descr="Application-software-Overvi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477000" y="2571750"/>
            <a:ext cx="2381250" cy="19050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47500" lnSpcReduction="20000"/>
          </a:bodyPr>
          <a:lstStyle/>
          <a:p>
            <a:pPr>
              <a:defRPr/>
            </a:pPr>
            <a:fld id="{10F74F98-4B1E-4139-A78F-9442D594285B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mtClean="0"/>
              <a:t>Open Source Software</a:t>
            </a:r>
            <a:endParaRPr lang="en-US" dirty="0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2648" y="1352550"/>
            <a:ext cx="8153400" cy="3657600"/>
          </a:xfrm>
        </p:spPr>
        <p:txBody>
          <a:bodyPr>
            <a:noAutofit/>
          </a:bodyPr>
          <a:lstStyle/>
          <a:p>
            <a:pPr algn="just" eaLnBrk="1" hangingPunct="1"/>
            <a:r>
              <a:rPr lang="en-US" sz="2600" b="1" dirty="0" smtClean="0"/>
              <a:t>   </a:t>
            </a:r>
            <a:r>
              <a:rPr lang="en-US" sz="2600" dirty="0" smtClean="0"/>
              <a:t>Open source software (OSS) is computer software whose </a:t>
            </a:r>
            <a:r>
              <a:rPr lang="en-US" sz="2600" b="1" dirty="0" smtClean="0">
                <a:solidFill>
                  <a:srgbClr val="0070C0"/>
                </a:solidFill>
              </a:rPr>
              <a:t>source code </a:t>
            </a:r>
            <a:r>
              <a:rPr lang="en-US" sz="2600" dirty="0" smtClean="0"/>
              <a:t>is available under a </a:t>
            </a:r>
            <a:r>
              <a:rPr lang="en-US" sz="2600" b="1" dirty="0" smtClean="0">
                <a:solidFill>
                  <a:srgbClr val="0070C0"/>
                </a:solidFill>
              </a:rPr>
              <a:t>license</a:t>
            </a:r>
            <a:r>
              <a:rPr lang="en-US" sz="2600" dirty="0" smtClean="0"/>
              <a:t> that permits users to </a:t>
            </a:r>
            <a:r>
              <a:rPr lang="en-US" sz="2600" b="1" dirty="0" smtClean="0">
                <a:solidFill>
                  <a:srgbClr val="0070C0"/>
                </a:solidFill>
              </a:rPr>
              <a:t>use, change, and improve </a:t>
            </a:r>
            <a:r>
              <a:rPr lang="en-US" sz="2600" dirty="0" smtClean="0"/>
              <a:t>the software, and to redistribute it in modified or unmodified form. </a:t>
            </a:r>
          </a:p>
          <a:p>
            <a:pPr algn="just" eaLnBrk="1" hangingPunct="1">
              <a:buNone/>
            </a:pPr>
            <a:endParaRPr lang="en-US" sz="2600" dirty="0" smtClean="0"/>
          </a:p>
          <a:p>
            <a:pPr algn="just" eaLnBrk="1" hangingPunct="1"/>
            <a:r>
              <a:rPr lang="en-US" sz="2600" dirty="0" smtClean="0"/>
              <a:t>    It is often developed in a public, collaborative manner.    </a:t>
            </a:r>
          </a:p>
          <a:p>
            <a:pPr lvl="1" algn="just"/>
            <a:r>
              <a:rPr lang="en-US" dirty="0" smtClean="0"/>
              <a:t>Well-known OSS products are Linux, Netscape, Apache, etc.,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47500" lnSpcReduction="20000"/>
          </a:bodyPr>
          <a:lstStyle/>
          <a:p>
            <a:pPr>
              <a:defRPr/>
            </a:pPr>
            <a:fld id="{10F74F98-4B1E-4139-A78F-9442D594285B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Open Source Software</a:t>
            </a:r>
            <a:endParaRPr lang="en-US" dirty="0"/>
          </a:p>
        </p:txBody>
      </p:sp>
      <p:pic>
        <p:nvPicPr>
          <p:cNvPr id="6" name="Content Placeholder 5" descr="opensource.jpg"/>
          <p:cNvPicPr>
            <a:picLocks noGrp="1" noChangeAspect="1"/>
          </p:cNvPicPr>
          <p:nvPr>
            <p:ph sz="quarter" idx="13"/>
          </p:nvPr>
        </p:nvPicPr>
        <p:blipFill>
          <a:blip r:embed="rId2" cstate="print"/>
          <a:stretch>
            <a:fillRect/>
          </a:stretch>
        </p:blipFill>
        <p:spPr>
          <a:xfrm>
            <a:off x="838200" y="1352550"/>
            <a:ext cx="7315200" cy="3657600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55000" lnSpcReduction="20000"/>
          </a:bodyPr>
          <a:lstStyle/>
          <a:p>
            <a:fld id="{8F82E0A0-C266-4798-8C8F-B9F91E9DA37E}" type="slidenum">
              <a:rPr lang="en-US" smtClean="0"/>
              <a:pPr/>
              <a:t>12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mtClean="0"/>
              <a:t>Proprietary Software</a:t>
            </a:r>
            <a:endParaRPr lang="en-US" dirty="0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sz="quarter" idx="13"/>
          </p:nvPr>
        </p:nvSpPr>
        <p:spPr>
          <a:xfrm>
            <a:off x="609600" y="1352550"/>
            <a:ext cx="8153400" cy="3657600"/>
          </a:xfrm>
        </p:spPr>
        <p:txBody>
          <a:bodyPr>
            <a:normAutofit fontScale="92500"/>
          </a:bodyPr>
          <a:lstStyle/>
          <a:p>
            <a:pPr algn="just"/>
            <a:r>
              <a:rPr lang="en-US" sz="2800" b="1" dirty="0" smtClean="0"/>
              <a:t>Proprietary software</a:t>
            </a:r>
            <a:r>
              <a:rPr lang="en-US" sz="2800" dirty="0" smtClean="0"/>
              <a:t> (</a:t>
            </a:r>
            <a:r>
              <a:rPr lang="en-US" sz="2800" b="1" dirty="0" smtClean="0"/>
              <a:t>non-free software</a:t>
            </a:r>
            <a:r>
              <a:rPr lang="en-US" sz="2800" dirty="0" smtClean="0"/>
              <a:t>) </a:t>
            </a:r>
          </a:p>
          <a:p>
            <a:pPr lvl="1" algn="just"/>
            <a:r>
              <a:rPr lang="en-US" sz="2800" dirty="0" smtClean="0"/>
              <a:t>Software with </a:t>
            </a:r>
            <a:r>
              <a:rPr lang="en-US" sz="2800" b="1" dirty="0" smtClean="0">
                <a:solidFill>
                  <a:srgbClr val="00B0F0"/>
                </a:solidFill>
              </a:rPr>
              <a:t>restrictions</a:t>
            </a:r>
            <a:r>
              <a:rPr lang="en-US" sz="2800" dirty="0" smtClean="0"/>
              <a:t> on </a:t>
            </a:r>
            <a:r>
              <a:rPr lang="en-US" sz="2800" b="1" dirty="0" smtClean="0">
                <a:solidFill>
                  <a:srgbClr val="00B0F0"/>
                </a:solidFill>
              </a:rPr>
              <a:t>using</a:t>
            </a:r>
            <a:r>
              <a:rPr lang="en-US" sz="2800" dirty="0" smtClean="0"/>
              <a:t>, </a:t>
            </a:r>
            <a:r>
              <a:rPr lang="en-US" sz="2800" b="1" dirty="0" smtClean="0">
                <a:solidFill>
                  <a:srgbClr val="00B0F0"/>
                </a:solidFill>
              </a:rPr>
              <a:t>copying</a:t>
            </a:r>
            <a:r>
              <a:rPr lang="en-US" sz="2800" dirty="0" smtClean="0"/>
              <a:t> and </a:t>
            </a:r>
            <a:r>
              <a:rPr lang="en-US" sz="2800" b="1" dirty="0" smtClean="0">
                <a:solidFill>
                  <a:srgbClr val="00B0F0"/>
                </a:solidFill>
              </a:rPr>
              <a:t>modifying</a:t>
            </a:r>
            <a:r>
              <a:rPr lang="en-US" sz="2800" dirty="0" smtClean="0"/>
              <a:t> as enforced by the proprietor. Restrictions on use, modification and copying is achieved by either legal or technical means and sometimes both</a:t>
            </a:r>
            <a:r>
              <a:rPr lang="en-US" sz="2500" dirty="0" smtClean="0"/>
              <a:t>. </a:t>
            </a:r>
          </a:p>
          <a:p>
            <a:pPr eaLnBrk="1" hangingPunct="1"/>
            <a:r>
              <a:rPr lang="en-US" sz="2800" dirty="0" smtClean="0"/>
              <a:t>Proponents (advocate) of proprietary software are Microsoft.</a:t>
            </a:r>
          </a:p>
          <a:p>
            <a:pPr eaLnBrk="1" hangingPunct="1"/>
            <a:r>
              <a:rPr lang="en-US" sz="2800" dirty="0" smtClean="0"/>
              <a:t>Example : MS Office/Windows, CAD, Norton AV etc., </a:t>
            </a:r>
          </a:p>
          <a:p>
            <a:pPr eaLnBrk="1" hangingPunct="1"/>
            <a:endParaRPr lang="en-US" sz="2400" dirty="0" smtClean="0"/>
          </a:p>
        </p:txBody>
      </p:sp>
      <p:pic>
        <p:nvPicPr>
          <p:cNvPr id="4" name="Picture 3" descr="13329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325868" y="0"/>
            <a:ext cx="1818132" cy="161293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55000" lnSpcReduction="20000"/>
          </a:bodyPr>
          <a:lstStyle/>
          <a:p>
            <a:fld id="{8F82E0A0-C266-4798-8C8F-B9F91E9DA37E}" type="slidenum">
              <a:rPr lang="en-US" smtClean="0"/>
              <a:pPr/>
              <a:t>13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/>
              <a:t>Types of System Software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152718" lvl="1" indent="0">
              <a:lnSpc>
                <a:spcPct val="200000"/>
              </a:lnSpc>
            </a:pPr>
            <a:r>
              <a:rPr lang="en-US" sz="4000" dirty="0" smtClean="0"/>
              <a:t> </a:t>
            </a:r>
            <a:r>
              <a:rPr lang="en-US" sz="4500" dirty="0" smtClean="0"/>
              <a:t>OS Software</a:t>
            </a:r>
          </a:p>
          <a:p>
            <a:pPr marL="152718" lvl="1" indent="0">
              <a:lnSpc>
                <a:spcPct val="200000"/>
              </a:lnSpc>
            </a:pPr>
            <a:r>
              <a:rPr lang="en-US" sz="4500" dirty="0" smtClean="0"/>
              <a:t> Device driver</a:t>
            </a:r>
          </a:p>
          <a:p>
            <a:pPr marL="152718" lvl="1" indent="0">
              <a:lnSpc>
                <a:spcPct val="200000"/>
              </a:lnSpc>
              <a:buNone/>
            </a:pPr>
            <a:endParaRPr lang="en-US" sz="4500" dirty="0" smtClean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pPr marL="152718" lvl="1" indent="0">
              <a:lnSpc>
                <a:spcPct val="200000"/>
              </a:lnSpc>
            </a:pPr>
            <a:r>
              <a:rPr lang="en-US" sz="4500" dirty="0" smtClean="0"/>
              <a:t> Utilities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47500" lnSpcReduction="20000"/>
          </a:bodyPr>
          <a:lstStyle/>
          <a:p>
            <a:fld id="{A3F7CB7D-F184-43C7-B6FD-03D728E1BBFF}" type="slidenum">
              <a:rPr lang="en-US" smtClean="0">
                <a:solidFill>
                  <a:srgbClr val="FFFFFF"/>
                </a:solidFill>
              </a:rPr>
              <a:pPr/>
              <a:t>14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Operating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153400" cy="3657600"/>
          </a:xfrm>
        </p:spPr>
        <p:txBody>
          <a:bodyPr/>
          <a:lstStyle/>
          <a:p>
            <a:pPr algn="just"/>
            <a:r>
              <a:rPr lang="en-US" dirty="0" smtClean="0"/>
              <a:t>An operating system </a:t>
            </a:r>
            <a:r>
              <a:rPr lang="en-US" b="1" dirty="0" smtClean="0">
                <a:solidFill>
                  <a:srgbClr val="0070C0"/>
                </a:solidFill>
              </a:rPr>
              <a:t>(OS) </a:t>
            </a:r>
            <a:r>
              <a:rPr lang="en-US" dirty="0" smtClean="0"/>
              <a:t>is software that </a:t>
            </a:r>
            <a:r>
              <a:rPr lang="en-US" b="1" dirty="0" smtClean="0">
                <a:solidFill>
                  <a:srgbClr val="0070C0"/>
                </a:solidFill>
              </a:rPr>
              <a:t>manages</a:t>
            </a:r>
            <a:r>
              <a:rPr lang="en-US" dirty="0" smtClean="0"/>
              <a:t> computer </a:t>
            </a:r>
            <a:r>
              <a:rPr lang="en-US" b="1" dirty="0" smtClean="0">
                <a:solidFill>
                  <a:srgbClr val="0070C0"/>
                </a:solidFill>
              </a:rPr>
              <a:t>hardware and software </a:t>
            </a:r>
            <a:r>
              <a:rPr lang="en-US" dirty="0" smtClean="0"/>
              <a:t>resources and provides </a:t>
            </a:r>
            <a:r>
              <a:rPr lang="en-US" b="1" dirty="0" smtClean="0">
                <a:solidFill>
                  <a:srgbClr val="0070C0"/>
                </a:solidFill>
              </a:rPr>
              <a:t>common services</a:t>
            </a:r>
            <a:r>
              <a:rPr lang="en-US" dirty="0" smtClean="0"/>
              <a:t> for computer programs. </a:t>
            </a:r>
          </a:p>
          <a:p>
            <a:pPr algn="just"/>
            <a:r>
              <a:rPr lang="en-US" dirty="0" smtClean="0"/>
              <a:t>Various characteristics of OS are described as</a:t>
            </a:r>
            <a:endParaRPr lang="en-US" dirty="0"/>
          </a:p>
        </p:txBody>
      </p:sp>
      <p:pic>
        <p:nvPicPr>
          <p:cNvPr id="4" name="Picture 3" descr="platform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71600" y="3790950"/>
            <a:ext cx="6858000" cy="11176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55000" lnSpcReduction="20000"/>
          </a:bodyPr>
          <a:lstStyle/>
          <a:p>
            <a:fld id="{8F82E0A0-C266-4798-8C8F-B9F91E9DA37E}" type="slidenum">
              <a:rPr lang="en-US" smtClean="0"/>
              <a:pPr/>
              <a:t>15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Characteristics of Operating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Multi-user </a:t>
            </a:r>
          </a:p>
          <a:p>
            <a:pPr>
              <a:buNone/>
            </a:pPr>
            <a:r>
              <a:rPr lang="en-US" dirty="0" smtClean="0"/>
              <a:t>	Allows two or more users to run programs at the same time. Some operating systems permit </a:t>
            </a:r>
            <a:r>
              <a:rPr lang="en-US" b="1" dirty="0" smtClean="0">
                <a:solidFill>
                  <a:srgbClr val="00B0F0"/>
                </a:solidFill>
              </a:rPr>
              <a:t>hundreds</a:t>
            </a:r>
            <a:r>
              <a:rPr lang="en-US" dirty="0" smtClean="0"/>
              <a:t> or even </a:t>
            </a:r>
            <a:r>
              <a:rPr lang="en-US" b="1" dirty="0" smtClean="0">
                <a:solidFill>
                  <a:srgbClr val="00B0F0"/>
                </a:solidFill>
              </a:rPr>
              <a:t>thousands</a:t>
            </a:r>
            <a:r>
              <a:rPr lang="en-US" dirty="0" smtClean="0"/>
              <a:t> of concurrent users</a:t>
            </a:r>
          </a:p>
          <a:p>
            <a:r>
              <a:rPr lang="en-US" b="1" dirty="0" smtClean="0"/>
              <a:t>Multi-tasking</a:t>
            </a:r>
          </a:p>
          <a:p>
            <a:pPr>
              <a:buNone/>
            </a:pPr>
            <a:r>
              <a:rPr lang="en-US" dirty="0" smtClean="0"/>
              <a:t>	Allows a user to perform more than one computer </a:t>
            </a:r>
            <a:r>
              <a:rPr lang="en-US" b="1" dirty="0" smtClean="0">
                <a:solidFill>
                  <a:srgbClr val="00B0F0"/>
                </a:solidFill>
              </a:rPr>
              <a:t>task</a:t>
            </a:r>
            <a:r>
              <a:rPr lang="en-US" dirty="0" smtClean="0"/>
              <a:t> at a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55000" lnSpcReduction="20000"/>
          </a:bodyPr>
          <a:lstStyle/>
          <a:p>
            <a:fld id="{8F82E0A0-C266-4798-8C8F-B9F91E9DA37E}" type="slidenum">
              <a:rPr lang="en-US" smtClean="0"/>
              <a:pPr/>
              <a:t>16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Multi-user / Multi tasking</a:t>
            </a:r>
            <a:endParaRPr lang="en-US" dirty="0"/>
          </a:p>
        </p:txBody>
      </p:sp>
      <p:pic>
        <p:nvPicPr>
          <p:cNvPr id="4" name="Content Placeholder 3" descr="muser.gif"/>
          <p:cNvPicPr>
            <a:picLocks noGrp="1" noChangeAspect="1"/>
          </p:cNvPicPr>
          <p:nvPr>
            <p:ph sz="quarter" idx="13"/>
          </p:nvPr>
        </p:nvPicPr>
        <p:blipFill>
          <a:blip r:embed="rId2" cstate="print"/>
          <a:stretch>
            <a:fillRect/>
          </a:stretch>
        </p:blipFill>
        <p:spPr>
          <a:xfrm>
            <a:off x="609600" y="1352550"/>
            <a:ext cx="7696200" cy="36576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55000" lnSpcReduction="20000"/>
          </a:bodyPr>
          <a:lstStyle/>
          <a:p>
            <a:fld id="{8F82E0A0-C266-4798-8C8F-B9F91E9DA37E}" type="slidenum">
              <a:rPr lang="en-US" smtClean="0"/>
              <a:pPr/>
              <a:t>17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Characteristics of Operating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153400" cy="3657600"/>
          </a:xfrm>
        </p:spPr>
        <p:txBody>
          <a:bodyPr>
            <a:normAutofit/>
          </a:bodyPr>
          <a:lstStyle/>
          <a:p>
            <a:r>
              <a:rPr lang="en-US" b="1" dirty="0" smtClean="0"/>
              <a:t>Multiprocessing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sz="2800" dirty="0" smtClean="0"/>
              <a:t>Use of two or more </a:t>
            </a:r>
            <a:r>
              <a:rPr lang="en-US" sz="2800" b="1" dirty="0" smtClean="0">
                <a:solidFill>
                  <a:srgbClr val="00B0F0"/>
                </a:solidFill>
              </a:rPr>
              <a:t>central processing units</a:t>
            </a:r>
            <a:r>
              <a:rPr lang="en-US" sz="2800" dirty="0" smtClean="0"/>
              <a:t> (CPUs) within a single computer system for running a program or application</a:t>
            </a:r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figure_4_multiple_cores_multithreading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362200" y="3190875"/>
            <a:ext cx="4686300" cy="1952625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55000" lnSpcReduction="20000"/>
          </a:bodyPr>
          <a:lstStyle/>
          <a:p>
            <a:fld id="{8F82E0A0-C266-4798-8C8F-B9F91E9DA37E}" type="slidenum">
              <a:rPr lang="en-US" smtClean="0"/>
              <a:pPr/>
              <a:t>18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Characteristics of Operating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4953000" cy="3581399"/>
          </a:xfrm>
        </p:spPr>
        <p:txBody>
          <a:bodyPr>
            <a:normAutofit/>
          </a:bodyPr>
          <a:lstStyle/>
          <a:p>
            <a:r>
              <a:rPr lang="en-US" sz="3200" dirty="0" smtClean="0"/>
              <a:t>Multithreading</a:t>
            </a:r>
          </a:p>
          <a:p>
            <a:pPr lvl="1">
              <a:buNone/>
            </a:pPr>
            <a:r>
              <a:rPr lang="en-US" sz="3200" dirty="0" smtClean="0"/>
              <a:t>The ability of an </a:t>
            </a:r>
            <a:r>
              <a:rPr lang="en-US" sz="3200" dirty="0" smtClean="0">
                <a:solidFill>
                  <a:srgbClr val="00B0F0"/>
                </a:solidFill>
              </a:rPr>
              <a:t>operating</a:t>
            </a:r>
          </a:p>
          <a:p>
            <a:pPr lvl="1">
              <a:buNone/>
            </a:pPr>
            <a:r>
              <a:rPr lang="en-US" sz="3200" dirty="0" smtClean="0">
                <a:solidFill>
                  <a:srgbClr val="00B0F0"/>
                </a:solidFill>
              </a:rPr>
              <a:t>system</a:t>
            </a:r>
            <a:r>
              <a:rPr lang="en-US" sz="3200" dirty="0" smtClean="0"/>
              <a:t> to </a:t>
            </a:r>
            <a:r>
              <a:rPr lang="en-US" sz="3200" dirty="0" smtClean="0">
                <a:solidFill>
                  <a:srgbClr val="00B0F0"/>
                </a:solidFill>
              </a:rPr>
              <a:t>execute</a:t>
            </a:r>
            <a:r>
              <a:rPr lang="en-US" sz="3200" dirty="0" smtClean="0"/>
              <a:t> different </a:t>
            </a:r>
          </a:p>
          <a:p>
            <a:pPr lvl="1">
              <a:buNone/>
            </a:pPr>
            <a:r>
              <a:rPr lang="en-US" sz="3200" dirty="0" smtClean="0"/>
              <a:t>parts of a </a:t>
            </a:r>
            <a:r>
              <a:rPr lang="en-US" sz="3200" dirty="0" smtClean="0">
                <a:solidFill>
                  <a:srgbClr val="00B0F0"/>
                </a:solidFill>
              </a:rPr>
              <a:t>program</a:t>
            </a:r>
            <a:r>
              <a:rPr lang="en-US" sz="3200" dirty="0" smtClean="0"/>
              <a:t>, called</a:t>
            </a:r>
          </a:p>
          <a:p>
            <a:pPr lvl="1">
              <a:buNone/>
            </a:pPr>
            <a:r>
              <a:rPr lang="en-US" sz="3200" b="1" i="1" dirty="0" smtClean="0">
                <a:solidFill>
                  <a:srgbClr val="FF0000"/>
                </a:solidFill>
              </a:rPr>
              <a:t>threads</a:t>
            </a:r>
            <a:r>
              <a:rPr lang="en-US" sz="3200" i="1" dirty="0" smtClean="0"/>
              <a:t>, </a:t>
            </a:r>
            <a:r>
              <a:rPr lang="en-US" sz="3200" dirty="0" smtClean="0"/>
              <a:t>simultaneously</a:t>
            </a:r>
          </a:p>
          <a:p>
            <a:pPr lvl="1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7" name="Content Placeholder 6" descr="Untitled.jpg"/>
          <p:cNvPicPr>
            <a:picLocks noGrp="1" noChangeAspect="1"/>
          </p:cNvPicPr>
          <p:nvPr>
            <p:ph sz="quarter" idx="14"/>
          </p:nvPr>
        </p:nvPicPr>
        <p:blipFill>
          <a:blip r:embed="rId2" cstate="print"/>
          <a:stretch>
            <a:fillRect/>
          </a:stretch>
        </p:blipFill>
        <p:spPr>
          <a:xfrm>
            <a:off x="5562600" y="1428750"/>
            <a:ext cx="3392009" cy="3268663"/>
          </a:xfr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47500" lnSpcReduction="20000"/>
          </a:bodyPr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 AND REF. BOOKS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47500" lnSpcReduction="20000"/>
          </a:bodyPr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2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609600" y="1428750"/>
            <a:ext cx="5181600" cy="3581400"/>
          </a:xfr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>
            <a:noAutofit/>
          </a:bodyPr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sz="1200" b="1" dirty="0" smtClean="0">
                <a:solidFill>
                  <a:srgbClr val="002060"/>
                </a:solidFill>
              </a:rPr>
              <a:t> </a:t>
            </a:r>
            <a:r>
              <a:rPr lang="en-US" b="1" dirty="0" smtClean="0">
                <a:solidFill>
                  <a:srgbClr val="002060"/>
                </a:solidFill>
              </a:rPr>
              <a:t>Text Book:</a:t>
            </a:r>
            <a:endParaRPr lang="en-US" sz="1600" dirty="0" smtClean="0">
              <a:solidFill>
                <a:srgbClr val="002060"/>
              </a:solidFill>
            </a:endParaRP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sz="1600" dirty="0" smtClean="0">
                <a:solidFill>
                  <a:srgbClr val="002060"/>
                </a:solidFill>
              </a:rPr>
              <a:t> Peter Norton (2011), </a:t>
            </a:r>
            <a:r>
              <a:rPr lang="en-US" sz="1600" b="1" dirty="0" smtClean="0">
                <a:solidFill>
                  <a:srgbClr val="002060"/>
                </a:solidFill>
              </a:rPr>
              <a:t>Introduction to Computers</a:t>
            </a:r>
            <a:r>
              <a:rPr lang="en-US" sz="1600" dirty="0" smtClean="0">
                <a:solidFill>
                  <a:srgbClr val="002060"/>
                </a:solidFill>
              </a:rPr>
              <a:t>, 7 /e, McGraw-Hill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GB" sz="1600" dirty="0" smtClean="0">
                <a:solidFill>
                  <a:srgbClr val="002060"/>
                </a:solidFill>
              </a:rPr>
              <a:t> </a:t>
            </a:r>
            <a:r>
              <a:rPr lang="en-US" b="1" dirty="0" smtClean="0">
                <a:solidFill>
                  <a:srgbClr val="002060"/>
                </a:solidFill>
              </a:rPr>
              <a:t>Reference Book:</a:t>
            </a:r>
            <a:endParaRPr lang="en-US" sz="1600" dirty="0" smtClean="0">
              <a:solidFill>
                <a:srgbClr val="002060"/>
              </a:solidFill>
            </a:endParaRP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sz="1600" dirty="0" smtClean="0">
                <a:solidFill>
                  <a:srgbClr val="002060"/>
                </a:solidFill>
              </a:rPr>
              <a:t> Gary B (2012), </a:t>
            </a:r>
            <a:r>
              <a:rPr lang="en-US" sz="1600" b="1" dirty="0" smtClean="0">
                <a:solidFill>
                  <a:srgbClr val="002060"/>
                </a:solidFill>
              </a:rPr>
              <a:t>Discovering Computers</a:t>
            </a:r>
            <a:r>
              <a:rPr lang="en-US" sz="1600" dirty="0" smtClean="0">
                <a:solidFill>
                  <a:srgbClr val="002060"/>
                </a:solidFill>
              </a:rPr>
              <a:t>, 1/e, South Western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sz="1600" dirty="0" smtClean="0">
                <a:solidFill>
                  <a:srgbClr val="002060"/>
                </a:solidFill>
              </a:rPr>
              <a:t> Deborah (2013), </a:t>
            </a:r>
            <a:r>
              <a:rPr lang="en-US" sz="1600" b="1" dirty="0" smtClean="0">
                <a:solidFill>
                  <a:srgbClr val="002060"/>
                </a:solidFill>
              </a:rPr>
              <a:t>Understanding Computers</a:t>
            </a:r>
            <a:r>
              <a:rPr lang="en-US" sz="1600" dirty="0" smtClean="0">
                <a:solidFill>
                  <a:srgbClr val="002060"/>
                </a:solidFill>
              </a:rPr>
              <a:t>, 14/e, </a:t>
            </a:r>
            <a:r>
              <a:rPr lang="en-US" sz="1600" dirty="0" err="1" smtClean="0">
                <a:solidFill>
                  <a:srgbClr val="002060"/>
                </a:solidFill>
              </a:rPr>
              <a:t>Cengage</a:t>
            </a:r>
            <a:r>
              <a:rPr lang="en-US" sz="1600" dirty="0" smtClean="0">
                <a:solidFill>
                  <a:srgbClr val="002060"/>
                </a:solidFill>
              </a:rPr>
              <a:t> Learning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sz="1600" dirty="0" smtClean="0">
                <a:solidFill>
                  <a:srgbClr val="002060"/>
                </a:solidFill>
              </a:rPr>
              <a:t> June P &amp; Dan O (2014), </a:t>
            </a:r>
            <a:r>
              <a:rPr lang="en-US" sz="1600" b="1" dirty="0" smtClean="0">
                <a:solidFill>
                  <a:srgbClr val="002060"/>
                </a:solidFill>
              </a:rPr>
              <a:t>New Perspective on Computer</a:t>
            </a:r>
            <a:r>
              <a:rPr lang="en-US" sz="1600" dirty="0" smtClean="0">
                <a:solidFill>
                  <a:srgbClr val="002060"/>
                </a:solidFill>
              </a:rPr>
              <a:t>, 16/e</a:t>
            </a:r>
          </a:p>
          <a:p>
            <a:endParaRPr lang="en-US" sz="1200" dirty="0">
              <a:solidFill>
                <a:srgbClr val="002060"/>
              </a:solidFill>
            </a:endParaRPr>
          </a:p>
        </p:txBody>
      </p:sp>
      <p:pic>
        <p:nvPicPr>
          <p:cNvPr id="8" name="Content Placeholder 7" descr="course book.jpg"/>
          <p:cNvPicPr>
            <a:picLocks noGrp="1" noChangeAspect="1"/>
          </p:cNvPicPr>
          <p:nvPr>
            <p:ph sz="quarter" idx="13"/>
          </p:nvPr>
        </p:nvPicPr>
        <p:blipFill>
          <a:blip r:embed="rId2" cstate="print"/>
          <a:stretch>
            <a:fillRect/>
          </a:stretch>
        </p:blipFill>
        <p:spPr>
          <a:xfrm>
            <a:off x="6071321" y="1428750"/>
            <a:ext cx="2844079" cy="3550056"/>
          </a:xfrm>
        </p:spPr>
      </p:pic>
    </p:spTree>
    <p:extLst>
      <p:ext uri="{BB962C8B-B14F-4D97-AF65-F5344CB8AC3E}">
        <p14:creationId xmlns:p14="http://schemas.microsoft.com/office/powerpoint/2010/main" val="3199810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Single user/Single tasking OS</a:t>
            </a:r>
          </a:p>
          <a:p>
            <a:pPr lvl="1" eaLnBrk="1" hangingPunct="1"/>
            <a:r>
              <a:rPr lang="en-US" dirty="0" smtClean="0"/>
              <a:t>One user works on the system</a:t>
            </a:r>
          </a:p>
          <a:p>
            <a:pPr lvl="1" eaLnBrk="1" hangingPunct="1"/>
            <a:r>
              <a:rPr lang="en-US" dirty="0" smtClean="0"/>
              <a:t>Performs one task at a time</a:t>
            </a:r>
          </a:p>
          <a:p>
            <a:pPr lvl="1" eaLnBrk="1" hangingPunct="1"/>
            <a:r>
              <a:rPr lang="en-US" dirty="0" smtClean="0"/>
              <a:t>MS-DOS and Palm OS</a:t>
            </a:r>
          </a:p>
          <a:p>
            <a:pPr lvl="1" eaLnBrk="1" hangingPunct="1"/>
            <a:r>
              <a:rPr lang="en-US" dirty="0" smtClean="0"/>
              <a:t>Take up little space on disk</a:t>
            </a:r>
          </a:p>
          <a:p>
            <a:pPr lvl="1" eaLnBrk="1" hangingPunct="1"/>
            <a:r>
              <a:rPr lang="en-US" dirty="0" smtClean="0"/>
              <a:t>Run on inexpensive computers</a:t>
            </a:r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Types of Operating Systems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47500" lnSpcReduction="20000"/>
          </a:bodyPr>
          <a:lstStyle/>
          <a:p>
            <a:pPr>
              <a:defRPr/>
            </a:pPr>
            <a:fld id="{C778BEBA-BAF2-42E8-A2C6-CA7CE5932C3B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540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3"/>
          <p:cNvSpPr>
            <a:spLocks noGrp="1" noChangeArrowheads="1"/>
          </p:cNvSpPr>
          <p:nvPr>
            <p:ph idx="1"/>
          </p:nvPr>
        </p:nvSpPr>
        <p:spPr>
          <a:xfrm>
            <a:off x="612648" y="1352550"/>
            <a:ext cx="8153400" cy="3581400"/>
          </a:xfrm>
        </p:spPr>
        <p:txBody>
          <a:bodyPr>
            <a:normAutofit fontScale="92500" lnSpcReduction="20000"/>
          </a:bodyPr>
          <a:lstStyle/>
          <a:p>
            <a:pPr eaLnBrk="1" hangingPunct="1"/>
            <a:r>
              <a:rPr lang="en-US" dirty="0" smtClean="0"/>
              <a:t>Single user/Multitasking OS</a:t>
            </a:r>
          </a:p>
          <a:p>
            <a:pPr lvl="1" eaLnBrk="1" hangingPunct="1"/>
            <a:r>
              <a:rPr lang="en-US" dirty="0" smtClean="0"/>
              <a:t>User performs many tasks at once</a:t>
            </a:r>
          </a:p>
          <a:p>
            <a:pPr lvl="1" eaLnBrk="1" hangingPunct="1"/>
            <a:r>
              <a:rPr lang="en-US" dirty="0" smtClean="0"/>
              <a:t>Most common form of OS</a:t>
            </a:r>
          </a:p>
          <a:p>
            <a:pPr lvl="1" eaLnBrk="1" hangingPunct="1"/>
            <a:r>
              <a:rPr lang="en-US" dirty="0" smtClean="0"/>
              <a:t>Windows XP/7/8 and OS X</a:t>
            </a:r>
          </a:p>
          <a:p>
            <a:pPr lvl="1" eaLnBrk="1" hangingPunct="1"/>
            <a:r>
              <a:rPr lang="en-US" dirty="0" smtClean="0"/>
              <a:t>Require expensive computers</a:t>
            </a:r>
          </a:p>
          <a:p>
            <a:pPr lvl="1" eaLnBrk="1" hangingPunct="1"/>
            <a:r>
              <a:rPr lang="en-US" dirty="0" smtClean="0"/>
              <a:t>Tend to be complex</a:t>
            </a:r>
          </a:p>
          <a:p>
            <a:r>
              <a:rPr lang="en-US" dirty="0" smtClean="0"/>
              <a:t>Multi-tasking operating systems are complex</a:t>
            </a:r>
          </a:p>
          <a:p>
            <a:r>
              <a:rPr lang="en-US" dirty="0" smtClean="0"/>
              <a:t>However both XP and OS X make the multitasking process painless</a:t>
            </a:r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Types of Operating Systems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47500" lnSpcReduction="20000"/>
          </a:bodyPr>
          <a:lstStyle/>
          <a:p>
            <a:pPr>
              <a:defRPr/>
            </a:pPr>
            <a:fld id="{C778BEBA-BAF2-42E8-A2C6-CA7CE5932C3B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055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dirty="0" smtClean="0"/>
              <a:t>Multi user/Multitasking OS</a:t>
            </a:r>
          </a:p>
          <a:p>
            <a:pPr lvl="1">
              <a:buNone/>
            </a:pPr>
            <a:r>
              <a:rPr lang="en-US" dirty="0" smtClean="0"/>
              <a:t>Found on supercomputers, mainframes and minicomputers</a:t>
            </a:r>
          </a:p>
          <a:p>
            <a:pPr lvl="1" eaLnBrk="1" hangingPunct="1"/>
            <a:r>
              <a:rPr lang="en-US" dirty="0" smtClean="0"/>
              <a:t>Many users connect to one computer</a:t>
            </a:r>
          </a:p>
          <a:p>
            <a:pPr lvl="1" eaLnBrk="1" hangingPunct="1"/>
            <a:r>
              <a:rPr lang="en-US" dirty="0" smtClean="0"/>
              <a:t>Each user has a unique session</a:t>
            </a:r>
          </a:p>
          <a:p>
            <a:pPr lvl="1" eaLnBrk="1" hangingPunct="1"/>
            <a:r>
              <a:rPr lang="en-US" dirty="0" smtClean="0"/>
              <a:t>UNIX, Linux, and VMS</a:t>
            </a:r>
          </a:p>
          <a:p>
            <a:pPr lvl="1" eaLnBrk="1" hangingPunct="1"/>
            <a:r>
              <a:rPr lang="en-US" dirty="0" smtClean="0"/>
              <a:t>Maintenance can be easy</a:t>
            </a:r>
          </a:p>
          <a:p>
            <a:pPr lvl="1" eaLnBrk="1" hangingPunct="1"/>
            <a:r>
              <a:rPr lang="en-US" dirty="0" smtClean="0"/>
              <a:t>Requires a powerful computer</a:t>
            </a:r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Types of Operating Systems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47500" lnSpcReduction="20000"/>
          </a:bodyPr>
          <a:lstStyle/>
          <a:p>
            <a:pPr>
              <a:defRPr/>
            </a:pPr>
            <a:fld id="{C778BEBA-BAF2-42E8-A2C6-CA7CE5932C3B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941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Characteristics of Operating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153400" cy="3505200"/>
          </a:xfrm>
        </p:spPr>
        <p:txBody>
          <a:bodyPr>
            <a:normAutofit fontScale="70000" lnSpcReduction="20000"/>
          </a:bodyPr>
          <a:lstStyle/>
          <a:p>
            <a:r>
              <a:rPr lang="en-US" sz="4100" b="1" dirty="0" smtClean="0"/>
              <a:t>Real time</a:t>
            </a:r>
          </a:p>
          <a:p>
            <a:pPr>
              <a:lnSpc>
                <a:spcPct val="120000"/>
              </a:lnSpc>
              <a:buNone/>
            </a:pPr>
            <a:r>
              <a:rPr lang="en-US" dirty="0" smtClean="0"/>
              <a:t>	</a:t>
            </a:r>
            <a:r>
              <a:rPr lang="en-US" sz="4000" dirty="0" smtClean="0"/>
              <a:t>A system is said to be </a:t>
            </a:r>
            <a:r>
              <a:rPr lang="en-US" sz="4000" b="1" dirty="0" smtClean="0">
                <a:solidFill>
                  <a:srgbClr val="00B0F0"/>
                </a:solidFill>
              </a:rPr>
              <a:t>Real Time </a:t>
            </a:r>
            <a:r>
              <a:rPr lang="en-US" sz="4000" dirty="0" smtClean="0"/>
              <a:t>if it is required to complete it’s work &amp; deliver it’s </a:t>
            </a:r>
            <a:r>
              <a:rPr lang="en-US" sz="4000" b="1" dirty="0" smtClean="0">
                <a:solidFill>
                  <a:srgbClr val="00B0F0"/>
                </a:solidFill>
              </a:rPr>
              <a:t>services on time </a:t>
            </a:r>
            <a:r>
              <a:rPr lang="en-US" sz="4000" dirty="0" smtClean="0"/>
              <a:t>or instantly</a:t>
            </a:r>
          </a:p>
          <a:p>
            <a:pPr lvl="1">
              <a:lnSpc>
                <a:spcPct val="120000"/>
              </a:lnSpc>
            </a:pPr>
            <a:r>
              <a:rPr lang="en-US" sz="4000" dirty="0" smtClean="0"/>
              <a:t>Example – Flight Control System</a:t>
            </a:r>
          </a:p>
          <a:p>
            <a:pPr lvl="1">
              <a:lnSpc>
                <a:spcPct val="120000"/>
              </a:lnSpc>
            </a:pPr>
            <a:r>
              <a:rPr lang="en-US" sz="4000" dirty="0" smtClean="0"/>
              <a:t>All tasks in that system must execute on time.</a:t>
            </a:r>
          </a:p>
          <a:p>
            <a:pPr lvl="1"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55000" lnSpcReduction="20000"/>
          </a:bodyPr>
          <a:lstStyle/>
          <a:p>
            <a:fld id="{8F82E0A0-C266-4798-8C8F-B9F91E9DA37E}" type="slidenum">
              <a:rPr lang="en-US" smtClean="0"/>
              <a:pPr/>
              <a:t>23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Grp="1" noChangeArrowheads="1"/>
          </p:cNvSpPr>
          <p:nvPr>
            <p:ph idx="1"/>
          </p:nvPr>
        </p:nvSpPr>
        <p:spPr>
          <a:xfrm>
            <a:off x="612648" y="1352550"/>
            <a:ext cx="8153400" cy="3657600"/>
          </a:xfrm>
        </p:spPr>
        <p:txBody>
          <a:bodyPr>
            <a:normAutofit fontScale="62500" lnSpcReduction="20000"/>
          </a:bodyPr>
          <a:lstStyle/>
          <a:p>
            <a:pPr eaLnBrk="1" hangingPunct="1"/>
            <a:r>
              <a:rPr lang="en-US" sz="5100" dirty="0" smtClean="0"/>
              <a:t>Real-time operating system</a:t>
            </a:r>
          </a:p>
          <a:p>
            <a:pPr>
              <a:lnSpc>
                <a:spcPct val="120000"/>
              </a:lnSpc>
              <a:buNone/>
            </a:pPr>
            <a:r>
              <a:rPr lang="en-US" sz="4000" dirty="0" smtClean="0"/>
              <a:t>A system is said to be </a:t>
            </a:r>
            <a:r>
              <a:rPr lang="en-US" sz="4000" b="1" dirty="0" smtClean="0">
                <a:solidFill>
                  <a:srgbClr val="00B0F0"/>
                </a:solidFill>
              </a:rPr>
              <a:t>Real Time </a:t>
            </a:r>
            <a:r>
              <a:rPr lang="en-US" sz="4000" dirty="0" smtClean="0"/>
              <a:t>if it is required to complete</a:t>
            </a:r>
          </a:p>
          <a:p>
            <a:pPr>
              <a:lnSpc>
                <a:spcPct val="120000"/>
              </a:lnSpc>
              <a:buNone/>
            </a:pPr>
            <a:r>
              <a:rPr lang="en-US" sz="4000" dirty="0" smtClean="0"/>
              <a:t>it’s work &amp; deliver it’s </a:t>
            </a:r>
            <a:r>
              <a:rPr lang="en-US" sz="4000" b="1" dirty="0" smtClean="0">
                <a:solidFill>
                  <a:srgbClr val="00B0F0"/>
                </a:solidFill>
              </a:rPr>
              <a:t>services on time </a:t>
            </a:r>
            <a:r>
              <a:rPr lang="en-US" sz="4000" dirty="0" smtClean="0"/>
              <a:t>or instantly</a:t>
            </a:r>
          </a:p>
          <a:p>
            <a:pPr lvl="1">
              <a:lnSpc>
                <a:spcPct val="120000"/>
              </a:lnSpc>
            </a:pPr>
            <a:r>
              <a:rPr lang="en-US" sz="4000" dirty="0" smtClean="0"/>
              <a:t>Example – Flight Control System, Medical devices</a:t>
            </a:r>
          </a:p>
          <a:p>
            <a:pPr lvl="1">
              <a:lnSpc>
                <a:spcPct val="120000"/>
              </a:lnSpc>
            </a:pPr>
            <a:r>
              <a:rPr lang="en-US" sz="4000" dirty="0" smtClean="0"/>
              <a:t>All tasks in that system must execute on time</a:t>
            </a:r>
            <a:endParaRPr lang="en-US" dirty="0" smtClean="0"/>
          </a:p>
          <a:p>
            <a:pPr lvl="2"/>
            <a:r>
              <a:rPr lang="en-US" sz="2900" dirty="0" smtClean="0"/>
              <a:t>Very fast small OS</a:t>
            </a:r>
          </a:p>
          <a:p>
            <a:pPr lvl="2"/>
            <a:r>
              <a:rPr lang="en-US" sz="2900" dirty="0" smtClean="0"/>
              <a:t>Built into a device</a:t>
            </a:r>
          </a:p>
          <a:p>
            <a:pPr lvl="2"/>
            <a:r>
              <a:rPr lang="en-US" sz="2900" dirty="0" smtClean="0"/>
              <a:t>Respond quickly to user input</a:t>
            </a:r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Types of Operating Systems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47500" lnSpcReduction="20000"/>
          </a:bodyPr>
          <a:lstStyle/>
          <a:p>
            <a:pPr>
              <a:defRPr/>
            </a:pPr>
            <a:fld id="{C778BEBA-BAF2-42E8-A2C6-CA7CE5932C3B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202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Characteristics of Operating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153400" cy="379095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b="1" dirty="0" smtClean="0"/>
              <a:t>Hard Real Time System</a:t>
            </a:r>
            <a:r>
              <a:rPr lang="en-US" sz="2800" dirty="0" smtClean="0"/>
              <a:t>	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Failure to meet deadlines is </a:t>
            </a:r>
            <a:r>
              <a:rPr lang="en-US" sz="2400" dirty="0" smtClean="0">
                <a:solidFill>
                  <a:srgbClr val="00B0F0"/>
                </a:solidFill>
              </a:rPr>
              <a:t>fatal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example : Flight Control System</a:t>
            </a:r>
          </a:p>
          <a:p>
            <a:pPr lvl="1">
              <a:lnSpc>
                <a:spcPct val="90000"/>
              </a:lnSpc>
              <a:buNone/>
            </a:pPr>
            <a:endParaRPr lang="en-US" sz="2400" dirty="0" smtClean="0"/>
          </a:p>
          <a:p>
            <a:pPr>
              <a:lnSpc>
                <a:spcPct val="90000"/>
              </a:lnSpc>
            </a:pPr>
            <a:r>
              <a:rPr lang="en-US" sz="2800" b="1" dirty="0" smtClean="0"/>
              <a:t>Soft Real Time System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Late completion of jobs is </a:t>
            </a:r>
            <a:r>
              <a:rPr lang="en-US" sz="2400" dirty="0" smtClean="0">
                <a:solidFill>
                  <a:srgbClr val="00B0F0"/>
                </a:solidFill>
              </a:rPr>
              <a:t>undesirable</a:t>
            </a:r>
            <a:r>
              <a:rPr lang="en-US" sz="2400" dirty="0" smtClean="0"/>
              <a:t> but </a:t>
            </a:r>
            <a:r>
              <a:rPr lang="en-US" sz="2400" dirty="0" smtClean="0">
                <a:solidFill>
                  <a:srgbClr val="00B0F0"/>
                </a:solidFill>
              </a:rPr>
              <a:t>not fatal</a:t>
            </a:r>
            <a:endParaRPr lang="en-US" sz="2400" dirty="0" smtClean="0"/>
          </a:p>
          <a:p>
            <a:pPr lvl="1">
              <a:lnSpc>
                <a:spcPct val="90000"/>
              </a:lnSpc>
            </a:pPr>
            <a:r>
              <a:rPr lang="en-US" sz="2400" dirty="0" smtClean="0"/>
              <a:t>System performance </a:t>
            </a:r>
            <a:r>
              <a:rPr lang="en-US" sz="2400" dirty="0" smtClean="0">
                <a:solidFill>
                  <a:srgbClr val="00B0F0"/>
                </a:solidFill>
              </a:rPr>
              <a:t>degrades</a:t>
            </a:r>
            <a:r>
              <a:rPr lang="en-US" sz="2400" dirty="0" smtClean="0"/>
              <a:t> as more &amp; more jobs miss deadlines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Online Databases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55000" lnSpcReduction="20000"/>
          </a:bodyPr>
          <a:lstStyle/>
          <a:p>
            <a:fld id="{8F82E0A0-C266-4798-8C8F-B9F91E9DA37E}" type="slidenum">
              <a:rPr lang="en-US" smtClean="0"/>
              <a:pPr/>
              <a:t>25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Device Driver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just"/>
            <a:r>
              <a:rPr lang="en-US" sz="3200" dirty="0" smtClean="0"/>
              <a:t> A </a:t>
            </a:r>
            <a:r>
              <a:rPr lang="en-US" sz="3200" b="1" dirty="0" smtClean="0">
                <a:solidFill>
                  <a:srgbClr val="00B0F0"/>
                </a:solidFill>
              </a:rPr>
              <a:t>device driver</a:t>
            </a:r>
            <a:r>
              <a:rPr lang="en-US" sz="3200" dirty="0" smtClean="0"/>
              <a:t> (commonly referred to as simply a </a:t>
            </a:r>
            <a:r>
              <a:rPr lang="en-US" sz="3200" b="1" dirty="0" smtClean="0"/>
              <a:t>driver</a:t>
            </a:r>
            <a:r>
              <a:rPr lang="en-US" sz="3200" dirty="0" smtClean="0"/>
              <a:t>) is a computer program that </a:t>
            </a:r>
            <a:r>
              <a:rPr lang="en-US" sz="3200" dirty="0" smtClean="0">
                <a:solidFill>
                  <a:srgbClr val="00B0F0"/>
                </a:solidFill>
              </a:rPr>
              <a:t>operates or controls </a:t>
            </a:r>
            <a:r>
              <a:rPr lang="en-US" sz="3200" dirty="0" smtClean="0"/>
              <a:t>a particular </a:t>
            </a:r>
            <a:r>
              <a:rPr lang="en-US" sz="3200" dirty="0" smtClean="0">
                <a:solidFill>
                  <a:srgbClr val="00B0F0"/>
                </a:solidFill>
              </a:rPr>
              <a:t>type</a:t>
            </a:r>
            <a:r>
              <a:rPr lang="en-US" sz="3200" dirty="0" smtClean="0"/>
              <a:t> of </a:t>
            </a:r>
            <a:r>
              <a:rPr lang="en-US" sz="3200" dirty="0" smtClean="0">
                <a:solidFill>
                  <a:srgbClr val="00B0F0"/>
                </a:solidFill>
              </a:rPr>
              <a:t>device</a:t>
            </a:r>
            <a:r>
              <a:rPr lang="en-US" sz="3200" dirty="0" smtClean="0"/>
              <a:t> that is attached to a computer.</a:t>
            </a:r>
          </a:p>
          <a:p>
            <a:pPr algn="just"/>
            <a:r>
              <a:rPr lang="en-US" sz="3200" dirty="0" smtClean="0"/>
              <a:t>Examples </a:t>
            </a:r>
            <a:r>
              <a:rPr lang="en-US" dirty="0" smtClean="0"/>
              <a:t>Mouse driver, keyboard driver, video card driver, sound card driver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55000" lnSpcReduction="20000"/>
          </a:bodyPr>
          <a:lstStyle/>
          <a:p>
            <a:fld id="{8F82E0A0-C266-4798-8C8F-B9F91E9DA37E}" type="slidenum">
              <a:rPr lang="en-US" smtClean="0"/>
              <a:pPr/>
              <a:t>26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Device Driver</a:t>
            </a:r>
            <a:endParaRPr lang="en-US" dirty="0"/>
          </a:p>
        </p:txBody>
      </p:sp>
      <p:pic>
        <p:nvPicPr>
          <p:cNvPr id="4" name="Content Placeholder 3" descr="Untitled.jpg"/>
          <p:cNvPicPr>
            <a:picLocks noGrp="1" noChangeAspect="1"/>
          </p:cNvPicPr>
          <p:nvPr>
            <p:ph sz="quarter" idx="13"/>
          </p:nvPr>
        </p:nvPicPr>
        <p:blipFill>
          <a:blip r:embed="rId2" cstate="print"/>
          <a:stretch>
            <a:fillRect/>
          </a:stretch>
        </p:blipFill>
        <p:spPr>
          <a:xfrm>
            <a:off x="685800" y="1438274"/>
            <a:ext cx="8153400" cy="3495675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55000" lnSpcReduction="20000"/>
          </a:bodyPr>
          <a:lstStyle/>
          <a:p>
            <a:fld id="{8F82E0A0-C266-4798-8C8F-B9F91E9DA37E}" type="slidenum">
              <a:rPr lang="en-US" smtClean="0"/>
              <a:pPr/>
              <a:t>27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Utilities</a:t>
            </a:r>
          </a:p>
          <a:p>
            <a:pPr lvl="1" eaLnBrk="1" hangingPunct="1"/>
            <a:r>
              <a:rPr lang="en-US" dirty="0" smtClean="0"/>
              <a:t>Provide services not included with OS</a:t>
            </a:r>
          </a:p>
          <a:p>
            <a:pPr lvl="1" eaLnBrk="1" hangingPunct="1"/>
            <a:r>
              <a:rPr lang="en-US" dirty="0" smtClean="0"/>
              <a:t>Goes beyond the four functions (i.e. ? ? ? ? )</a:t>
            </a:r>
          </a:p>
          <a:p>
            <a:pPr lvl="1" eaLnBrk="1" hangingPunct="1"/>
            <a:r>
              <a:rPr lang="en-US" dirty="0" smtClean="0"/>
              <a:t>Firewall, anti-virus and compression</a:t>
            </a:r>
          </a:p>
          <a:p>
            <a:pPr lvl="1" eaLnBrk="1" hangingPunct="1"/>
            <a:r>
              <a:rPr lang="en-US" dirty="0" smtClean="0"/>
              <a:t>Prices vary</a:t>
            </a:r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Enhancing an OS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47500" lnSpcReduction="20000"/>
          </a:bodyPr>
          <a:lstStyle/>
          <a:p>
            <a:pPr>
              <a:defRPr/>
            </a:pPr>
            <a:fld id="{C778BEBA-BAF2-42E8-A2C6-CA7CE5932C3B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664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Utility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153400" cy="3581400"/>
          </a:xfrm>
        </p:spPr>
        <p:txBody>
          <a:bodyPr>
            <a:normAutofit fontScale="92500" lnSpcReduction="20000"/>
          </a:bodyPr>
          <a:lstStyle/>
          <a:p>
            <a:pPr marL="320040" lvl="2" indent="-320040" algn="just">
              <a:lnSpc>
                <a:spcPct val="150000"/>
              </a:lnSpc>
              <a:spcBef>
                <a:spcPts val="700"/>
              </a:spcBef>
              <a:buSzPct val="60000"/>
              <a:buFont typeface="Wingdings"/>
              <a:buChar char=""/>
            </a:pPr>
            <a:r>
              <a:rPr lang="en-US" sz="2800" dirty="0" smtClean="0"/>
              <a:t>A utility software is a small </a:t>
            </a:r>
            <a:r>
              <a:rPr lang="en-US" sz="2800" b="1" dirty="0" smtClean="0">
                <a:solidFill>
                  <a:srgbClr val="00B0F0"/>
                </a:solidFill>
              </a:rPr>
              <a:t>program</a:t>
            </a:r>
            <a:r>
              <a:rPr lang="en-US" sz="2800" dirty="0" smtClean="0"/>
              <a:t> that provides an </a:t>
            </a:r>
            <a:r>
              <a:rPr lang="en-US" sz="2800" b="1" dirty="0" smtClean="0">
                <a:solidFill>
                  <a:srgbClr val="00B0F0"/>
                </a:solidFill>
              </a:rPr>
              <a:t>addition</a:t>
            </a:r>
            <a:r>
              <a:rPr lang="en-US" sz="2800" dirty="0" smtClean="0"/>
              <a:t> to the </a:t>
            </a:r>
            <a:r>
              <a:rPr lang="en-US" sz="2800" b="1" dirty="0" smtClean="0">
                <a:solidFill>
                  <a:srgbClr val="00B0F0"/>
                </a:solidFill>
              </a:rPr>
              <a:t>capabilities</a:t>
            </a:r>
            <a:r>
              <a:rPr lang="en-US" sz="2800" dirty="0" smtClean="0"/>
              <a:t> provided by the </a:t>
            </a:r>
            <a:r>
              <a:rPr lang="en-US" sz="2800" b="1" dirty="0" smtClean="0">
                <a:solidFill>
                  <a:srgbClr val="00B0F0"/>
                </a:solidFill>
              </a:rPr>
              <a:t>operating system</a:t>
            </a:r>
          </a:p>
          <a:p>
            <a:pPr marL="320040" lvl="2" indent="-320040" algn="just">
              <a:lnSpc>
                <a:spcPct val="150000"/>
              </a:lnSpc>
              <a:spcBef>
                <a:spcPts val="700"/>
              </a:spcBef>
              <a:buSzPct val="60000"/>
              <a:buFont typeface="Wingdings"/>
              <a:buChar char=""/>
            </a:pPr>
            <a:r>
              <a:rPr lang="en-US" sz="2800" dirty="0" smtClean="0"/>
              <a:t>In some usages, a </a:t>
            </a:r>
            <a:r>
              <a:rPr lang="en-US" sz="2800" dirty="0" smtClean="0">
                <a:solidFill>
                  <a:srgbClr val="00B0F0"/>
                </a:solidFill>
              </a:rPr>
              <a:t>utility</a:t>
            </a:r>
            <a:r>
              <a:rPr lang="en-US" sz="2800" dirty="0" smtClean="0"/>
              <a:t> is a </a:t>
            </a:r>
            <a:r>
              <a:rPr lang="en-US" sz="2800" dirty="0" smtClean="0">
                <a:solidFill>
                  <a:srgbClr val="00B0F0"/>
                </a:solidFill>
              </a:rPr>
              <a:t>special</a:t>
            </a:r>
            <a:r>
              <a:rPr lang="en-US" sz="2800" dirty="0" smtClean="0"/>
              <a:t> and </a:t>
            </a:r>
            <a:r>
              <a:rPr lang="en-US" sz="2800" dirty="0" smtClean="0">
                <a:solidFill>
                  <a:srgbClr val="00B0F0"/>
                </a:solidFill>
              </a:rPr>
              <a:t>nonessential</a:t>
            </a:r>
            <a:r>
              <a:rPr lang="en-US" sz="2800" dirty="0" smtClean="0"/>
              <a:t> part of the operating system</a:t>
            </a:r>
          </a:p>
          <a:p>
            <a:pPr marL="320040" lvl="2" indent="-320040" algn="just">
              <a:lnSpc>
                <a:spcPct val="150000"/>
              </a:lnSpc>
              <a:spcBef>
                <a:spcPts val="700"/>
              </a:spcBef>
              <a:buSzPct val="60000"/>
              <a:buFont typeface="Wingdings"/>
              <a:buChar char=""/>
            </a:pPr>
            <a:r>
              <a:rPr lang="en-US" sz="2800" dirty="0" smtClean="0"/>
              <a:t>Examples Disk Management, Disk Format etc</a:t>
            </a:r>
            <a:endParaRPr lang="en-US" sz="32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55000" lnSpcReduction="20000"/>
          </a:bodyPr>
          <a:lstStyle/>
          <a:p>
            <a:fld id="{8F82E0A0-C266-4798-8C8F-B9F91E9DA37E}" type="slidenum">
              <a:rPr lang="en-US" smtClean="0"/>
              <a:pPr/>
              <a:t>29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b="1" dirty="0" smtClean="0">
                <a:solidFill>
                  <a:srgbClr val="FF0000"/>
                </a:solidFill>
              </a:rPr>
              <a:t>MOBILE ALERT</a:t>
            </a:r>
            <a:endParaRPr lang="en-US" sz="4400" b="1" dirty="0">
              <a:solidFill>
                <a:srgbClr val="FF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153400" cy="35052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z="3500" dirty="0" smtClean="0"/>
              <a:t>Kindly </a:t>
            </a:r>
            <a:r>
              <a:rPr lang="en-US" sz="3500" b="1" dirty="0" smtClean="0">
                <a:solidFill>
                  <a:srgbClr val="00B050"/>
                </a:solidFill>
              </a:rPr>
              <a:t>Switch Off </a:t>
            </a:r>
            <a:r>
              <a:rPr lang="en-US" sz="3500" dirty="0" smtClean="0"/>
              <a:t>your Mobile/Cell Phone</a:t>
            </a:r>
          </a:p>
          <a:p>
            <a:endParaRPr lang="en-US" sz="3500" dirty="0" smtClean="0"/>
          </a:p>
          <a:p>
            <a:pPr>
              <a:buNone/>
            </a:pPr>
            <a:endParaRPr lang="en-US" sz="3500" dirty="0" smtClean="0"/>
          </a:p>
          <a:p>
            <a:pPr>
              <a:buNone/>
            </a:pPr>
            <a:r>
              <a:rPr lang="en-US" sz="3500" dirty="0" smtClean="0"/>
              <a:t>OR</a:t>
            </a:r>
          </a:p>
          <a:p>
            <a:pPr>
              <a:buNone/>
            </a:pPr>
            <a:endParaRPr lang="en-US" sz="3500" dirty="0" smtClean="0"/>
          </a:p>
          <a:p>
            <a:pPr>
              <a:buNone/>
            </a:pPr>
            <a:endParaRPr lang="en-US" sz="3500" dirty="0" smtClean="0"/>
          </a:p>
          <a:p>
            <a:pPr>
              <a:buNone/>
            </a:pPr>
            <a:r>
              <a:rPr lang="en-US" sz="3500" dirty="0" smtClean="0"/>
              <a:t>Switch it to </a:t>
            </a:r>
            <a:r>
              <a:rPr lang="en-US" sz="3500" b="1" dirty="0" smtClean="0">
                <a:solidFill>
                  <a:srgbClr val="00B050"/>
                </a:solidFill>
              </a:rPr>
              <a:t>Silent Mode</a:t>
            </a:r>
            <a:r>
              <a:rPr lang="en-US" sz="3500" b="1" dirty="0" smtClean="0"/>
              <a:t> </a:t>
            </a:r>
            <a:r>
              <a:rPr lang="en-US" sz="3500" dirty="0" smtClean="0"/>
              <a:t>Please</a:t>
            </a:r>
            <a:endParaRPr lang="en-US" dirty="0"/>
          </a:p>
        </p:txBody>
      </p:sp>
      <p:pic>
        <p:nvPicPr>
          <p:cNvPr id="5" name="Picture 4" descr="mhiCs9g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971800" y="1917700"/>
            <a:ext cx="2214966" cy="217805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47500" lnSpcReduction="20000"/>
          </a:bodyPr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537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55000" lnSpcReduction="20000"/>
          </a:bodyPr>
          <a:lstStyle/>
          <a:p>
            <a:fld id="{8F82E0A0-C266-4798-8C8F-B9F91E9DA37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A </a:t>
            </a:r>
            <a:r>
              <a:rPr lang="en-US" b="1" dirty="0"/>
              <a:t>utility</a:t>
            </a:r>
            <a:r>
              <a:rPr lang="en-US" dirty="0"/>
              <a:t> or </a:t>
            </a:r>
            <a:r>
              <a:rPr lang="en-US" b="1" dirty="0"/>
              <a:t>software utility</a:t>
            </a:r>
            <a:r>
              <a:rPr lang="en-US" dirty="0"/>
              <a:t> is computer system software intended to analyze, configure, monitor, or help maintain a computer. Typically a utility is smaller than a standard </a:t>
            </a:r>
            <a:r>
              <a:rPr lang="en-US" dirty="0">
                <a:hlinkClick r:id="rId2"/>
              </a:rPr>
              <a:t>program</a:t>
            </a:r>
            <a:r>
              <a:rPr lang="en-US" dirty="0"/>
              <a:t> in size and may be included with an </a:t>
            </a:r>
            <a:r>
              <a:rPr lang="en-US" dirty="0">
                <a:hlinkClick r:id="rId3"/>
              </a:rPr>
              <a:t>operating system</a:t>
            </a:r>
            <a:r>
              <a:rPr lang="en-US" dirty="0"/>
              <a:t> or </a:t>
            </a:r>
            <a:r>
              <a:rPr lang="en-US" dirty="0" err="1">
                <a:hlinkClick r:id="rId4"/>
              </a:rPr>
              <a:t>installed</a:t>
            </a:r>
            <a:r>
              <a:rPr lang="en-US" dirty="0" err="1"/>
              <a:t>separately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308761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Examples: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0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663366"/>
                </a:solidFill>
                <a:latin typeface="inherit"/>
                <a:hlinkClick r:id="rId2"/>
              </a:rPr>
              <a:t>Antivirus</a:t>
            </a:r>
            <a:endParaRPr lang="en-US" dirty="0">
              <a:solidFill>
                <a:srgbClr val="454545"/>
              </a:solidFill>
              <a:latin typeface="inheri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663366"/>
                </a:solidFill>
                <a:latin typeface="inherit"/>
                <a:hlinkClick r:id="rId3"/>
              </a:rPr>
              <a:t>Backup software</a:t>
            </a:r>
            <a:endParaRPr lang="en-US" dirty="0">
              <a:solidFill>
                <a:srgbClr val="454545"/>
              </a:solidFill>
              <a:latin typeface="inheri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663366"/>
                </a:solidFill>
                <a:latin typeface="inherit"/>
                <a:hlinkClick r:id="rId4"/>
              </a:rPr>
              <a:t>Clipboard</a:t>
            </a:r>
            <a:endParaRPr lang="en-US" dirty="0">
              <a:solidFill>
                <a:srgbClr val="454545"/>
              </a:solidFill>
              <a:latin typeface="inheri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663366"/>
                </a:solidFill>
                <a:latin typeface="inherit"/>
                <a:hlinkClick r:id="rId5"/>
              </a:rPr>
              <a:t>Compression utility</a:t>
            </a:r>
            <a:endParaRPr lang="en-US" dirty="0">
              <a:solidFill>
                <a:srgbClr val="454545"/>
              </a:solidFill>
              <a:latin typeface="inheri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663366"/>
                </a:solidFill>
                <a:latin typeface="inherit"/>
                <a:hlinkClick r:id="rId6"/>
              </a:rPr>
              <a:t>Cryptography software</a:t>
            </a:r>
            <a:endParaRPr lang="en-US" dirty="0">
              <a:solidFill>
                <a:srgbClr val="454545"/>
              </a:solidFill>
              <a:latin typeface="inheri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663366"/>
                </a:solidFill>
                <a:latin typeface="inherit"/>
                <a:hlinkClick r:id="rId7"/>
              </a:rPr>
              <a:t>Debuggers</a:t>
            </a:r>
            <a:endParaRPr lang="en-US" dirty="0">
              <a:solidFill>
                <a:srgbClr val="454545"/>
              </a:solidFill>
              <a:latin typeface="inheri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663366"/>
                </a:solidFill>
                <a:latin typeface="inherit"/>
                <a:hlinkClick r:id="rId8"/>
              </a:rPr>
              <a:t>DirectX</a:t>
            </a:r>
            <a:endParaRPr lang="en-US" dirty="0">
              <a:solidFill>
                <a:srgbClr val="454545"/>
              </a:solidFill>
              <a:latin typeface="inheri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54545"/>
                </a:solidFill>
                <a:latin typeface="inherit"/>
              </a:rPr>
              <a:t>Disk checkers (e.g., </a:t>
            </a:r>
            <a:r>
              <a:rPr lang="en-US" dirty="0">
                <a:solidFill>
                  <a:srgbClr val="663366"/>
                </a:solidFill>
                <a:latin typeface="inherit"/>
                <a:hlinkClick r:id="rId9"/>
              </a:rPr>
              <a:t>Defrag</a:t>
            </a:r>
            <a:r>
              <a:rPr lang="en-US" dirty="0">
                <a:solidFill>
                  <a:srgbClr val="454545"/>
                </a:solidFill>
                <a:latin typeface="inherit"/>
              </a:rPr>
              <a:t>, </a:t>
            </a:r>
            <a:r>
              <a:rPr lang="en-US" dirty="0">
                <a:solidFill>
                  <a:srgbClr val="663366"/>
                </a:solidFill>
                <a:latin typeface="inherit"/>
                <a:hlinkClick r:id="rId10"/>
              </a:rPr>
              <a:t>Disk Cleanup</a:t>
            </a:r>
            <a:r>
              <a:rPr lang="en-US" dirty="0">
                <a:solidFill>
                  <a:srgbClr val="454545"/>
                </a:solidFill>
                <a:latin typeface="inherit"/>
              </a:rPr>
              <a:t>, and </a:t>
            </a:r>
            <a:r>
              <a:rPr lang="en-US" dirty="0" err="1">
                <a:solidFill>
                  <a:srgbClr val="663366"/>
                </a:solidFill>
                <a:latin typeface="inherit"/>
                <a:hlinkClick r:id="rId11"/>
              </a:rPr>
              <a:t>ScanDisk</a:t>
            </a:r>
            <a:r>
              <a:rPr lang="en-US" dirty="0">
                <a:solidFill>
                  <a:srgbClr val="454545"/>
                </a:solidFill>
                <a:latin typeface="inherit"/>
              </a:rPr>
              <a:t>).</a:t>
            </a:r>
          </a:p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lvl="0">
              <a:buClr>
                <a:srgbClr val="DA1F28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454545"/>
                </a:solidFill>
                <a:latin typeface="inherit"/>
              </a:rPr>
              <a:t>Disk </a:t>
            </a:r>
            <a:r>
              <a:rPr lang="en-US" sz="1600" dirty="0">
                <a:solidFill>
                  <a:srgbClr val="663366"/>
                </a:solidFill>
                <a:latin typeface="inherit"/>
                <a:hlinkClick r:id="rId12"/>
              </a:rPr>
              <a:t>partition</a:t>
            </a:r>
            <a:r>
              <a:rPr lang="en-US" sz="1600" dirty="0">
                <a:solidFill>
                  <a:srgbClr val="454545"/>
                </a:solidFill>
                <a:latin typeface="inherit"/>
              </a:rPr>
              <a:t> editors</a:t>
            </a:r>
          </a:p>
          <a:p>
            <a:pPr lvl="0">
              <a:buClr>
                <a:srgbClr val="DA1F28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663366"/>
                </a:solidFill>
                <a:latin typeface="inherit"/>
                <a:hlinkClick r:id="rId13"/>
              </a:rPr>
              <a:t>Dr. Watson</a:t>
            </a:r>
            <a:endParaRPr lang="en-US" sz="1600" dirty="0">
              <a:solidFill>
                <a:srgbClr val="454545"/>
              </a:solidFill>
              <a:latin typeface="inherit"/>
            </a:endParaRPr>
          </a:p>
          <a:p>
            <a:pPr lvl="0">
              <a:buClr>
                <a:srgbClr val="DA1F28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663366"/>
                </a:solidFill>
                <a:latin typeface="inherit"/>
                <a:hlinkClick r:id="rId14"/>
              </a:rPr>
              <a:t>Encryption tools</a:t>
            </a:r>
            <a:endParaRPr lang="en-US" sz="1600" dirty="0">
              <a:solidFill>
                <a:srgbClr val="454545"/>
              </a:solidFill>
              <a:latin typeface="inherit"/>
            </a:endParaRPr>
          </a:p>
          <a:p>
            <a:pPr lvl="0">
              <a:buClr>
                <a:srgbClr val="DA1F28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663366"/>
                </a:solidFill>
                <a:latin typeface="inherit"/>
                <a:hlinkClick r:id="rId15"/>
              </a:rPr>
              <a:t>File manager</a:t>
            </a:r>
            <a:endParaRPr lang="en-US" sz="1600" dirty="0">
              <a:solidFill>
                <a:srgbClr val="454545"/>
              </a:solidFill>
              <a:latin typeface="inherit"/>
            </a:endParaRPr>
          </a:p>
          <a:p>
            <a:pPr lvl="0">
              <a:buClr>
                <a:srgbClr val="DA1F28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663366"/>
                </a:solidFill>
                <a:latin typeface="inherit"/>
                <a:hlinkClick r:id="rId16"/>
              </a:rPr>
              <a:t>Hex editor</a:t>
            </a:r>
            <a:endParaRPr lang="en-US" sz="1600" dirty="0">
              <a:solidFill>
                <a:srgbClr val="454545"/>
              </a:solidFill>
              <a:latin typeface="inherit"/>
            </a:endParaRPr>
          </a:p>
          <a:p>
            <a:pPr lvl="0">
              <a:buClr>
                <a:srgbClr val="DA1F28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454545"/>
                </a:solidFill>
                <a:latin typeface="inherit"/>
              </a:rPr>
              <a:t>Memory tester</a:t>
            </a:r>
          </a:p>
          <a:p>
            <a:pPr lvl="0">
              <a:buClr>
                <a:srgbClr val="DA1F28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454545"/>
                </a:solidFill>
                <a:latin typeface="inherit"/>
              </a:rPr>
              <a:t>Network monitors</a:t>
            </a:r>
          </a:p>
          <a:p>
            <a:pPr lvl="0">
              <a:buClr>
                <a:srgbClr val="DA1F28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454545"/>
                </a:solidFill>
                <a:latin typeface="inherit"/>
              </a:rPr>
              <a:t>Package manager</a:t>
            </a:r>
          </a:p>
          <a:p>
            <a:pPr lvl="0">
              <a:buClr>
                <a:srgbClr val="DA1F28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663366"/>
                </a:solidFill>
                <a:latin typeface="inherit"/>
                <a:hlinkClick r:id="rId17"/>
              </a:rPr>
              <a:t>Registry cleaners</a:t>
            </a:r>
            <a:endParaRPr lang="en-US" sz="1600" dirty="0">
              <a:solidFill>
                <a:srgbClr val="454545"/>
              </a:solidFill>
              <a:latin typeface="inherit"/>
            </a:endParaRP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47500" lnSpcReduction="20000"/>
          </a:bodyPr>
          <a:lstStyle/>
          <a:p>
            <a:fld id="{8F82E0A0-C266-4798-8C8F-B9F91E9DA37E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8152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Backup software</a:t>
            </a:r>
          </a:p>
          <a:p>
            <a:pPr lvl="1" eaLnBrk="1" hangingPunct="1"/>
            <a:r>
              <a:rPr lang="en-US" smtClean="0"/>
              <a:t>Archives files onto removable media</a:t>
            </a:r>
          </a:p>
          <a:p>
            <a:pPr lvl="1" eaLnBrk="1" hangingPunct="1"/>
            <a:r>
              <a:rPr lang="en-US" smtClean="0"/>
              <a:t>Ensures data integrity</a:t>
            </a:r>
          </a:p>
          <a:p>
            <a:pPr lvl="1" eaLnBrk="1" hangingPunct="1"/>
            <a:r>
              <a:rPr lang="en-US" smtClean="0"/>
              <a:t>Most OS include a backup package</a:t>
            </a:r>
          </a:p>
          <a:p>
            <a:pPr lvl="1" eaLnBrk="1" hangingPunct="1"/>
            <a:r>
              <a:rPr lang="en-US" smtClean="0"/>
              <a:t>Many third party packages exist</a:t>
            </a:r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Enhancing an OS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47500" lnSpcReduction="20000"/>
          </a:bodyPr>
          <a:lstStyle/>
          <a:p>
            <a:pPr>
              <a:defRPr/>
            </a:pPr>
            <a:fld id="{C778BEBA-BAF2-42E8-A2C6-CA7CE5932C3B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8939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/>
            <a:r>
              <a:rPr lang="en-US" smtClean="0"/>
              <a:t>DOS</a:t>
            </a:r>
          </a:p>
          <a:p>
            <a:pPr lvl="1" eaLnBrk="1" hangingPunct="1"/>
            <a:r>
              <a:rPr lang="en-US" smtClean="0"/>
              <a:t>Disk Operating System</a:t>
            </a:r>
          </a:p>
          <a:p>
            <a:pPr lvl="1" eaLnBrk="1" hangingPunct="1"/>
            <a:r>
              <a:rPr lang="en-US" smtClean="0"/>
              <a:t>Single user single-tasking OS</a:t>
            </a:r>
          </a:p>
          <a:p>
            <a:pPr lvl="1" eaLnBrk="1" hangingPunct="1"/>
            <a:r>
              <a:rPr lang="en-US" smtClean="0"/>
              <a:t>Command line interface</a:t>
            </a:r>
          </a:p>
          <a:p>
            <a:pPr lvl="1" eaLnBrk="1" hangingPunct="1"/>
            <a:r>
              <a:rPr lang="en-US" smtClean="0"/>
              <a:t>16-bit OS</a:t>
            </a:r>
          </a:p>
          <a:p>
            <a:pPr lvl="1" eaLnBrk="1" hangingPunct="1"/>
            <a:r>
              <a:rPr lang="en-US" smtClean="0"/>
              <a:t>Powerful</a:t>
            </a:r>
          </a:p>
          <a:p>
            <a:pPr lvl="1" eaLnBrk="1" hangingPunct="1"/>
            <a:r>
              <a:rPr lang="en-US" smtClean="0"/>
              <a:t>Fast</a:t>
            </a:r>
          </a:p>
          <a:p>
            <a:pPr lvl="1" eaLnBrk="1" hangingPunct="1"/>
            <a:r>
              <a:rPr lang="en-US" smtClean="0"/>
              <a:t>Supports legacy applications</a:t>
            </a:r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PC Operating Systems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47500" lnSpcReduction="20000"/>
          </a:bodyPr>
          <a:lstStyle/>
          <a:p>
            <a:pPr>
              <a:defRPr/>
            </a:pPr>
            <a:fld id="{C778BEBA-BAF2-42E8-A2C6-CA7CE5932C3B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8698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Grp="1" noChangeArrowheads="1"/>
          </p:cNvSpPr>
          <p:nvPr>
            <p:ph idx="1"/>
          </p:nvPr>
        </p:nvSpPr>
        <p:spPr>
          <a:xfrm>
            <a:off x="612648" y="1352550"/>
            <a:ext cx="8153400" cy="3657600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n-US" dirty="0" smtClean="0"/>
              <a:t>Windows 9x</a:t>
            </a:r>
          </a:p>
          <a:p>
            <a:pPr lvl="1" eaLnBrk="1" hangingPunct="1"/>
            <a:r>
              <a:rPr lang="en-US" dirty="0" smtClean="0"/>
              <a:t>95, 98, and Millennium Edition (Me)</a:t>
            </a:r>
          </a:p>
          <a:p>
            <a:pPr lvl="1" eaLnBrk="1" hangingPunct="1"/>
            <a:r>
              <a:rPr lang="en-US" dirty="0" smtClean="0"/>
              <a:t>32-bit OS</a:t>
            </a:r>
          </a:p>
          <a:p>
            <a:pPr lvl="2" eaLnBrk="1" hangingPunct="1"/>
            <a:r>
              <a:rPr lang="en-US" dirty="0" smtClean="0"/>
              <a:t>Supported 16-bit programs well</a:t>
            </a:r>
          </a:p>
          <a:p>
            <a:pPr lvl="1" eaLnBrk="1" hangingPunct="1"/>
            <a:r>
              <a:rPr lang="en-US" dirty="0" smtClean="0"/>
              <a:t>Very pretty not stable OS</a:t>
            </a:r>
          </a:p>
          <a:p>
            <a:pPr lvl="1" eaLnBrk="1" hangingPunct="1"/>
            <a:r>
              <a:rPr lang="en-US" dirty="0" smtClean="0"/>
              <a:t>Still found in large corporations</a:t>
            </a:r>
          </a:p>
          <a:p>
            <a:pPr lvl="1" eaLnBrk="1" hangingPunct="1"/>
            <a:r>
              <a:rPr lang="en-US" dirty="0" smtClean="0"/>
              <a:t>95 introduced the Start button</a:t>
            </a:r>
          </a:p>
          <a:p>
            <a:pPr lvl="1" eaLnBrk="1" hangingPunct="1"/>
            <a:r>
              <a:rPr lang="en-US" dirty="0" smtClean="0"/>
              <a:t>98 introduced active desktop</a:t>
            </a:r>
          </a:p>
          <a:p>
            <a:pPr lvl="1" eaLnBrk="1" hangingPunct="1"/>
            <a:r>
              <a:rPr lang="en-US" dirty="0" smtClean="0"/>
              <a:t>Me improved multimedia software</a:t>
            </a:r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PC Operating Systems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47500" lnSpcReduction="20000"/>
          </a:bodyPr>
          <a:lstStyle/>
          <a:p>
            <a:pPr>
              <a:defRPr/>
            </a:pPr>
            <a:fld id="{C778BEBA-BAF2-42E8-A2C6-CA7CE5932C3B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978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dirty="0" smtClean="0"/>
              <a:t>Windows XP</a:t>
            </a:r>
          </a:p>
          <a:p>
            <a:pPr lvl="1" eaLnBrk="1" hangingPunct="1"/>
            <a:r>
              <a:rPr lang="en-US" dirty="0" smtClean="0"/>
              <a:t>Microsoft’s newest desktop product</a:t>
            </a:r>
          </a:p>
          <a:p>
            <a:pPr lvl="1" eaLnBrk="1" hangingPunct="1"/>
            <a:r>
              <a:rPr lang="en-US" dirty="0" smtClean="0"/>
              <a:t>Different look from 2000</a:t>
            </a:r>
          </a:p>
          <a:p>
            <a:pPr lvl="1" eaLnBrk="1" hangingPunct="1"/>
            <a:r>
              <a:rPr lang="en-US" dirty="0" smtClean="0"/>
              <a:t>Many different versions</a:t>
            </a:r>
          </a:p>
          <a:p>
            <a:pPr lvl="1" eaLnBrk="1" hangingPunct="1"/>
            <a:r>
              <a:rPr lang="en-US" dirty="0" smtClean="0"/>
              <a:t>Digital multimedia support was enhanced</a:t>
            </a:r>
          </a:p>
          <a:p>
            <a:pPr lvl="1" eaLnBrk="1" hangingPunct="1"/>
            <a:r>
              <a:rPr lang="en-US" dirty="0" smtClean="0"/>
              <a:t>Communications was enhanced</a:t>
            </a:r>
          </a:p>
          <a:p>
            <a:pPr lvl="1" eaLnBrk="1" hangingPunct="1"/>
            <a:r>
              <a:rPr lang="en-US" dirty="0" smtClean="0"/>
              <a:t>Mobile computing became a priority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PC Operating Systems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47500" lnSpcReduction="20000"/>
          </a:bodyPr>
          <a:lstStyle/>
          <a:p>
            <a:pPr>
              <a:defRPr/>
            </a:pPr>
            <a:fld id="{C778BEBA-BAF2-42E8-A2C6-CA7CE5932C3B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734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fix </a:t>
            </a:r>
            <a:r>
              <a:rPr lang="en-US" dirty="0" smtClean="0"/>
              <a:t>, set </a:t>
            </a:r>
            <a:endParaRPr lang="en-US" dirty="0"/>
          </a:p>
          <a:p>
            <a:r>
              <a:rPr lang="en-US" dirty="0" smtClean="0"/>
              <a:t>firm </a:t>
            </a:r>
          </a:p>
          <a:p>
            <a:r>
              <a:rPr lang="en-US" dirty="0" smtClean="0"/>
              <a:t>Initially EOD designed for specific purpose or task</a:t>
            </a:r>
          </a:p>
          <a:p>
            <a:r>
              <a:rPr lang="en-US" dirty="0" smtClean="0"/>
              <a:t>With limited resources </a:t>
            </a:r>
            <a:endParaRPr lang="en-US" dirty="0"/>
          </a:p>
          <a:p>
            <a:r>
              <a:rPr lang="en-US" dirty="0" smtClean="0"/>
              <a:t>Later on definition changes:</a:t>
            </a:r>
          </a:p>
          <a:p>
            <a:r>
              <a:rPr lang="en-US" dirty="0" smtClean="0"/>
              <a:t>Now EOS considered as : (Something</a:t>
            </a:r>
            <a:r>
              <a:rPr lang="en-US" dirty="0"/>
              <a:t>) in a specified place or </a:t>
            </a:r>
            <a:r>
              <a:rPr lang="en-US" dirty="0" smtClean="0"/>
              <a:t>position with limited number </a:t>
            </a:r>
            <a:r>
              <a:rPr lang="en-US" smtClean="0"/>
              <a:t>of resources.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Embedded Operating Systems (EOS)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47500" lnSpcReduction="20000"/>
          </a:bodyPr>
          <a:lstStyle/>
          <a:p>
            <a:pPr>
              <a:defRPr/>
            </a:pPr>
            <a:fld id="{C778BEBA-BAF2-42E8-A2C6-CA7CE5932C3B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361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3"/>
          <p:cNvSpPr>
            <a:spLocks noGrp="1" noChangeArrowheads="1"/>
          </p:cNvSpPr>
          <p:nvPr>
            <p:ph idx="1"/>
          </p:nvPr>
        </p:nvSpPr>
        <p:spPr>
          <a:xfrm>
            <a:off x="612648" y="1352550"/>
            <a:ext cx="8153400" cy="36576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These operating systems are designed to be compact, efficient at resource usage, and reliable</a:t>
            </a:r>
          </a:p>
          <a:p>
            <a:r>
              <a:rPr lang="en-US" dirty="0" smtClean="0"/>
              <a:t>Very limited in resources such as </a:t>
            </a:r>
            <a:r>
              <a:rPr lang="en-US" dirty="0" smtClean="0">
                <a:solidFill>
                  <a:srgbClr val="00B0F0"/>
                </a:solidFill>
              </a:rPr>
              <a:t>RAM</a:t>
            </a:r>
            <a:r>
              <a:rPr lang="en-US" dirty="0" smtClean="0"/>
              <a:t> and </a:t>
            </a:r>
            <a:r>
              <a:rPr lang="en-US" dirty="0" smtClean="0">
                <a:solidFill>
                  <a:srgbClr val="00B0F0"/>
                </a:solidFill>
              </a:rPr>
              <a:t>ROM</a:t>
            </a:r>
          </a:p>
          <a:p>
            <a:pPr eaLnBrk="1" hangingPunct="1"/>
            <a:r>
              <a:rPr lang="en-US" dirty="0" smtClean="0">
                <a:solidFill>
                  <a:srgbClr val="00B0F0"/>
                </a:solidFill>
              </a:rPr>
              <a:t>Stable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00B0F0"/>
                </a:solidFill>
              </a:rPr>
              <a:t>fast</a:t>
            </a:r>
          </a:p>
          <a:p>
            <a:r>
              <a:rPr lang="en-US" dirty="0" smtClean="0"/>
              <a:t>Must be </a:t>
            </a:r>
            <a:r>
              <a:rPr lang="en-US" dirty="0" smtClean="0">
                <a:solidFill>
                  <a:srgbClr val="00B0F0"/>
                </a:solidFill>
              </a:rPr>
              <a:t>reliable</a:t>
            </a:r>
            <a:r>
              <a:rPr lang="en-US" dirty="0" smtClean="0"/>
              <a:t> and able to run with constraints on </a:t>
            </a:r>
            <a:r>
              <a:rPr lang="en-US" dirty="0" smtClean="0">
                <a:solidFill>
                  <a:srgbClr val="00B0F0"/>
                </a:solidFill>
              </a:rPr>
              <a:t>memory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B0F0"/>
                </a:solidFill>
              </a:rPr>
              <a:t>size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00B0F0"/>
                </a:solidFill>
              </a:rPr>
              <a:t>processing</a:t>
            </a:r>
            <a:r>
              <a:rPr lang="en-US" dirty="0" smtClean="0"/>
              <a:t> power</a:t>
            </a:r>
          </a:p>
          <a:p>
            <a:r>
              <a:rPr lang="en-US" dirty="0" smtClean="0"/>
              <a:t>Devices have EOS built in</a:t>
            </a:r>
          </a:p>
          <a:p>
            <a:r>
              <a:rPr lang="en-US" dirty="0" smtClean="0"/>
              <a:t>Cell phones, PDAs, Digital Cam, Medical equipment</a:t>
            </a:r>
          </a:p>
          <a:p>
            <a:endParaRPr lang="en-US" dirty="0" smtClean="0"/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Embedded Operating </a:t>
            </a:r>
            <a:r>
              <a:rPr lang="en-US" dirty="0" smtClean="0"/>
              <a:t>Systems (EOS)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47500" lnSpcReduction="20000"/>
          </a:bodyPr>
          <a:lstStyle/>
          <a:p>
            <a:pPr>
              <a:defRPr/>
            </a:pPr>
            <a:fld id="{C778BEBA-BAF2-42E8-A2C6-CA7CE5932C3B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093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3"/>
          <p:cNvSpPr>
            <a:spLocks noGrp="1" noChangeArrowheads="1"/>
          </p:cNvSpPr>
          <p:nvPr>
            <p:ph idx="1"/>
          </p:nvPr>
        </p:nvSpPr>
        <p:spPr>
          <a:xfrm>
            <a:off x="612648" y="1352550"/>
            <a:ext cx="8153400" cy="365760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/>
              <a:t>Palm OS</a:t>
            </a:r>
          </a:p>
          <a:p>
            <a:pPr lvl="1"/>
            <a:r>
              <a:rPr lang="en-US" dirty="0" smtClean="0"/>
              <a:t>Mobile </a:t>
            </a:r>
            <a:r>
              <a:rPr lang="en-US" b="1" dirty="0" smtClean="0"/>
              <a:t>operating system </a:t>
            </a:r>
            <a:r>
              <a:rPr lang="en-US" dirty="0" smtClean="0"/>
              <a:t>initially developed by </a:t>
            </a:r>
            <a:r>
              <a:rPr lang="en-US" b="1" dirty="0" smtClean="0"/>
              <a:t>Palm</a:t>
            </a:r>
            <a:r>
              <a:rPr lang="en-US" dirty="0" smtClean="0"/>
              <a:t>, for personal digital assistants (PDAs) in 1996</a:t>
            </a:r>
          </a:p>
          <a:p>
            <a:pPr lvl="1" eaLnBrk="1" hangingPunct="1"/>
            <a:r>
              <a:rPr lang="en-US" dirty="0" smtClean="0"/>
              <a:t>Standard on Palm PDA</a:t>
            </a:r>
          </a:p>
          <a:p>
            <a:pPr lvl="1" eaLnBrk="1" hangingPunct="1"/>
            <a:r>
              <a:rPr lang="en-US" dirty="0" smtClean="0"/>
              <a:t>First PDA OS for consumers</a:t>
            </a:r>
          </a:p>
          <a:p>
            <a:pPr lvl="1" eaLnBrk="1" hangingPunct="1"/>
            <a:r>
              <a:rPr lang="en-US" dirty="0" smtClean="0"/>
              <a:t>Can be found on cell phones</a:t>
            </a:r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Embedded Operating Systems</a:t>
            </a:r>
          </a:p>
        </p:txBody>
      </p:sp>
      <p:pic>
        <p:nvPicPr>
          <p:cNvPr id="35845" name="Picture 6" descr="nor78902_B071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53200" y="2647950"/>
            <a:ext cx="2590800" cy="226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47500" lnSpcReduction="20000"/>
          </a:bodyPr>
          <a:lstStyle/>
          <a:p>
            <a:pPr>
              <a:defRPr/>
            </a:pPr>
            <a:fld id="{C778BEBA-BAF2-42E8-A2C6-CA7CE5932C3B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8521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3"/>
          <p:cNvSpPr>
            <a:spLocks noGrp="1" noChangeArrowheads="1"/>
          </p:cNvSpPr>
          <p:nvPr>
            <p:ph idx="1"/>
          </p:nvPr>
        </p:nvSpPr>
        <p:spPr>
          <a:xfrm>
            <a:off x="612648" y="1352550"/>
            <a:ext cx="8153400" cy="358140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/>
              <a:t>Pocket PC</a:t>
            </a:r>
          </a:p>
          <a:p>
            <a:pPr lvl="1" eaLnBrk="1" hangingPunct="1"/>
            <a:r>
              <a:rPr lang="en-US" dirty="0" smtClean="0"/>
              <a:t>Developed to compete with Palm</a:t>
            </a:r>
          </a:p>
          <a:p>
            <a:pPr lvl="1"/>
            <a:r>
              <a:rPr lang="en-US" dirty="0" smtClean="0"/>
              <a:t>Uses the Microsoft's Windows Mobile </a:t>
            </a:r>
          </a:p>
          <a:p>
            <a:pPr lvl="1">
              <a:buNone/>
            </a:pPr>
            <a:r>
              <a:rPr lang="en-US" dirty="0" smtClean="0"/>
              <a:t>Operating system</a:t>
            </a:r>
          </a:p>
          <a:p>
            <a:pPr lvl="1" eaLnBrk="1" hangingPunct="1"/>
            <a:r>
              <a:rPr lang="en-US" dirty="0" smtClean="0"/>
              <a:t>Not customizable </a:t>
            </a:r>
          </a:p>
          <a:p>
            <a:pPr lvl="1" eaLnBrk="1" hangingPunct="1"/>
            <a:r>
              <a:rPr lang="en-US" dirty="0" smtClean="0"/>
              <a:t>Interacts securely with business networks</a:t>
            </a:r>
          </a:p>
          <a:p>
            <a:pPr lvl="1" eaLnBrk="1" hangingPunct="1"/>
            <a:r>
              <a:rPr lang="en-US" dirty="0" smtClean="0"/>
              <a:t>Can control PCs through PC</a:t>
            </a:r>
          </a:p>
        </p:txBody>
      </p:sp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Embedded Operating Systems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47500" lnSpcReduction="20000"/>
          </a:bodyPr>
          <a:lstStyle/>
          <a:p>
            <a:pPr>
              <a:defRPr/>
            </a:pPr>
            <a:fld id="{C778BEBA-BAF2-42E8-A2C6-CA7CE5932C3B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  <p:pic>
        <p:nvPicPr>
          <p:cNvPr id="5" name="Picture 4" descr="138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705600" y="1428750"/>
            <a:ext cx="2017568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034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i="1" u="sng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 Simra Najm</a:t>
            </a:r>
            <a:r>
              <a:rPr lang="en-US" sz="3600" dirty="0" smtClean="0"/>
              <a:t>	</a:t>
            </a:r>
            <a:endParaRPr lang="en-US" sz="3600" dirty="0"/>
          </a:p>
        </p:txBody>
      </p:sp>
      <p:sp>
        <p:nvSpPr>
          <p:cNvPr id="7" name="Rectangle 11"/>
          <p:cNvSpPr txBox="1">
            <a:spLocks/>
          </p:cNvSpPr>
          <p:nvPr/>
        </p:nvSpPr>
        <p:spPr>
          <a:xfrm>
            <a:off x="1371600" y="0"/>
            <a:ext cx="6477000" cy="1181100"/>
          </a:xfrm>
          <a:prstGeom prst="rect">
            <a:avLst/>
          </a:prstGeom>
        </p:spPr>
        <p:txBody>
          <a:bodyPr vert="horz" rtlCol="0" anchor="b">
            <a:noAutofit/>
          </a:bodyPr>
          <a:lstStyle>
            <a:lvl1pPr>
              <a:defRPr cap="all" baseline="0"/>
            </a:lvl1pPr>
            <a:extLst/>
          </a:lstStyle>
          <a:p>
            <a:r>
              <a:rPr lang="en-US" sz="3600" b="1" dirty="0" smtClean="0">
                <a:solidFill>
                  <a:srgbClr val="0070C0"/>
                </a:solidFill>
              </a:rPr>
              <a:t>Working with application software</a:t>
            </a:r>
            <a:endParaRPr lang="en-US" sz="3600" b="1" dirty="0">
              <a:solidFill>
                <a:srgbClr val="0070C0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/>
            <a:fld id="{8F82E0A0-C266-4798-8C8F-B9F91E9DA37E}" type="slidenum">
              <a:rPr lang="en-US" sz="2400" b="1" smtClean="0">
                <a:solidFill>
                  <a:srgbClr val="FFFFFF"/>
                </a:solidFill>
              </a:rPr>
              <a:pPr algn="ctr"/>
              <a:t>4</a:t>
            </a:fld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b="1" i="1" u="sng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Designation: Assistant Professor</a:t>
            </a:r>
          </a:p>
          <a:p>
            <a:r>
              <a:rPr lang="en-US" sz="1600" b="1" i="1" u="sng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Email: simranajm@neduet.edu.pk</a:t>
            </a:r>
            <a:endParaRPr lang="en-US" sz="1600" b="1" i="1" u="sng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3"/>
          <p:cNvSpPr>
            <a:spLocks noGrp="1" noChangeArrowheads="1"/>
          </p:cNvSpPr>
          <p:nvPr>
            <p:ph idx="1"/>
          </p:nvPr>
        </p:nvSpPr>
        <p:spPr>
          <a:xfrm>
            <a:off x="612648" y="1352550"/>
            <a:ext cx="8153400" cy="365760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dirty="0" smtClean="0"/>
              <a:t>Android</a:t>
            </a:r>
          </a:p>
          <a:p>
            <a:pPr lvl="1"/>
            <a:r>
              <a:rPr lang="en-US" dirty="0" smtClean="0"/>
              <a:t>Mobile operating system (OS) based on the Linux kernel and developed by Google</a:t>
            </a:r>
          </a:p>
          <a:p>
            <a:pPr lvl="1"/>
            <a:r>
              <a:rPr lang="en-US" dirty="0" smtClean="0"/>
              <a:t>Primarily for touch screen mobile devices </a:t>
            </a:r>
          </a:p>
          <a:p>
            <a:pPr lvl="1" eaLnBrk="1" hangingPunct="1"/>
            <a:r>
              <a:rPr lang="en-US" dirty="0" smtClean="0"/>
              <a:t>Found in smart cell phones</a:t>
            </a:r>
          </a:p>
          <a:p>
            <a:pPr lvl="1" eaLnBrk="1" hangingPunct="1"/>
            <a:r>
              <a:rPr lang="en-US" dirty="0" smtClean="0"/>
              <a:t>Games, Instant Messaging, Internet</a:t>
            </a:r>
          </a:p>
          <a:p>
            <a:pPr lvl="1" eaLnBrk="1" hangingPunct="1"/>
            <a:r>
              <a:rPr lang="en-US" dirty="0" smtClean="0"/>
              <a:t>Full color display</a:t>
            </a:r>
          </a:p>
          <a:p>
            <a:pPr lvl="1"/>
            <a:r>
              <a:rPr lang="en-US" dirty="0" smtClean="0"/>
              <a:t>Most popular mobile OS. As of 2013,</a:t>
            </a:r>
          </a:p>
        </p:txBody>
      </p:sp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Embedded Operating Systems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47500" lnSpcReduction="20000"/>
          </a:bodyPr>
          <a:lstStyle/>
          <a:p>
            <a:pPr>
              <a:defRPr/>
            </a:pPr>
            <a:fld id="{C778BEBA-BAF2-42E8-A2C6-CA7CE5932C3B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723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100" b="1" i="1" u="sng" dirty="0" smtClean="0"/>
              <a:t>Some common functions of SYSTEM SOFTWARE(OS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Providing Graphical </a:t>
            </a:r>
            <a:r>
              <a:rPr lang="en-US" dirty="0"/>
              <a:t>user interface (GUI)</a:t>
            </a:r>
          </a:p>
          <a:p>
            <a:pPr lvl="1"/>
            <a:r>
              <a:rPr lang="en-US" dirty="0"/>
              <a:t>Most common interface</a:t>
            </a:r>
          </a:p>
          <a:p>
            <a:pPr lvl="2"/>
            <a:r>
              <a:rPr lang="en-US" dirty="0"/>
              <a:t>Windows, OS X,</a:t>
            </a:r>
          </a:p>
          <a:p>
            <a:pPr lvl="1"/>
            <a:r>
              <a:rPr lang="en-US" dirty="0"/>
              <a:t>Uses a mouse to control objects</a:t>
            </a:r>
          </a:p>
          <a:p>
            <a:pPr lvl="1"/>
            <a:r>
              <a:rPr lang="en-US" dirty="0"/>
              <a:t>Uses a desktop metaphor</a:t>
            </a:r>
          </a:p>
          <a:p>
            <a:pPr lvl="1"/>
            <a:r>
              <a:rPr lang="en-US" dirty="0"/>
              <a:t>Shortcuts open programs or documents</a:t>
            </a:r>
          </a:p>
          <a:p>
            <a:pPr lvl="1"/>
            <a:r>
              <a:rPr lang="en-US" dirty="0"/>
              <a:t>Open documents have additional objects</a:t>
            </a:r>
          </a:p>
          <a:p>
            <a:pPr lvl="1"/>
            <a:r>
              <a:rPr lang="en-US" dirty="0"/>
              <a:t>Task switching</a:t>
            </a:r>
          </a:p>
          <a:p>
            <a:pPr lvl="1"/>
            <a:r>
              <a:rPr lang="en-US" dirty="0"/>
              <a:t>Dialog boxes allow directed input</a:t>
            </a:r>
          </a:p>
          <a:p>
            <a:pPr lvl="1"/>
            <a:r>
              <a:rPr lang="en-US" dirty="0"/>
              <a:t>The first commercial GUI was the Xerox Star. </a:t>
            </a:r>
          </a:p>
          <a:p>
            <a:r>
              <a:rPr lang="en-US" dirty="0"/>
              <a:t>The first commercial GUI was the Xerox Star (1981)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47500" lnSpcReduction="20000"/>
          </a:bodyPr>
          <a:lstStyle/>
          <a:p>
            <a:pPr>
              <a:defRPr/>
            </a:pPr>
            <a:fld id="{10F74F98-4B1E-4139-A78F-9442D594285B}" type="slidenum">
              <a:rPr lang="en-US" altLang="en-US" smtClean="0"/>
              <a:pPr>
                <a:defRPr/>
              </a:pPr>
              <a:t>41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747461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3"/>
          <p:cNvSpPr>
            <a:spLocks noGrp="1" noChangeArrowheads="1"/>
          </p:cNvSpPr>
          <p:nvPr>
            <p:ph idx="1"/>
          </p:nvPr>
        </p:nvSpPr>
        <p:spPr>
          <a:xfrm>
            <a:off x="612648" y="1352550"/>
            <a:ext cx="8153400" cy="3657600"/>
          </a:xfrm>
        </p:spPr>
        <p:txBody>
          <a:bodyPr>
            <a:normAutofit fontScale="85000" lnSpcReduction="10000"/>
          </a:bodyPr>
          <a:lstStyle/>
          <a:p>
            <a:pPr eaLnBrk="1" hangingPunct="1"/>
            <a:r>
              <a:rPr lang="en-US" dirty="0" smtClean="0"/>
              <a:t>Programs need to access hardware</a:t>
            </a:r>
          </a:p>
          <a:p>
            <a:pPr eaLnBrk="1" hangingPunct="1"/>
            <a:r>
              <a:rPr lang="en-US" dirty="0" smtClean="0"/>
              <a:t>Interrupts</a:t>
            </a:r>
          </a:p>
          <a:p>
            <a:pPr lvl="1"/>
            <a:r>
              <a:rPr lang="en-US" dirty="0" smtClean="0"/>
              <a:t>A signal informing a program/CPU that an event has occurred</a:t>
            </a:r>
          </a:p>
          <a:p>
            <a:pPr lvl="1" eaLnBrk="1" hangingPunct="1"/>
            <a:r>
              <a:rPr lang="en-US" dirty="0" smtClean="0"/>
              <a:t>CPU is stopped</a:t>
            </a:r>
          </a:p>
          <a:p>
            <a:pPr lvl="1" eaLnBrk="1" hangingPunct="1"/>
            <a:r>
              <a:rPr lang="en-US" dirty="0" smtClean="0"/>
              <a:t>Hardware device is accessed</a:t>
            </a:r>
          </a:p>
          <a:p>
            <a:r>
              <a:rPr lang="en-US" dirty="0" smtClean="0"/>
              <a:t>IRQ’s (Interrupts Requests)</a:t>
            </a:r>
          </a:p>
          <a:p>
            <a:pPr lvl="1"/>
            <a:r>
              <a:rPr lang="en-US" dirty="0" smtClean="0"/>
              <a:t>IRQs are </a:t>
            </a:r>
            <a:r>
              <a:rPr lang="en-US" dirty="0" smtClean="0">
                <a:solidFill>
                  <a:srgbClr val="FF0000"/>
                </a:solidFill>
              </a:rPr>
              <a:t>hardware</a:t>
            </a:r>
            <a:r>
              <a:rPr lang="en-US" dirty="0" smtClean="0"/>
              <a:t> lines over which </a:t>
            </a:r>
            <a:r>
              <a:rPr lang="en-US" dirty="0" smtClean="0">
                <a:solidFill>
                  <a:srgbClr val="FF0000"/>
                </a:solidFill>
              </a:rPr>
              <a:t>devices</a:t>
            </a:r>
            <a:r>
              <a:rPr lang="en-US" dirty="0" smtClean="0"/>
              <a:t> can send </a:t>
            </a:r>
            <a:r>
              <a:rPr lang="en-US" dirty="0" smtClean="0">
                <a:solidFill>
                  <a:srgbClr val="FF0000"/>
                </a:solidFill>
              </a:rPr>
              <a:t>interrupt</a:t>
            </a:r>
            <a:r>
              <a:rPr lang="en-US" dirty="0" smtClean="0"/>
              <a:t> signals to the </a:t>
            </a:r>
            <a:r>
              <a:rPr lang="en-US" dirty="0" smtClean="0">
                <a:solidFill>
                  <a:srgbClr val="FF0000"/>
                </a:solidFill>
              </a:rPr>
              <a:t>microprocessor</a:t>
            </a:r>
          </a:p>
          <a:p>
            <a:pPr eaLnBrk="1" hangingPunct="1"/>
            <a:r>
              <a:rPr lang="en-US" dirty="0" smtClean="0"/>
              <a:t>Device drivers control the hardware</a:t>
            </a:r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Managing Hardware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47500" lnSpcReduction="20000"/>
          </a:bodyPr>
          <a:lstStyle/>
          <a:p>
            <a:pPr>
              <a:defRPr/>
            </a:pPr>
            <a:fld id="{C778BEBA-BAF2-42E8-A2C6-CA7CE5932C3B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9343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Interrupt_controller_handler_registers_isr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051379" y="1640054"/>
            <a:ext cx="7276191" cy="3141496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Interrupts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47500" lnSpcReduction="20000"/>
          </a:bodyPr>
          <a:lstStyle/>
          <a:p>
            <a:pPr>
              <a:defRPr/>
            </a:pPr>
            <a:fld id="{C778BEBA-BAF2-42E8-A2C6-CA7CE5932C3B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043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3"/>
          <p:cNvSpPr>
            <a:spLocks noGrp="1" noChangeArrowheads="1"/>
          </p:cNvSpPr>
          <p:nvPr>
            <p:ph idx="1"/>
          </p:nvPr>
        </p:nvSpPr>
        <p:spPr>
          <a:xfrm>
            <a:off x="612648" y="1352550"/>
            <a:ext cx="8153400" cy="358140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/>
              <a:t>Organized storage</a:t>
            </a:r>
          </a:p>
          <a:p>
            <a:pPr eaLnBrk="1" hangingPunct="1"/>
            <a:r>
              <a:rPr lang="en-US" dirty="0" smtClean="0"/>
              <a:t>Long file names</a:t>
            </a:r>
          </a:p>
          <a:p>
            <a:pPr lvl="1"/>
            <a:r>
              <a:rPr lang="en-US" dirty="0" smtClean="0"/>
              <a:t> Microsoft's way of implementing filenames longer than the </a:t>
            </a:r>
            <a:r>
              <a:rPr lang="en-US" dirty="0" smtClean="0">
                <a:solidFill>
                  <a:srgbClr val="FF0000"/>
                </a:solidFill>
              </a:rPr>
              <a:t>8.3 filename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255 </a:t>
            </a:r>
            <a:r>
              <a:rPr lang="en-US" dirty="0" smtClean="0"/>
              <a:t>Character long</a:t>
            </a:r>
          </a:p>
          <a:p>
            <a:pPr eaLnBrk="1" hangingPunct="1"/>
            <a:r>
              <a:rPr lang="en-US" dirty="0" smtClean="0"/>
              <a:t>Folders can be created and nested</a:t>
            </a:r>
          </a:p>
          <a:p>
            <a:pPr eaLnBrk="1" hangingPunct="1"/>
            <a:r>
              <a:rPr lang="en-US" dirty="0" smtClean="0"/>
              <a:t>All storage devices work consistently</a:t>
            </a:r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Organizing Files and Folders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47500" lnSpcReduction="20000"/>
          </a:bodyPr>
          <a:lstStyle/>
          <a:p>
            <a:pPr>
              <a:defRPr/>
            </a:pPr>
            <a:fld id="{C778BEBA-BAF2-42E8-A2C6-CA7CE5932C3B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221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Application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382000" cy="35052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0070C0"/>
                </a:solidFill>
              </a:rPr>
              <a:t>Word Processing Software </a:t>
            </a:r>
          </a:p>
          <a:p>
            <a:pPr lvl="1" algn="just"/>
            <a:r>
              <a:rPr lang="en-US" sz="2800" dirty="0" smtClean="0"/>
              <a:t>This software enables users to </a:t>
            </a:r>
            <a:r>
              <a:rPr lang="en-US" sz="2800" dirty="0" smtClean="0">
                <a:solidFill>
                  <a:srgbClr val="00B0F0"/>
                </a:solidFill>
              </a:rPr>
              <a:t>create</a:t>
            </a:r>
            <a:r>
              <a:rPr lang="en-US" sz="2800" dirty="0" smtClean="0"/>
              <a:t> and </a:t>
            </a:r>
            <a:r>
              <a:rPr lang="en-US" sz="2800" dirty="0" smtClean="0">
                <a:solidFill>
                  <a:srgbClr val="00B0F0"/>
                </a:solidFill>
              </a:rPr>
              <a:t>edit</a:t>
            </a:r>
            <a:r>
              <a:rPr lang="en-US" sz="2800" dirty="0" smtClean="0"/>
              <a:t> documents. Word processing is a tool that helps user in </a:t>
            </a:r>
            <a:r>
              <a:rPr lang="en-US" sz="2800" dirty="0" smtClean="0">
                <a:solidFill>
                  <a:srgbClr val="00B0F0"/>
                </a:solidFill>
              </a:rPr>
              <a:t>creating, editing, and printing </a:t>
            </a:r>
            <a:r>
              <a:rPr lang="en-US" sz="2800" dirty="0" smtClean="0"/>
              <a:t>documents</a:t>
            </a:r>
            <a:r>
              <a:rPr lang="en-US" dirty="0" smtClean="0"/>
              <a:t>. </a:t>
            </a:r>
          </a:p>
          <a:p>
            <a:pPr lvl="4">
              <a:lnSpc>
                <a:spcPct val="80000"/>
              </a:lnSpc>
              <a:buNone/>
            </a:pPr>
            <a:endParaRPr lang="en-US" dirty="0" smtClean="0"/>
          </a:p>
          <a:p>
            <a:pPr>
              <a:lnSpc>
                <a:spcPct val="80000"/>
              </a:lnSpc>
            </a:pPr>
            <a:r>
              <a:rPr lang="en-US" dirty="0" smtClean="0"/>
              <a:t>Examples: Microsoft Word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55000" lnSpcReduction="20000"/>
          </a:bodyPr>
          <a:lstStyle/>
          <a:p>
            <a:fld id="{8F82E0A0-C266-4798-8C8F-B9F91E9DA37E}" type="slidenum">
              <a:rPr lang="en-US" smtClean="0"/>
              <a:pPr/>
              <a:t>45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word2007-screen.gif"/>
          <p:cNvPicPr>
            <a:picLocks noGrp="1" noChangeAspect="1"/>
          </p:cNvPicPr>
          <p:nvPr>
            <p:ph sz="quarter" idx="4294967295"/>
          </p:nvPr>
        </p:nvPicPr>
        <p:blipFill>
          <a:blip r:embed="rId2" cstate="print"/>
          <a:stretch>
            <a:fillRect/>
          </a:stretch>
        </p:blipFill>
        <p:spPr>
          <a:xfrm>
            <a:off x="685800" y="0"/>
            <a:ext cx="7772400" cy="5143500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A3F7CB7D-F184-43C7-B6FD-03D728E1BBFF}" type="slidenum">
              <a:rPr lang="en-US" smtClean="0">
                <a:solidFill>
                  <a:schemeClr val="tx2"/>
                </a:solidFill>
              </a:rPr>
              <a:pPr/>
              <a:t>46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application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153400" cy="3657600"/>
          </a:xfrm>
        </p:spPr>
        <p:txBody>
          <a:bodyPr>
            <a:normAutofit/>
          </a:bodyPr>
          <a:lstStyle/>
          <a:p>
            <a:r>
              <a:rPr lang="en-US" sz="3000" b="1" dirty="0" smtClean="0">
                <a:solidFill>
                  <a:srgbClr val="00B0F0"/>
                </a:solidFill>
              </a:rPr>
              <a:t>Spreadsheet Software</a:t>
            </a:r>
            <a:r>
              <a:rPr lang="en-US" sz="3000" dirty="0" smtClean="0">
                <a:solidFill>
                  <a:srgbClr val="00B0F0"/>
                </a:solidFill>
              </a:rPr>
              <a:t>:</a:t>
            </a:r>
            <a:r>
              <a:rPr lang="en-US" sz="3000" dirty="0" smtClean="0">
                <a:solidFill>
                  <a:srgbClr val="0070C0"/>
                </a:solidFill>
              </a:rPr>
              <a:t> </a:t>
            </a:r>
            <a:r>
              <a:rPr lang="en-US" dirty="0" smtClean="0"/>
              <a:t>The spreadsheet packages are designed to use </a:t>
            </a:r>
            <a:r>
              <a:rPr lang="en-US" dirty="0" smtClean="0">
                <a:solidFill>
                  <a:srgbClr val="00B0F0"/>
                </a:solidFill>
              </a:rPr>
              <a:t>numbers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00B0F0"/>
                </a:solidFill>
              </a:rPr>
              <a:t>formulas</a:t>
            </a:r>
            <a:r>
              <a:rPr lang="en-US" dirty="0" smtClean="0"/>
              <a:t> to do </a:t>
            </a:r>
            <a:r>
              <a:rPr lang="en-US" dirty="0" smtClean="0">
                <a:solidFill>
                  <a:srgbClr val="00B0F0"/>
                </a:solidFill>
              </a:rPr>
              <a:t>calculations</a:t>
            </a:r>
            <a:r>
              <a:rPr lang="en-US" dirty="0" smtClean="0"/>
              <a:t> with ease. </a:t>
            </a:r>
          </a:p>
          <a:p>
            <a:r>
              <a:rPr lang="en-US" sz="2800" dirty="0" smtClean="0"/>
              <a:t>They </a:t>
            </a:r>
            <a:r>
              <a:rPr lang="en-US" sz="2800" dirty="0" smtClean="0">
                <a:solidFill>
                  <a:srgbClr val="00B0F0"/>
                </a:solidFill>
              </a:rPr>
              <a:t>simulate</a:t>
            </a:r>
            <a:r>
              <a:rPr lang="en-US" sz="2800" dirty="0" smtClean="0"/>
              <a:t> paper </a:t>
            </a:r>
            <a:r>
              <a:rPr lang="en-US" sz="2800" dirty="0" smtClean="0">
                <a:solidFill>
                  <a:srgbClr val="00B0F0"/>
                </a:solidFill>
              </a:rPr>
              <a:t>worksheets </a:t>
            </a:r>
            <a:r>
              <a:rPr lang="en-US" sz="2800" dirty="0" smtClean="0"/>
              <a:t>by displaying multiple cells that make up a </a:t>
            </a:r>
            <a:r>
              <a:rPr lang="en-US" sz="2800" dirty="0" smtClean="0">
                <a:solidFill>
                  <a:srgbClr val="00B0F0"/>
                </a:solidFill>
              </a:rPr>
              <a:t>grid</a:t>
            </a:r>
          </a:p>
          <a:p>
            <a:r>
              <a:rPr lang="en-US" sz="2800" dirty="0" smtClean="0"/>
              <a:t>The most commonly used spreadsheet programs are </a:t>
            </a:r>
          </a:p>
          <a:p>
            <a:pPr lvl="1">
              <a:buNone/>
            </a:pPr>
            <a:r>
              <a:rPr lang="en-US" dirty="0" smtClean="0"/>
              <a:t>	Excel, Lotus 1-2-3 and Apple Numbers etc</a:t>
            </a:r>
          </a:p>
          <a:p>
            <a:endParaRPr lang="en-US" sz="2800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55000" lnSpcReduction="20000"/>
          </a:bodyPr>
          <a:lstStyle/>
          <a:p>
            <a:fld id="{8F82E0A0-C266-4798-8C8F-B9F91E9DA37E}" type="slidenum">
              <a:rPr lang="en-US" smtClean="0"/>
              <a:pPr/>
              <a:t>47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Untitled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6798" y="209550"/>
            <a:ext cx="8970404" cy="48006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A3F7CB7D-F184-43C7-B6FD-03D728E1BBFF}" type="slidenum">
              <a:rPr lang="en-US" smtClean="0">
                <a:solidFill>
                  <a:schemeClr val="tx2"/>
                </a:solidFill>
              </a:rPr>
              <a:pPr/>
              <a:t>48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application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153400" cy="358140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sz="3200" b="1" dirty="0" smtClean="0">
                <a:solidFill>
                  <a:srgbClr val="00B0F0"/>
                </a:solidFill>
              </a:rPr>
              <a:t>Presentation Software</a:t>
            </a:r>
            <a:r>
              <a:rPr lang="en-US" sz="3200" dirty="0" smtClean="0"/>
              <a:t>: </a:t>
            </a:r>
            <a:r>
              <a:rPr lang="en-US" sz="3000" dirty="0" smtClean="0"/>
              <a:t>The software that is used to display information in the form of a slide show is known as presentation software i.e. Microsoft PowerPoint </a:t>
            </a:r>
            <a:endParaRPr lang="en-US" sz="2800" dirty="0" smtClean="0"/>
          </a:p>
          <a:p>
            <a:r>
              <a:rPr lang="en-US" dirty="0" smtClean="0"/>
              <a:t>Other uses include:  </a:t>
            </a:r>
          </a:p>
          <a:p>
            <a:pPr lvl="1"/>
            <a:r>
              <a:rPr lang="en-US" dirty="0" smtClean="0"/>
              <a:t>Slide Shows </a:t>
            </a:r>
          </a:p>
          <a:p>
            <a:pPr lvl="1"/>
            <a:r>
              <a:rPr lang="en-US" dirty="0" smtClean="0"/>
              <a:t>Repeating Computer Presentations on a computer monitor </a:t>
            </a:r>
          </a:p>
          <a:p>
            <a:pPr lvl="1"/>
            <a:r>
              <a:rPr lang="en-US" dirty="0" smtClean="0"/>
              <a:t>Using Sound and animation in slide shows  </a:t>
            </a:r>
          </a:p>
          <a:p>
            <a:pPr lvl="4"/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55000" lnSpcReduction="20000"/>
          </a:bodyPr>
          <a:lstStyle/>
          <a:p>
            <a:fld id="{8F82E0A0-C266-4798-8C8F-B9F91E9DA37E}" type="slidenum">
              <a:rPr lang="en-US" smtClean="0"/>
              <a:pPr/>
              <a:t>49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Outcome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153400" cy="379095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What is Software</a:t>
            </a:r>
            <a:endParaRPr lang="en-GB" dirty="0" smtClean="0"/>
          </a:p>
          <a:p>
            <a:r>
              <a:rPr lang="en-GB" dirty="0" smtClean="0"/>
              <a:t>Software Types</a:t>
            </a:r>
          </a:p>
          <a:p>
            <a:pPr lvl="1"/>
            <a:r>
              <a:rPr lang="en-GB" dirty="0" smtClean="0"/>
              <a:t>System Software</a:t>
            </a:r>
          </a:p>
          <a:p>
            <a:pPr lvl="1"/>
            <a:r>
              <a:rPr lang="en-GB" dirty="0" smtClean="0"/>
              <a:t>Application Software </a:t>
            </a:r>
            <a:r>
              <a:rPr lang="en-GB" sz="1900" dirty="0" smtClean="0"/>
              <a:t>(Word processor, Spreadsheets, Presentation etc)</a:t>
            </a:r>
            <a:endParaRPr lang="en-GB" dirty="0" smtClean="0"/>
          </a:p>
          <a:p>
            <a:pPr lvl="1"/>
            <a:r>
              <a:rPr lang="en-GB" dirty="0" smtClean="0"/>
              <a:t>Open Source Software</a:t>
            </a:r>
          </a:p>
          <a:p>
            <a:pPr lvl="1"/>
            <a:r>
              <a:rPr lang="en-GB" dirty="0" smtClean="0"/>
              <a:t>Proprietary Software</a:t>
            </a:r>
          </a:p>
          <a:p>
            <a:pPr lvl="1"/>
            <a:r>
              <a:rPr lang="en-GB" dirty="0" smtClean="0"/>
              <a:t>Utility Software</a:t>
            </a:r>
          </a:p>
          <a:p>
            <a:r>
              <a:rPr lang="en-GB" dirty="0" smtClean="0"/>
              <a:t>Malicious Software</a:t>
            </a:r>
          </a:p>
          <a:p>
            <a:r>
              <a:rPr lang="en-GB" dirty="0" smtClean="0"/>
              <a:t>Acquiring a Software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47500" lnSpcReduction="20000"/>
          </a:bodyPr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5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Untitled.jpg"/>
          <p:cNvPicPr>
            <a:picLocks noGrp="1" noChangeAspect="1"/>
          </p:cNvPicPr>
          <p:nvPr>
            <p:ph sz="quarter" idx="4294967295"/>
          </p:nvPr>
        </p:nvPicPr>
        <p:blipFill>
          <a:blip r:embed="rId2" cstate="print"/>
          <a:stretch>
            <a:fillRect/>
          </a:stretch>
        </p:blipFill>
        <p:spPr>
          <a:xfrm>
            <a:off x="304800" y="209550"/>
            <a:ext cx="8534400" cy="4933950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A3F7CB7D-F184-43C7-B6FD-03D728E1BBFF}" type="slidenum">
              <a:rPr lang="en-US" smtClean="0">
                <a:solidFill>
                  <a:schemeClr val="tx2"/>
                </a:solidFill>
              </a:rPr>
              <a:pPr/>
              <a:t>50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application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3200" b="1" dirty="0" smtClean="0">
                <a:solidFill>
                  <a:srgbClr val="00B0F0"/>
                </a:solidFill>
              </a:rPr>
              <a:t>Database Software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Database is a </a:t>
            </a:r>
            <a:r>
              <a:rPr lang="en-US" dirty="0" smtClean="0">
                <a:solidFill>
                  <a:srgbClr val="00B0F0"/>
                </a:solidFill>
              </a:rPr>
              <a:t>structured</a:t>
            </a:r>
            <a:r>
              <a:rPr lang="en-US" dirty="0" smtClean="0"/>
              <a:t> collection of </a:t>
            </a:r>
            <a:r>
              <a:rPr lang="en-US" dirty="0" smtClean="0">
                <a:solidFill>
                  <a:srgbClr val="00B0F0"/>
                </a:solidFill>
              </a:rPr>
              <a:t>data</a:t>
            </a:r>
            <a:r>
              <a:rPr lang="en-US" dirty="0" smtClean="0"/>
              <a:t>. Database software allows users to </a:t>
            </a:r>
            <a:r>
              <a:rPr lang="en-US" dirty="0" smtClean="0">
                <a:solidFill>
                  <a:srgbClr val="00B0F0"/>
                </a:solidFill>
              </a:rPr>
              <a:t>store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00B0F0"/>
                </a:solidFill>
              </a:rPr>
              <a:t>retrieve</a:t>
            </a:r>
            <a:r>
              <a:rPr lang="en-US" dirty="0" smtClean="0"/>
              <a:t> data from databases. Examples are MS Access etc.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55000" lnSpcReduction="20000"/>
          </a:bodyPr>
          <a:lstStyle/>
          <a:p>
            <a:fld id="{8F82E0A0-C266-4798-8C8F-B9F91E9DA37E}" type="slidenum">
              <a:rPr lang="en-US" smtClean="0"/>
              <a:pPr/>
              <a:t>51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Untitled.jpg"/>
          <p:cNvPicPr>
            <a:picLocks noGrp="1" noChangeAspect="1"/>
          </p:cNvPicPr>
          <p:nvPr>
            <p:ph sz="quarter" idx="4294967295"/>
          </p:nvPr>
        </p:nvPicPr>
        <p:blipFill>
          <a:blip r:embed="rId2" cstate="print"/>
          <a:stretch>
            <a:fillRect/>
          </a:stretch>
        </p:blipFill>
        <p:spPr>
          <a:xfrm>
            <a:off x="304800" y="209550"/>
            <a:ext cx="8458200" cy="4781550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A3F7CB7D-F184-43C7-B6FD-03D728E1BBFF}" type="slidenum">
              <a:rPr lang="en-US" smtClean="0">
                <a:solidFill>
                  <a:schemeClr val="tx2"/>
                </a:solidFill>
              </a:rPr>
              <a:pPr/>
              <a:t>52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Types of application software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153400" cy="3657600"/>
          </a:xfrm>
        </p:spPr>
        <p:txBody>
          <a:bodyPr>
            <a:normAutofit fontScale="40000" lnSpcReduction="20000"/>
          </a:bodyPr>
          <a:lstStyle/>
          <a:p>
            <a:pPr algn="just"/>
            <a:r>
              <a:rPr lang="en-US" sz="8000" b="1" dirty="0" smtClean="0">
                <a:solidFill>
                  <a:srgbClr val="00B0F0"/>
                </a:solidFill>
              </a:rPr>
              <a:t>Multimedia Software</a:t>
            </a:r>
          </a:p>
          <a:p>
            <a:pPr lvl="1" algn="just">
              <a:lnSpc>
                <a:spcPct val="17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7000" dirty="0" smtClean="0"/>
              <a:t>Allow users to </a:t>
            </a:r>
            <a:r>
              <a:rPr lang="en-US" sz="7000" dirty="0" smtClean="0">
                <a:solidFill>
                  <a:srgbClr val="00B0F0"/>
                </a:solidFill>
              </a:rPr>
              <a:t>create and play audio </a:t>
            </a:r>
            <a:r>
              <a:rPr lang="en-US" sz="7000" dirty="0" smtClean="0"/>
              <a:t>and </a:t>
            </a:r>
            <a:r>
              <a:rPr lang="en-US" sz="7000" dirty="0" smtClean="0">
                <a:solidFill>
                  <a:srgbClr val="00B0F0"/>
                </a:solidFill>
              </a:rPr>
              <a:t>video</a:t>
            </a:r>
            <a:r>
              <a:rPr lang="en-US" sz="7000" dirty="0" smtClean="0"/>
              <a:t> files. They are capable of playing media files</a:t>
            </a:r>
          </a:p>
          <a:p>
            <a:pPr lvl="2" algn="just">
              <a:lnSpc>
                <a:spcPct val="17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6500" dirty="0" smtClean="0"/>
              <a:t>Examples of this type of software include </a:t>
            </a:r>
            <a:r>
              <a:rPr lang="en-US" sz="6500" dirty="0" smtClean="0">
                <a:solidFill>
                  <a:srgbClr val="00B0F0"/>
                </a:solidFill>
              </a:rPr>
              <a:t>Real Player </a:t>
            </a:r>
            <a:r>
              <a:rPr lang="en-US" sz="6500" dirty="0" smtClean="0"/>
              <a:t>and </a:t>
            </a:r>
            <a:r>
              <a:rPr lang="en-US" sz="6500" dirty="0" smtClean="0">
                <a:solidFill>
                  <a:srgbClr val="00B0F0"/>
                </a:solidFill>
              </a:rPr>
              <a:t>Media Player </a:t>
            </a:r>
            <a:r>
              <a:rPr lang="en-US" sz="6500" dirty="0" smtClean="0"/>
              <a:t>etc</a:t>
            </a:r>
          </a:p>
          <a:p>
            <a:pPr algn="just">
              <a:buNone/>
            </a:pPr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2800" dirty="0" smtClean="0"/>
          </a:p>
          <a:p>
            <a:endParaRPr lang="en-US" sz="3200" dirty="0" smtClean="0"/>
          </a:p>
          <a:p>
            <a:endParaRPr lang="en-US" dirty="0"/>
          </a:p>
        </p:txBody>
      </p:sp>
      <p:pic>
        <p:nvPicPr>
          <p:cNvPr id="4" name="Picture 3" descr="unname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781800" y="3714750"/>
            <a:ext cx="1428750" cy="1428750"/>
          </a:xfrm>
          <a:prstGeom prst="rect">
            <a:avLst/>
          </a:prstGeom>
        </p:spPr>
      </p:pic>
      <p:pic>
        <p:nvPicPr>
          <p:cNvPr id="5" name="Picture 4" descr="How-to-Play-FLV-Files-in-Windows-Media-Player-WMP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876800" y="3790950"/>
            <a:ext cx="1219200" cy="121920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55000" lnSpcReduction="20000"/>
          </a:bodyPr>
          <a:lstStyle/>
          <a:p>
            <a:fld id="{8F82E0A0-C266-4798-8C8F-B9F91E9DA37E}" type="slidenum">
              <a:rPr lang="en-US" smtClean="0"/>
              <a:pPr/>
              <a:t>53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Types of application software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153400" cy="3581400"/>
          </a:xfrm>
        </p:spPr>
        <p:txBody>
          <a:bodyPr>
            <a:normAutofit/>
          </a:bodyPr>
          <a:lstStyle/>
          <a:p>
            <a:pPr algn="just"/>
            <a:r>
              <a:rPr lang="en-US" b="1" dirty="0" smtClean="0">
                <a:solidFill>
                  <a:srgbClr val="00B0F0"/>
                </a:solidFill>
              </a:rPr>
              <a:t>Educational Software</a:t>
            </a:r>
            <a:r>
              <a:rPr lang="en-US" dirty="0" smtClean="0"/>
              <a:t>: It has the capabilities of running tests and tracking progress. It is often used in teaching and self-learning</a:t>
            </a:r>
          </a:p>
          <a:p>
            <a:pPr lvl="1" algn="just"/>
            <a:r>
              <a:rPr lang="en-US" dirty="0" smtClean="0"/>
              <a:t>Examples</a:t>
            </a:r>
          </a:p>
          <a:p>
            <a:pPr lvl="2"/>
            <a:r>
              <a:rPr lang="en-US" dirty="0" smtClean="0">
                <a:solidFill>
                  <a:srgbClr val="0070C0"/>
                </a:solidFill>
              </a:rPr>
              <a:t>Encarta</a:t>
            </a:r>
          </a:p>
          <a:p>
            <a:pPr lvl="2"/>
            <a:r>
              <a:rPr lang="en-US" dirty="0" smtClean="0">
                <a:solidFill>
                  <a:srgbClr val="0070C0"/>
                </a:solidFill>
              </a:rPr>
              <a:t>Britannica</a:t>
            </a:r>
          </a:p>
          <a:p>
            <a:pPr lvl="2" algn="just"/>
            <a:r>
              <a:rPr lang="en-US" dirty="0" smtClean="0">
                <a:solidFill>
                  <a:srgbClr val="0070C0"/>
                </a:solidFill>
              </a:rPr>
              <a:t>Google Earth</a:t>
            </a:r>
            <a:r>
              <a:rPr lang="en-US" dirty="0" smtClean="0"/>
              <a:t> etc</a:t>
            </a:r>
          </a:p>
          <a:p>
            <a:pPr algn="just"/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vga_encarta_2009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29200" y="2800350"/>
            <a:ext cx="1066800" cy="1295400"/>
          </a:xfrm>
          <a:prstGeom prst="rect">
            <a:avLst/>
          </a:prstGeom>
        </p:spPr>
      </p:pic>
      <p:pic>
        <p:nvPicPr>
          <p:cNvPr id="5" name="Picture 4" descr="51IBRvzZnpL._SY300_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324600" y="3333750"/>
            <a:ext cx="1143000" cy="1249456"/>
          </a:xfrm>
          <a:prstGeom prst="rect">
            <a:avLst/>
          </a:prstGeom>
        </p:spPr>
      </p:pic>
      <p:pic>
        <p:nvPicPr>
          <p:cNvPr id="6" name="Picture 5" descr="Google-Earth-icon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620000" y="3943350"/>
            <a:ext cx="914400" cy="914400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55000" lnSpcReduction="20000"/>
          </a:bodyPr>
          <a:lstStyle/>
          <a:p>
            <a:fld id="{8F82E0A0-C266-4798-8C8F-B9F91E9DA37E}" type="slidenum">
              <a:rPr lang="en-US" smtClean="0"/>
              <a:pPr/>
              <a:t>54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Types of application software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B0F0"/>
                </a:solidFill>
              </a:rPr>
              <a:t>Simulation Software</a:t>
            </a:r>
          </a:p>
          <a:p>
            <a:pPr algn="just">
              <a:buNone/>
            </a:pPr>
            <a:r>
              <a:rPr lang="en-US" dirty="0" smtClean="0"/>
              <a:t>	Used to simulate </a:t>
            </a:r>
            <a:r>
              <a:rPr lang="en-US" dirty="0" smtClean="0">
                <a:solidFill>
                  <a:srgbClr val="00B0F0"/>
                </a:solidFill>
              </a:rPr>
              <a:t>physical</a:t>
            </a:r>
            <a:r>
              <a:rPr lang="en-US" dirty="0" smtClean="0"/>
              <a:t> or </a:t>
            </a:r>
            <a:r>
              <a:rPr lang="en-US" dirty="0" smtClean="0">
                <a:solidFill>
                  <a:srgbClr val="00B0F0"/>
                </a:solidFill>
              </a:rPr>
              <a:t>abstract</a:t>
            </a:r>
            <a:r>
              <a:rPr lang="en-US" dirty="0" smtClean="0"/>
              <a:t> systems, simulation software finds applications in both, research and entertainment.</a:t>
            </a:r>
          </a:p>
          <a:p>
            <a:pPr lvl="1" algn="just"/>
            <a:r>
              <a:rPr lang="en-US" dirty="0" smtClean="0"/>
              <a:t>Flight simulators and scientific simulators are examples of simulation software.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55000" lnSpcReduction="20000"/>
          </a:bodyPr>
          <a:lstStyle/>
          <a:p>
            <a:fld id="{8F82E0A0-C266-4798-8C8F-B9F91E9DA37E}" type="slidenum">
              <a:rPr lang="en-US" smtClean="0"/>
              <a:pPr/>
              <a:t>55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Simulation Software : Flight Simulator</a:t>
            </a:r>
            <a:endParaRPr lang="en-US" dirty="0"/>
          </a:p>
        </p:txBody>
      </p:sp>
      <p:pic>
        <p:nvPicPr>
          <p:cNvPr id="4" name="Content Placeholder 3" descr="Flight-Simulators.jpg"/>
          <p:cNvPicPr>
            <a:picLocks noGrp="1" noChangeAspect="1"/>
          </p:cNvPicPr>
          <p:nvPr>
            <p:ph sz="quarter" idx="13"/>
          </p:nvPr>
        </p:nvPicPr>
        <p:blipFill>
          <a:blip r:embed="rId2" cstate="print"/>
          <a:stretch>
            <a:fillRect/>
          </a:stretch>
        </p:blipFill>
        <p:spPr>
          <a:xfrm>
            <a:off x="762000" y="1530858"/>
            <a:ext cx="7620000" cy="3403092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55000" lnSpcReduction="20000"/>
          </a:bodyPr>
          <a:lstStyle/>
          <a:p>
            <a:fld id="{8F82E0A0-C266-4798-8C8F-B9F91E9DA37E}" type="slidenum">
              <a:rPr lang="en-US" smtClean="0"/>
              <a:pPr/>
              <a:t>56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application software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153400" cy="3657600"/>
          </a:xfrm>
        </p:spPr>
        <p:txBody>
          <a:bodyPr>
            <a:normAutofit/>
          </a:bodyPr>
          <a:lstStyle/>
          <a:p>
            <a:pPr algn="just"/>
            <a:r>
              <a:rPr lang="en-US" b="1" dirty="0" smtClean="0">
                <a:solidFill>
                  <a:srgbClr val="00B0F0"/>
                </a:solidFill>
              </a:rPr>
              <a:t>Content Access Software</a:t>
            </a:r>
            <a:r>
              <a:rPr lang="en-US" dirty="0" smtClean="0"/>
              <a:t>: It is used to access content without editing. Common examples of content access software are web browsers and media players.</a:t>
            </a:r>
          </a:p>
          <a:p>
            <a:pPr algn="just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browser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19200" y="3105150"/>
            <a:ext cx="6921500" cy="16002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55000" lnSpcReduction="20000"/>
          </a:bodyPr>
          <a:lstStyle/>
          <a:p>
            <a:fld id="{8F82E0A0-C266-4798-8C8F-B9F91E9DA37E}" type="slidenum">
              <a:rPr lang="en-US" smtClean="0"/>
              <a:pPr/>
              <a:t>57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application software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F0"/>
                </a:solidFill>
              </a:rPr>
              <a:t>Application Suites</a:t>
            </a:r>
            <a:r>
              <a:rPr lang="en-US" dirty="0" smtClean="0"/>
              <a:t>: It consists of a group of applications combined to perform related functions.</a:t>
            </a:r>
          </a:p>
          <a:p>
            <a:r>
              <a:rPr lang="en-US" dirty="0" err="1" smtClean="0">
                <a:solidFill>
                  <a:srgbClr val="00B0F0"/>
                </a:solidFill>
              </a:rPr>
              <a:t>OpenOffice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00B0F0"/>
                </a:solidFill>
              </a:rPr>
              <a:t>Microsoft Office </a:t>
            </a:r>
            <a:r>
              <a:rPr lang="en-US" dirty="0" smtClean="0"/>
              <a:t>are the best examples</a:t>
            </a:r>
          </a:p>
          <a:p>
            <a:endParaRPr lang="en-US" dirty="0"/>
          </a:p>
        </p:txBody>
      </p:sp>
      <p:pic>
        <p:nvPicPr>
          <p:cNvPr id="4" name="Picture 3" descr="Aoo4-main-tm-logo-rgb.svg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2000" y="3638550"/>
            <a:ext cx="3576735" cy="1095375"/>
          </a:xfrm>
          <a:prstGeom prst="rect">
            <a:avLst/>
          </a:prstGeom>
        </p:spPr>
      </p:pic>
      <p:pic>
        <p:nvPicPr>
          <p:cNvPr id="5" name="Picture 4" descr="microsoft-office-log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953000" y="3257550"/>
            <a:ext cx="3276600" cy="144780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55000" lnSpcReduction="20000"/>
          </a:bodyPr>
          <a:lstStyle/>
          <a:p>
            <a:fld id="{8F82E0A0-C266-4798-8C8F-B9F91E9DA37E}" type="slidenum">
              <a:rPr lang="en-US" smtClean="0"/>
              <a:pPr/>
              <a:t>58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Malicious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just"/>
            <a:r>
              <a:rPr lang="en-US" b="1" dirty="0" smtClean="0"/>
              <a:t>Malware</a:t>
            </a:r>
            <a:r>
              <a:rPr lang="en-US" dirty="0" smtClean="0"/>
              <a:t> or </a:t>
            </a:r>
            <a:r>
              <a:rPr lang="en-US" b="1" dirty="0" smtClean="0"/>
              <a:t>malicious software</a:t>
            </a:r>
            <a:r>
              <a:rPr lang="en-US" dirty="0" smtClean="0"/>
              <a:t>, is any software used to </a:t>
            </a:r>
            <a:r>
              <a:rPr lang="en-US" dirty="0" smtClean="0">
                <a:solidFill>
                  <a:srgbClr val="00B0F0"/>
                </a:solidFill>
              </a:rPr>
              <a:t>disrupt</a:t>
            </a:r>
            <a:r>
              <a:rPr lang="en-US" dirty="0" smtClean="0"/>
              <a:t> computer </a:t>
            </a:r>
            <a:r>
              <a:rPr lang="en-US" dirty="0" smtClean="0">
                <a:solidFill>
                  <a:srgbClr val="00B0F0"/>
                </a:solidFill>
              </a:rPr>
              <a:t>operation</a:t>
            </a:r>
            <a:r>
              <a:rPr lang="en-US" dirty="0" smtClean="0"/>
              <a:t>, gather </a:t>
            </a:r>
            <a:r>
              <a:rPr lang="en-US" dirty="0" smtClean="0">
                <a:solidFill>
                  <a:srgbClr val="00B0F0"/>
                </a:solidFill>
              </a:rPr>
              <a:t>sensitive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smtClean="0">
                <a:solidFill>
                  <a:srgbClr val="00B0F0"/>
                </a:solidFill>
              </a:rPr>
              <a:t>information</a:t>
            </a:r>
            <a:r>
              <a:rPr lang="en-US" dirty="0" smtClean="0"/>
              <a:t>, or gain </a:t>
            </a:r>
            <a:r>
              <a:rPr lang="en-US" dirty="0" smtClean="0">
                <a:solidFill>
                  <a:srgbClr val="00B0F0"/>
                </a:solidFill>
              </a:rPr>
              <a:t>access</a:t>
            </a:r>
            <a:r>
              <a:rPr lang="en-US" dirty="0" smtClean="0"/>
              <a:t> to private computer systems</a:t>
            </a:r>
          </a:p>
          <a:p>
            <a:pPr algn="just"/>
            <a:r>
              <a:rPr lang="en-US" dirty="0" smtClean="0"/>
              <a:t>Malware includes </a:t>
            </a:r>
            <a:r>
              <a:rPr lang="en-US" dirty="0" smtClean="0">
                <a:solidFill>
                  <a:srgbClr val="00B0F0"/>
                </a:solidFill>
              </a:rPr>
              <a:t>computer viruses</a:t>
            </a:r>
            <a:r>
              <a:rPr lang="en-US" dirty="0" smtClean="0"/>
              <a:t>, </a:t>
            </a:r>
            <a:r>
              <a:rPr lang="en-US" dirty="0" smtClean="0">
                <a:solidFill>
                  <a:srgbClr val="00B0F0"/>
                </a:solidFill>
              </a:rPr>
              <a:t>worms</a:t>
            </a:r>
            <a:r>
              <a:rPr lang="en-US" dirty="0" smtClean="0"/>
              <a:t>, </a:t>
            </a:r>
            <a:r>
              <a:rPr lang="en-US" dirty="0" err="1" smtClean="0">
                <a:solidFill>
                  <a:srgbClr val="00B0F0"/>
                </a:solidFill>
              </a:rPr>
              <a:t>trojan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smtClean="0">
                <a:solidFill>
                  <a:srgbClr val="00B0F0"/>
                </a:solidFill>
              </a:rPr>
              <a:t>horses</a:t>
            </a:r>
            <a:r>
              <a:rPr lang="en-US" dirty="0" smtClean="0"/>
              <a:t>, </a:t>
            </a:r>
            <a:r>
              <a:rPr lang="en-US" dirty="0" smtClean="0">
                <a:solidFill>
                  <a:srgbClr val="00B0F0"/>
                </a:solidFill>
              </a:rPr>
              <a:t>spyware</a:t>
            </a:r>
            <a:r>
              <a:rPr lang="en-US" dirty="0" smtClean="0"/>
              <a:t>, </a:t>
            </a:r>
            <a:r>
              <a:rPr lang="en-US" dirty="0" smtClean="0">
                <a:solidFill>
                  <a:srgbClr val="00B0F0"/>
                </a:solidFill>
              </a:rPr>
              <a:t>adware</a:t>
            </a:r>
            <a:r>
              <a:rPr lang="en-US" dirty="0" smtClean="0"/>
              <a:t> and other malicious programs.</a:t>
            </a:r>
            <a:endParaRPr lang="en-US" dirty="0"/>
          </a:p>
        </p:txBody>
      </p:sp>
      <p:pic>
        <p:nvPicPr>
          <p:cNvPr id="4" name="Picture 3" descr="malwar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37450" y="0"/>
            <a:ext cx="1606550" cy="1528724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55000" lnSpcReduction="20000"/>
          </a:bodyPr>
          <a:lstStyle/>
          <a:p>
            <a:fld id="{8F82E0A0-C266-4798-8C8F-B9F91E9DA37E}" type="slidenum">
              <a:rPr lang="en-US" smtClean="0"/>
              <a:pPr/>
              <a:t>59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is a Software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b="1" smtClean="0"/>
              <a:t>Computer software</a:t>
            </a:r>
            <a:r>
              <a:rPr lang="en-US" smtClean="0"/>
              <a:t>, or simply </a:t>
            </a:r>
            <a:r>
              <a:rPr lang="en-US" b="1" smtClean="0">
                <a:solidFill>
                  <a:srgbClr val="0070C0"/>
                </a:solidFill>
              </a:rPr>
              <a:t>software</a:t>
            </a:r>
            <a:r>
              <a:rPr lang="en-US" smtClean="0"/>
              <a:t> is any set of </a:t>
            </a:r>
            <a:r>
              <a:rPr lang="en-US" smtClean="0">
                <a:solidFill>
                  <a:srgbClr val="0070C0"/>
                </a:solidFill>
              </a:rPr>
              <a:t>machine-readable</a:t>
            </a:r>
            <a:r>
              <a:rPr lang="en-US" smtClean="0"/>
              <a:t> instructions that </a:t>
            </a:r>
            <a:r>
              <a:rPr lang="en-US" smtClean="0">
                <a:solidFill>
                  <a:srgbClr val="0070C0"/>
                </a:solidFill>
              </a:rPr>
              <a:t>directs</a:t>
            </a:r>
            <a:r>
              <a:rPr lang="en-US" smtClean="0"/>
              <a:t> a computer's </a:t>
            </a:r>
            <a:r>
              <a:rPr lang="en-US" smtClean="0">
                <a:solidFill>
                  <a:srgbClr val="0070C0"/>
                </a:solidFill>
              </a:rPr>
              <a:t>processor</a:t>
            </a:r>
            <a:r>
              <a:rPr lang="en-US" smtClean="0"/>
              <a:t> to perform specific operations.</a:t>
            </a:r>
          </a:p>
          <a:p>
            <a:pPr algn="just">
              <a:buNone/>
            </a:pPr>
            <a:endParaRPr lang="en-US" smtClean="0"/>
          </a:p>
          <a:p>
            <a:pPr algn="just"/>
            <a:r>
              <a:rPr lang="en-US" smtClean="0"/>
              <a:t>Software tells the computer </a:t>
            </a:r>
            <a:r>
              <a:rPr lang="en-US" smtClean="0">
                <a:solidFill>
                  <a:srgbClr val="0070C0"/>
                </a:solidFill>
              </a:rPr>
              <a:t>what to do and how to do.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55000" lnSpcReduction="20000"/>
          </a:bodyPr>
          <a:lstStyle/>
          <a:p>
            <a:fld id="{8F82E0A0-C266-4798-8C8F-B9F91E9DA37E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Malicious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153400" cy="3505200"/>
          </a:xfrm>
        </p:spPr>
        <p:txBody>
          <a:bodyPr/>
          <a:lstStyle/>
          <a:p>
            <a:r>
              <a:rPr lang="en-US" b="1" dirty="0" smtClean="0"/>
              <a:t>Virus</a:t>
            </a:r>
          </a:p>
          <a:p>
            <a:pPr lvl="1" algn="just"/>
            <a:r>
              <a:rPr lang="en-US" dirty="0" smtClean="0"/>
              <a:t>Virus is a program written to enter to your computer and </a:t>
            </a:r>
            <a:r>
              <a:rPr lang="en-US" dirty="0" smtClean="0">
                <a:solidFill>
                  <a:srgbClr val="00B0F0"/>
                </a:solidFill>
              </a:rPr>
              <a:t>damage/alter</a:t>
            </a:r>
            <a:r>
              <a:rPr lang="en-US" dirty="0" smtClean="0"/>
              <a:t> your </a:t>
            </a:r>
            <a:r>
              <a:rPr lang="en-US" dirty="0" smtClean="0">
                <a:solidFill>
                  <a:srgbClr val="00B0F0"/>
                </a:solidFill>
              </a:rPr>
              <a:t>files/data</a:t>
            </a:r>
            <a:r>
              <a:rPr lang="en-US" dirty="0" smtClean="0"/>
              <a:t>. A virus might </a:t>
            </a:r>
            <a:r>
              <a:rPr lang="en-US" dirty="0" smtClean="0">
                <a:solidFill>
                  <a:srgbClr val="00B0F0"/>
                </a:solidFill>
              </a:rPr>
              <a:t>corrupt</a:t>
            </a:r>
            <a:r>
              <a:rPr lang="en-US" dirty="0" smtClean="0"/>
              <a:t> or </a:t>
            </a:r>
            <a:r>
              <a:rPr lang="en-US" dirty="0" smtClean="0">
                <a:solidFill>
                  <a:srgbClr val="00B0F0"/>
                </a:solidFill>
              </a:rPr>
              <a:t>delete</a:t>
            </a:r>
            <a:r>
              <a:rPr lang="en-US" dirty="0" smtClean="0"/>
              <a:t> data on your computer</a:t>
            </a:r>
          </a:p>
          <a:p>
            <a:r>
              <a:rPr lang="en-US" b="1" dirty="0" smtClean="0"/>
              <a:t>Worms</a:t>
            </a:r>
          </a:p>
          <a:p>
            <a:pPr lvl="1" algn="just"/>
            <a:r>
              <a:rPr lang="en-US" dirty="0" smtClean="0"/>
              <a:t>Malicious programs that make </a:t>
            </a:r>
            <a:r>
              <a:rPr lang="en-US" dirty="0" smtClean="0">
                <a:solidFill>
                  <a:srgbClr val="00B0F0"/>
                </a:solidFill>
              </a:rPr>
              <a:t>copies</a:t>
            </a:r>
            <a:r>
              <a:rPr lang="en-US" dirty="0" smtClean="0"/>
              <a:t> of </a:t>
            </a:r>
            <a:r>
              <a:rPr lang="en-US" dirty="0" smtClean="0">
                <a:solidFill>
                  <a:srgbClr val="00B0F0"/>
                </a:solidFill>
              </a:rPr>
              <a:t>themselves</a:t>
            </a:r>
            <a:r>
              <a:rPr lang="en-US" dirty="0" smtClean="0"/>
              <a:t> again and again on the </a:t>
            </a:r>
            <a:r>
              <a:rPr lang="en-US" dirty="0" smtClean="0">
                <a:solidFill>
                  <a:srgbClr val="00B0F0"/>
                </a:solidFill>
              </a:rPr>
              <a:t>local drive</a:t>
            </a:r>
            <a:r>
              <a:rPr lang="en-US" dirty="0" smtClean="0"/>
              <a:t>, network shares, etc</a:t>
            </a:r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  <p:pic>
        <p:nvPicPr>
          <p:cNvPr id="5" name="Picture 4" descr="virusvsworm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943600" y="0"/>
            <a:ext cx="3200400" cy="196215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55000" lnSpcReduction="20000"/>
          </a:bodyPr>
          <a:lstStyle/>
          <a:p>
            <a:fld id="{8F82E0A0-C266-4798-8C8F-B9F91E9DA37E}" type="slidenum">
              <a:rPr lang="en-US" smtClean="0"/>
              <a:pPr/>
              <a:t>60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Malicious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153400" cy="3790950"/>
          </a:xfrm>
        </p:spPr>
        <p:txBody>
          <a:bodyPr>
            <a:normAutofit lnSpcReduction="10000"/>
          </a:bodyPr>
          <a:lstStyle/>
          <a:p>
            <a:r>
              <a:rPr lang="en-US" b="1" dirty="0" smtClean="0"/>
              <a:t>Trojan Horse</a:t>
            </a:r>
          </a:p>
          <a:p>
            <a:pPr lvl="1" algn="just"/>
            <a:r>
              <a:rPr lang="en-US" dirty="0" smtClean="0"/>
              <a:t>It is a </a:t>
            </a:r>
            <a:r>
              <a:rPr lang="en-US" dirty="0" smtClean="0">
                <a:solidFill>
                  <a:srgbClr val="00B0F0"/>
                </a:solidFill>
              </a:rPr>
              <a:t>destructive</a:t>
            </a:r>
            <a:r>
              <a:rPr lang="en-US" dirty="0" smtClean="0"/>
              <a:t> program that looks as a </a:t>
            </a:r>
            <a:r>
              <a:rPr lang="en-US" dirty="0" smtClean="0">
                <a:solidFill>
                  <a:srgbClr val="00B0F0"/>
                </a:solidFill>
              </a:rPr>
              <a:t>genuine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B0F0"/>
                </a:solidFill>
              </a:rPr>
              <a:t>application</a:t>
            </a:r>
            <a:r>
              <a:rPr lang="en-US" dirty="0" smtClean="0"/>
              <a:t>. Trojans also open a </a:t>
            </a:r>
            <a:r>
              <a:rPr lang="en-US" dirty="0" smtClean="0">
                <a:solidFill>
                  <a:srgbClr val="00B0F0"/>
                </a:solidFill>
              </a:rPr>
              <a:t>backdoor</a:t>
            </a:r>
            <a:r>
              <a:rPr lang="en-US" dirty="0" smtClean="0"/>
              <a:t> entry to your computer which gives </a:t>
            </a:r>
            <a:r>
              <a:rPr lang="en-US" dirty="0" smtClean="0">
                <a:solidFill>
                  <a:srgbClr val="00B0F0"/>
                </a:solidFill>
              </a:rPr>
              <a:t>malicious</a:t>
            </a:r>
            <a:r>
              <a:rPr lang="en-US" dirty="0" smtClean="0"/>
              <a:t> users/programs </a:t>
            </a:r>
            <a:r>
              <a:rPr lang="en-US" dirty="0" smtClean="0">
                <a:solidFill>
                  <a:srgbClr val="00B0F0"/>
                </a:solidFill>
              </a:rPr>
              <a:t>access</a:t>
            </a:r>
            <a:r>
              <a:rPr lang="en-US" dirty="0" smtClean="0"/>
              <a:t> to your system</a:t>
            </a:r>
          </a:p>
          <a:p>
            <a:r>
              <a:rPr lang="en-US" b="1" dirty="0" smtClean="0"/>
              <a:t>Adware</a:t>
            </a:r>
          </a:p>
          <a:p>
            <a:pPr lvl="1" algn="just"/>
            <a:r>
              <a:rPr lang="en-US" dirty="0" smtClean="0"/>
              <a:t>A software application in which </a:t>
            </a:r>
            <a:r>
              <a:rPr lang="en-US" dirty="0" smtClean="0">
                <a:solidFill>
                  <a:srgbClr val="00B0F0"/>
                </a:solidFill>
              </a:rPr>
              <a:t>advertising</a:t>
            </a:r>
            <a:r>
              <a:rPr lang="en-US" dirty="0" smtClean="0"/>
              <a:t> banners are displayed. </a:t>
            </a:r>
            <a:r>
              <a:rPr lang="en-US" dirty="0" smtClean="0">
                <a:solidFill>
                  <a:srgbClr val="00B0F0"/>
                </a:solidFill>
              </a:rPr>
              <a:t>Auto download </a:t>
            </a:r>
            <a:r>
              <a:rPr lang="en-US" dirty="0" smtClean="0"/>
              <a:t>to your system with some program</a:t>
            </a:r>
            <a:endParaRPr lang="en-US" dirty="0"/>
          </a:p>
        </p:txBody>
      </p:sp>
      <p:pic>
        <p:nvPicPr>
          <p:cNvPr id="4" name="Picture 3" descr="Untitled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61875" y="76200"/>
            <a:ext cx="1282125" cy="127635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55000" lnSpcReduction="20000"/>
          </a:bodyPr>
          <a:lstStyle/>
          <a:p>
            <a:fld id="{8F82E0A0-C266-4798-8C8F-B9F91E9DA37E}" type="slidenum">
              <a:rPr lang="en-US" smtClean="0"/>
              <a:pPr/>
              <a:t>61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Malicious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153400" cy="3657600"/>
          </a:xfrm>
        </p:spPr>
        <p:txBody>
          <a:bodyPr>
            <a:normAutofit/>
          </a:bodyPr>
          <a:lstStyle/>
          <a:p>
            <a:r>
              <a:rPr lang="en-US" b="1" dirty="0" smtClean="0"/>
              <a:t>Spyware</a:t>
            </a:r>
          </a:p>
          <a:p>
            <a:pPr lvl="1" algn="just"/>
            <a:r>
              <a:rPr lang="en-US" dirty="0" smtClean="0"/>
              <a:t>They installed </a:t>
            </a:r>
            <a:r>
              <a:rPr lang="en-US" dirty="0" smtClean="0">
                <a:solidFill>
                  <a:srgbClr val="00B0F0"/>
                </a:solidFill>
              </a:rPr>
              <a:t>with or without </a:t>
            </a:r>
            <a:r>
              <a:rPr lang="en-US" dirty="0" smtClean="0"/>
              <a:t>your </a:t>
            </a:r>
            <a:r>
              <a:rPr lang="en-US" dirty="0" smtClean="0">
                <a:solidFill>
                  <a:srgbClr val="00B0F0"/>
                </a:solidFill>
              </a:rPr>
              <a:t>permission</a:t>
            </a:r>
            <a:r>
              <a:rPr lang="en-US" dirty="0" smtClean="0"/>
              <a:t> on your PC to collect information about users, their computer or browsing habits</a:t>
            </a:r>
          </a:p>
          <a:p>
            <a:pPr lvl="1" algn="just"/>
            <a:r>
              <a:rPr lang="en-US" dirty="0" smtClean="0">
                <a:solidFill>
                  <a:srgbClr val="00B0F0"/>
                </a:solidFill>
              </a:rPr>
              <a:t>Tracks</a:t>
            </a:r>
            <a:r>
              <a:rPr lang="en-US" dirty="0" smtClean="0"/>
              <a:t> each and </a:t>
            </a:r>
            <a:r>
              <a:rPr lang="en-US" dirty="0" smtClean="0">
                <a:solidFill>
                  <a:srgbClr val="00B0F0"/>
                </a:solidFill>
              </a:rPr>
              <a:t>everything</a:t>
            </a:r>
            <a:r>
              <a:rPr lang="en-US" dirty="0" smtClean="0"/>
              <a:t> that you </a:t>
            </a:r>
            <a:r>
              <a:rPr lang="en-US" dirty="0" smtClean="0">
                <a:solidFill>
                  <a:srgbClr val="00B0F0"/>
                </a:solidFill>
              </a:rPr>
              <a:t>do</a:t>
            </a:r>
            <a:r>
              <a:rPr lang="en-US" dirty="0" smtClean="0"/>
              <a:t> without your knowledge and </a:t>
            </a:r>
            <a:r>
              <a:rPr lang="en-US" dirty="0" smtClean="0">
                <a:solidFill>
                  <a:srgbClr val="00B0F0"/>
                </a:solidFill>
              </a:rPr>
              <a:t>send</a:t>
            </a:r>
            <a:r>
              <a:rPr lang="en-US" dirty="0" smtClean="0"/>
              <a:t> it to </a:t>
            </a:r>
            <a:r>
              <a:rPr lang="en-US" dirty="0" smtClean="0">
                <a:solidFill>
                  <a:srgbClr val="00B0F0"/>
                </a:solidFill>
              </a:rPr>
              <a:t>remote user</a:t>
            </a:r>
          </a:p>
          <a:p>
            <a:r>
              <a:rPr lang="en-US" dirty="0" smtClean="0"/>
              <a:t>Computer </a:t>
            </a:r>
            <a:r>
              <a:rPr lang="en-US" b="1" dirty="0" smtClean="0">
                <a:solidFill>
                  <a:srgbClr val="FF0000"/>
                </a:solidFill>
              </a:rPr>
              <a:t>Geniuses</a:t>
            </a:r>
            <a:r>
              <a:rPr lang="en-US" dirty="0" smtClean="0"/>
              <a:t> normally write malicious codes for some reason</a:t>
            </a:r>
          </a:p>
        </p:txBody>
      </p:sp>
      <p:pic>
        <p:nvPicPr>
          <p:cNvPr id="4" name="Picture 3" descr="thief_ico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334250" y="0"/>
            <a:ext cx="1809750" cy="165735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55000" lnSpcReduction="20000"/>
          </a:bodyPr>
          <a:lstStyle/>
          <a:p>
            <a:fld id="{8F82E0A0-C266-4798-8C8F-B9F91E9DA37E}" type="slidenum">
              <a:rPr lang="en-US" smtClean="0"/>
              <a:pPr/>
              <a:t>62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3240.thank-you.jpg"/>
          <p:cNvPicPr>
            <a:picLocks noGrp="1" noChangeAspect="1"/>
          </p:cNvPicPr>
          <p:nvPr>
            <p:ph type="pic" idx="1"/>
          </p:nvPr>
        </p:nvPicPr>
        <p:blipFill>
          <a:blip r:embed="rId3" cstate="print"/>
          <a:srcRect t="21759" b="21759"/>
          <a:stretch>
            <a:fillRect/>
          </a:stretch>
        </p:blipFill>
        <p:spPr/>
      </p:pic>
      <p:sp>
        <p:nvSpPr>
          <p:cNvPr id="38915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1600200" y="4114800"/>
            <a:ext cx="7315200" cy="1028700"/>
          </a:xfrm>
        </p:spPr>
        <p:txBody>
          <a:bodyPr>
            <a:normAutofit/>
          </a:bodyPr>
          <a:lstStyle/>
          <a:p>
            <a:r>
              <a:rPr lang="en-US" sz="5400" b="1" dirty="0" smtClean="0">
                <a:solidFill>
                  <a:srgbClr val="00B050"/>
                </a:solidFill>
                <a:latin typeface="Book Antiqua" pitchFamily="18" charset="0"/>
              </a:rPr>
              <a:t>Any Questions !!!</a:t>
            </a:r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3486150"/>
            <a:ext cx="7315200" cy="514350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4400" b="1" dirty="0" smtClean="0">
                <a:solidFill>
                  <a:srgbClr val="FF0000"/>
                </a:solidFill>
              </a:rPr>
              <a:t>END OF LECTURE 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lnSpcReduction="10000"/>
          </a:bodyPr>
          <a:lstStyle/>
          <a:p>
            <a:pPr algn="ctr"/>
            <a:fld id="{8F82E0A0-C266-4798-8C8F-B9F91E9DA37E}" type="slidenum">
              <a:rPr lang="en-US" sz="2800" b="1" smtClean="0">
                <a:solidFill>
                  <a:srgbClr val="FFFFFF"/>
                </a:solidFill>
              </a:rPr>
              <a:pPr algn="ctr"/>
              <a:t>63</a:t>
            </a:fld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>
                <a:latin typeface="Arial" charset="0"/>
              </a:rPr>
              <a:t>Types of Software</a:t>
            </a:r>
            <a:endParaRPr lang="en-US" sz="4000" dirty="0" smtClean="0">
              <a:latin typeface="Arial" charset="0"/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sz="quarter" idx="13"/>
          </p:nvPr>
        </p:nvSpPr>
        <p:spPr>
          <a:xfrm>
            <a:off x="609600" y="1428750"/>
            <a:ext cx="5181600" cy="3429000"/>
          </a:xfrm>
        </p:spPr>
        <p:txBody>
          <a:bodyPr>
            <a:normAutofit/>
          </a:bodyPr>
          <a:lstStyle/>
          <a:p>
            <a:pPr marL="152718" lvl="1" indent="0"/>
            <a:r>
              <a:rPr lang="en-US" sz="3600" dirty="0" smtClean="0"/>
              <a:t> System Software</a:t>
            </a:r>
          </a:p>
          <a:p>
            <a:pPr marL="152718" lvl="1" indent="0"/>
            <a:r>
              <a:rPr lang="en-US" sz="3600" dirty="0" smtClean="0"/>
              <a:t> Application Software</a:t>
            </a:r>
          </a:p>
          <a:p>
            <a:pPr marL="152718" lvl="1" indent="0"/>
            <a:r>
              <a:rPr lang="en-US" sz="3600" dirty="0" smtClean="0"/>
              <a:t> Open Source Software</a:t>
            </a:r>
          </a:p>
          <a:p>
            <a:pPr marL="152718" lvl="1" indent="0"/>
            <a:r>
              <a:rPr lang="en-US" sz="3600" dirty="0" smtClean="0"/>
              <a:t> Proprietary Software</a:t>
            </a:r>
          </a:p>
          <a:p>
            <a:pPr marL="152718" lvl="1" indent="0"/>
            <a:r>
              <a:rPr lang="en-US" sz="3600" dirty="0" smtClean="0"/>
              <a:t> Malicious Software</a:t>
            </a:r>
          </a:p>
        </p:txBody>
      </p:sp>
      <p:pic>
        <p:nvPicPr>
          <p:cNvPr id="5" name="Picture 4" descr="O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248400" y="1362075"/>
            <a:ext cx="2543175" cy="3781425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47500" lnSpcReduction="20000"/>
          </a:bodyPr>
          <a:lstStyle/>
          <a:p>
            <a:fld id="{A3F7CB7D-F184-43C7-B6FD-03D728E1BBFF}" type="slidenum">
              <a:rPr lang="en-US" smtClean="0">
                <a:solidFill>
                  <a:srgbClr val="FFFFFF"/>
                </a:solidFill>
              </a:rPr>
              <a:pPr/>
              <a:t>7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System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4572000" cy="3581399"/>
          </a:xfrm>
        </p:spPr>
        <p:txBody>
          <a:bodyPr>
            <a:normAutofit fontScale="92500"/>
          </a:bodyPr>
          <a:lstStyle/>
          <a:p>
            <a:pPr algn="just"/>
            <a:r>
              <a:rPr lang="en-US" smtClean="0"/>
              <a:t>A </a:t>
            </a:r>
            <a:r>
              <a:rPr lang="en-US" smtClean="0">
                <a:solidFill>
                  <a:srgbClr val="0070C0"/>
                </a:solidFill>
              </a:rPr>
              <a:t>program</a:t>
            </a:r>
            <a:r>
              <a:rPr lang="en-US" smtClean="0"/>
              <a:t> or set of programs that is especially designed to </a:t>
            </a:r>
            <a:r>
              <a:rPr lang="en-US" smtClean="0">
                <a:solidFill>
                  <a:srgbClr val="0070C0"/>
                </a:solidFill>
              </a:rPr>
              <a:t>control</a:t>
            </a:r>
            <a:r>
              <a:rPr lang="en-US" smtClean="0"/>
              <a:t> different operations of computer system is called </a:t>
            </a:r>
            <a:r>
              <a:rPr lang="en-US" smtClean="0">
                <a:solidFill>
                  <a:srgbClr val="0070C0"/>
                </a:solidFill>
              </a:rPr>
              <a:t>system software</a:t>
            </a:r>
            <a:r>
              <a:rPr lang="en-US" smtClean="0"/>
              <a:t>. It controls the working of different components of the computer. </a:t>
            </a:r>
          </a:p>
          <a:p>
            <a:pPr algn="just">
              <a:buNone/>
            </a:pPr>
            <a:endParaRPr lang="en-US" dirty="0"/>
          </a:p>
        </p:txBody>
      </p:sp>
      <p:pic>
        <p:nvPicPr>
          <p:cNvPr id="6" name="Content Placeholder 5" descr="TG2-1.jpg"/>
          <p:cNvPicPr>
            <a:picLocks noGrp="1" noChangeAspect="1"/>
          </p:cNvPicPr>
          <p:nvPr>
            <p:ph sz="quarter" idx="14"/>
          </p:nvPr>
        </p:nvPicPr>
        <p:blipFill>
          <a:blip r:embed="rId2" cstate="print"/>
          <a:stretch>
            <a:fillRect/>
          </a:stretch>
        </p:blipFill>
        <p:spPr>
          <a:xfrm>
            <a:off x="5562600" y="1428750"/>
            <a:ext cx="3268663" cy="3268663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47500" lnSpcReduction="20000"/>
          </a:bodyPr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4000" smtClean="0">
                <a:latin typeface="Arial" charset="0"/>
              </a:rPr>
              <a:t>System Software</a:t>
            </a:r>
            <a:endParaRPr lang="en-US" sz="4000" dirty="0" smtClean="0">
              <a:latin typeface="Arial" charset="0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sz="quarter" idx="13"/>
          </p:nvPr>
        </p:nvSpPr>
        <p:spPr>
          <a:xfrm>
            <a:off x="609600" y="1352550"/>
            <a:ext cx="8382000" cy="3657600"/>
          </a:xfrm>
        </p:spPr>
        <p:txBody>
          <a:bodyPr>
            <a:noAutofit/>
          </a:bodyPr>
          <a:lstStyle/>
          <a:p>
            <a:pPr algn="just"/>
            <a:r>
              <a:rPr lang="en-US" sz="2700" smtClean="0"/>
              <a:t>System Software includes the </a:t>
            </a:r>
            <a:r>
              <a:rPr lang="en-US" sz="2700" smtClean="0">
                <a:solidFill>
                  <a:srgbClr val="0070C0"/>
                </a:solidFill>
              </a:rPr>
              <a:t>Operating System (OS) </a:t>
            </a:r>
            <a:r>
              <a:rPr lang="en-US" sz="2700" smtClean="0"/>
              <a:t>and all the </a:t>
            </a:r>
            <a:r>
              <a:rPr lang="en-US" sz="2700" smtClean="0">
                <a:solidFill>
                  <a:srgbClr val="0070C0"/>
                </a:solidFill>
              </a:rPr>
              <a:t>utilities</a:t>
            </a:r>
            <a:r>
              <a:rPr lang="en-US" sz="2700" smtClean="0"/>
              <a:t> that enable the computer to function. </a:t>
            </a:r>
          </a:p>
          <a:p>
            <a:pPr algn="just"/>
            <a:r>
              <a:rPr lang="en-US" sz="2700" dirty="0" smtClean="0"/>
              <a:t>System software is a term referring to any computer software which </a:t>
            </a:r>
            <a:r>
              <a:rPr lang="en-US" sz="2700" dirty="0" smtClean="0">
                <a:solidFill>
                  <a:srgbClr val="0070C0"/>
                </a:solidFill>
              </a:rPr>
              <a:t>manages and controls </a:t>
            </a:r>
            <a:r>
              <a:rPr lang="en-US" sz="2700" dirty="0" smtClean="0"/>
              <a:t>the hardware so that </a:t>
            </a:r>
            <a:r>
              <a:rPr lang="en-US" sz="2700" dirty="0" smtClean="0">
                <a:solidFill>
                  <a:srgbClr val="0070C0"/>
                </a:solidFill>
              </a:rPr>
              <a:t>application software </a:t>
            </a:r>
            <a:r>
              <a:rPr lang="en-US" sz="2700" dirty="0" smtClean="0"/>
              <a:t>can perform a </a:t>
            </a:r>
            <a:r>
              <a:rPr lang="en-US" sz="2700" dirty="0" smtClean="0">
                <a:solidFill>
                  <a:srgbClr val="0070C0"/>
                </a:solidFill>
              </a:rPr>
              <a:t>task.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700" dirty="0" smtClean="0"/>
              <a:t>Example: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700" dirty="0" smtClean="0"/>
              <a:t>   Operating Systems, Device Drivers, Interpreters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55000" lnSpcReduction="20000"/>
          </a:bodyPr>
          <a:lstStyle/>
          <a:p>
            <a:fld id="{8F82E0A0-C266-4798-8C8F-B9F91E9DA37E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MPUTING FUNDAMENTALS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5000"/>
                <a:satMod val="150000"/>
              </a:schemeClr>
            </a:gs>
            <a:gs pos="35000">
              <a:schemeClr val="phClr">
                <a:shade val="60000"/>
                <a:satMod val="150000"/>
              </a:schemeClr>
            </a:gs>
            <a:gs pos="100000">
              <a:schemeClr val="phClr">
                <a:tint val="97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COMPUTING FUNDAMENTALS</Template>
  <TotalTime>0</TotalTime>
  <Words>1743</Words>
  <Application>Microsoft Office PowerPoint</Application>
  <PresentationFormat>On-screen Show (16:9)</PresentationFormat>
  <Paragraphs>423</Paragraphs>
  <Slides>63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64" baseType="lpstr">
      <vt:lpstr>COMPUTING FUNDAMENTALS</vt:lpstr>
      <vt:lpstr>Introduction to Software   Lecture 5: week 10</vt:lpstr>
      <vt:lpstr>TEXT AND REF. BOOKS</vt:lpstr>
      <vt:lpstr>MOBILE ALERT</vt:lpstr>
      <vt:lpstr>Presented by: Simra Najm </vt:lpstr>
      <vt:lpstr>Learning Outcome</vt:lpstr>
      <vt:lpstr>What is a Software ?</vt:lpstr>
      <vt:lpstr>Types of Software</vt:lpstr>
      <vt:lpstr>System Software</vt:lpstr>
      <vt:lpstr>System Software</vt:lpstr>
      <vt:lpstr>Application Software</vt:lpstr>
      <vt:lpstr>Open Source Software</vt:lpstr>
      <vt:lpstr>Open Source Software</vt:lpstr>
      <vt:lpstr>Proprietary Software</vt:lpstr>
      <vt:lpstr>Types of System Software</vt:lpstr>
      <vt:lpstr>Operating System</vt:lpstr>
      <vt:lpstr> Characteristics of Operating systems</vt:lpstr>
      <vt:lpstr>Multi-user / Multi tasking</vt:lpstr>
      <vt:lpstr> Characteristics of Operating systems</vt:lpstr>
      <vt:lpstr> Characteristics of Operating systems</vt:lpstr>
      <vt:lpstr>Types of Operating Systems</vt:lpstr>
      <vt:lpstr>Types of Operating Systems</vt:lpstr>
      <vt:lpstr>Types of Operating Systems</vt:lpstr>
      <vt:lpstr> Characteristics of Operating systems</vt:lpstr>
      <vt:lpstr>Types of Operating Systems</vt:lpstr>
      <vt:lpstr> Characteristics of Operating systems</vt:lpstr>
      <vt:lpstr>Device Driver</vt:lpstr>
      <vt:lpstr>Device Driver</vt:lpstr>
      <vt:lpstr>Enhancing an OS</vt:lpstr>
      <vt:lpstr>Utility Software</vt:lpstr>
      <vt:lpstr>PowerPoint Presentation</vt:lpstr>
      <vt:lpstr>Examples:</vt:lpstr>
      <vt:lpstr>Enhancing an OS</vt:lpstr>
      <vt:lpstr>PC Operating Systems</vt:lpstr>
      <vt:lpstr>PC Operating Systems</vt:lpstr>
      <vt:lpstr>PC Operating Systems</vt:lpstr>
      <vt:lpstr>Embedded Operating Systems (EOS)</vt:lpstr>
      <vt:lpstr>Embedded Operating Systems (EOS)</vt:lpstr>
      <vt:lpstr>Embedded Operating Systems</vt:lpstr>
      <vt:lpstr>Embedded Operating Systems</vt:lpstr>
      <vt:lpstr>Embedded Operating Systems</vt:lpstr>
      <vt:lpstr>Some common functions of SYSTEM SOFTWARE(OS)</vt:lpstr>
      <vt:lpstr>Managing Hardware</vt:lpstr>
      <vt:lpstr>Interrupts</vt:lpstr>
      <vt:lpstr>Organizing Files and Folders</vt:lpstr>
      <vt:lpstr>Types of Application Software</vt:lpstr>
      <vt:lpstr>PowerPoint Presentation</vt:lpstr>
      <vt:lpstr>Types of application software</vt:lpstr>
      <vt:lpstr>PowerPoint Presentation</vt:lpstr>
      <vt:lpstr>Types of application software</vt:lpstr>
      <vt:lpstr>PowerPoint Presentation</vt:lpstr>
      <vt:lpstr>Types of application software</vt:lpstr>
      <vt:lpstr>PowerPoint Presentation</vt:lpstr>
      <vt:lpstr>Types of application software </vt:lpstr>
      <vt:lpstr>Types of application software </vt:lpstr>
      <vt:lpstr>Types of application software </vt:lpstr>
      <vt:lpstr>Simulation Software : Flight Simulator</vt:lpstr>
      <vt:lpstr>Types of application software </vt:lpstr>
      <vt:lpstr>Types of application software </vt:lpstr>
      <vt:lpstr>Malicious Software</vt:lpstr>
      <vt:lpstr>Malicious Software</vt:lpstr>
      <vt:lpstr>Malicious Software</vt:lpstr>
      <vt:lpstr>Malicious Software</vt:lpstr>
      <vt:lpstr>END OF LECTURE 5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2014-09-01T03:46:13Z</dcterms:created>
  <dcterms:modified xsi:type="dcterms:W3CDTF">2019-12-31T04:35:46Z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1033</vt:i4>
  </property>
  <property fmtid="{D5CDD505-2E9C-101B-9397-08002B2CF9AE}" pid="3" name="_Version">
    <vt:lpwstr>12.0.4518</vt:lpwstr>
  </property>
</Properties>
</file>