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34"/>
  </p:notesMasterIdLst>
  <p:sldIdLst>
    <p:sldId id="256" r:id="rId2"/>
    <p:sldId id="368" r:id="rId3"/>
    <p:sldId id="364" r:id="rId4"/>
    <p:sldId id="367" r:id="rId5"/>
    <p:sldId id="366" r:id="rId6"/>
    <p:sldId id="365" r:id="rId7"/>
    <p:sldId id="372" r:id="rId8"/>
    <p:sldId id="369" r:id="rId9"/>
    <p:sldId id="370" r:id="rId10"/>
    <p:sldId id="371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96" r:id="rId22"/>
    <p:sldId id="383" r:id="rId23"/>
    <p:sldId id="384" r:id="rId24"/>
    <p:sldId id="385" r:id="rId25"/>
    <p:sldId id="397" r:id="rId26"/>
    <p:sldId id="394" r:id="rId27"/>
    <p:sldId id="395" r:id="rId28"/>
    <p:sldId id="390" r:id="rId29"/>
    <p:sldId id="391" r:id="rId30"/>
    <p:sldId id="392" r:id="rId31"/>
    <p:sldId id="393" r:id="rId32"/>
    <p:sldId id="3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3300"/>
    <a:srgbClr val="FF66CC"/>
    <a:srgbClr val="CC0000"/>
    <a:srgbClr val="FF3399"/>
    <a:srgbClr val="FF99FF"/>
    <a:srgbClr val="33CCCC"/>
    <a:srgbClr val="FF006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>
        <p:scale>
          <a:sx n="87" d="100"/>
          <a:sy n="87" d="100"/>
        </p:scale>
        <p:origin x="-78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031F4BC-5999-44B6-96A3-13631CBC9E9E}" type="datetimeFigureOut">
              <a:rPr lang="ar-SA" smtClean="0"/>
              <a:t>01/05/1441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9D6FAE4-AA02-42BA-80F7-CC7182BBBE9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7827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6FAE4-AA02-42BA-80F7-CC7182BBBE9B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9488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53D0AC-E29F-4D04-96B8-E31C0DC710C1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7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0350-60D9-41FF-8E3F-9DB297E76848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1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06028E-867A-4B3F-BB28-36EA96C320E3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1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6C60-3A8D-44AA-8D25-08FA18420EFB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0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1DB8EC-C680-4080-9C31-8FFC2916EF2F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1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7C41-22EE-4FF7-A245-D79B8C78C87A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20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742B-5FB9-442A-B7DA-C77196BB14F3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5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CA0A-BA4E-4FAE-A8EF-6A25D306D73B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8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A357-DF2B-4DFB-8879-342FAA8E194D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5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719E4F-A6C1-45DA-A9D1-D04689C4035F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1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999D-DB92-4BD0-ABA4-CE7217496B40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C1A4D74-7A41-4561-8C37-56A7A93F6CF2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026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CS112 – Programming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04 – Imperative programming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35634" y="4737462"/>
            <a:ext cx="524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Course Instructor :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Engr.Asma</a:t>
            </a:r>
            <a:r>
              <a:rPr lang="en-US" dirty="0" smtClean="0">
                <a:solidFill>
                  <a:schemeClr val="bg1"/>
                </a:solidFill>
              </a:rPr>
              <a:t> Khan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Assistant </a:t>
            </a:r>
            <a:r>
              <a:rPr lang="en-US" dirty="0" err="1" smtClean="0">
                <a:solidFill>
                  <a:schemeClr val="bg1"/>
                </a:solidFill>
              </a:rPr>
              <a:t>Professor,SE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dept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3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of for loop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Python for loop statement can be used to do exactly this. This program implements the behavior we want: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9C3-2A04-43CF-858A-053F3CFABE9B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68718" b="84929"/>
          <a:stretch/>
        </p:blipFill>
        <p:spPr>
          <a:xfrm>
            <a:off x="581192" y="2669931"/>
            <a:ext cx="5720862" cy="15503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36724" r="61410" b="46866"/>
          <a:stretch/>
        </p:blipFill>
        <p:spPr>
          <a:xfrm>
            <a:off x="591901" y="4313320"/>
            <a:ext cx="7057292" cy="1688123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6475445" y="3445119"/>
            <a:ext cx="4329404" cy="7751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with iteration using for loop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6475445" y="4769786"/>
            <a:ext cx="4329404" cy="775189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Executing the code using for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for loop over string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/>
              <a:t>Figure </a:t>
            </a:r>
            <a:r>
              <a:rPr lang="en-US" dirty="0" smtClean="0"/>
              <a:t>below </a:t>
            </a:r>
            <a:r>
              <a:rPr lang="en-US" dirty="0"/>
              <a:t>illustrates the workings of this loop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Iteration 1: 	char = </a:t>
            </a:r>
          </a:p>
          <a:p>
            <a:r>
              <a:rPr lang="en-US" dirty="0" smtClean="0"/>
              <a:t>Iteration 2: 	char = </a:t>
            </a:r>
          </a:p>
          <a:p>
            <a:r>
              <a:rPr lang="en-US" dirty="0" smtClean="0"/>
              <a:t>Iteration 3: 	char = </a:t>
            </a:r>
          </a:p>
          <a:p>
            <a:r>
              <a:rPr lang="en-US" dirty="0"/>
              <a:t>Iteration </a:t>
            </a:r>
            <a:r>
              <a:rPr lang="en-US" dirty="0" smtClean="0"/>
              <a:t>4: </a:t>
            </a:r>
            <a:r>
              <a:rPr lang="en-US" dirty="0"/>
              <a:t>	char = </a:t>
            </a:r>
          </a:p>
          <a:p>
            <a:r>
              <a:rPr lang="en-US" dirty="0"/>
              <a:t>Iteration </a:t>
            </a:r>
            <a:r>
              <a:rPr lang="en-US" dirty="0" smtClean="0"/>
              <a:t>5: </a:t>
            </a:r>
            <a:r>
              <a:rPr lang="en-US" dirty="0"/>
              <a:t>	char = </a:t>
            </a:r>
          </a:p>
          <a:p>
            <a:r>
              <a:rPr lang="en-US" dirty="0"/>
              <a:t>Iteration </a:t>
            </a:r>
            <a:r>
              <a:rPr lang="en-US" dirty="0" smtClean="0"/>
              <a:t>6: </a:t>
            </a:r>
            <a:r>
              <a:rPr lang="en-US" dirty="0"/>
              <a:t>	char =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9C3-2A04-43CF-858A-053F3CFABE9B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790553" y="2592207"/>
            <a:ext cx="2707849" cy="460310"/>
            <a:chOff x="8546841" y="2180496"/>
            <a:chExt cx="2707849" cy="460310"/>
          </a:xfrm>
        </p:grpSpPr>
        <p:sp>
          <p:nvSpPr>
            <p:cNvPr id="2" name="Rectangle 1"/>
            <p:cNvSpPr/>
            <p:nvPr/>
          </p:nvSpPr>
          <p:spPr>
            <a:xfrm>
              <a:off x="8546841" y="2180496"/>
              <a:ext cx="438539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004041" y="2180496"/>
              <a:ext cx="438539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61240" y="2183606"/>
              <a:ext cx="438539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18439" y="2180496"/>
              <a:ext cx="438539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377612" y="2180496"/>
              <a:ext cx="438539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816151" y="2180496"/>
              <a:ext cx="438539" cy="4572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34408" y="263769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788580" y="3049407"/>
            <a:ext cx="43853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27119" y="3506607"/>
            <a:ext cx="438539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80908" y="3963807"/>
            <a:ext cx="438539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19447" y="4428347"/>
            <a:ext cx="438539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73952" y="4892887"/>
            <a:ext cx="438539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23795" y="5338759"/>
            <a:ext cx="438539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55913" y="2458816"/>
            <a:ext cx="34548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eXGyreHeros-Regular"/>
              </a:rPr>
              <a:t>The variable </a:t>
            </a:r>
            <a:r>
              <a:rPr lang="en-US" sz="2000" dirty="0">
                <a:latin typeface="SFTT0900"/>
              </a:rPr>
              <a:t>char </a:t>
            </a:r>
            <a:r>
              <a:rPr lang="en-US" dirty="0">
                <a:latin typeface="TeXGyreHeros-Regular"/>
              </a:rPr>
              <a:t>is </a:t>
            </a:r>
            <a:r>
              <a:rPr lang="en-US" dirty="0" smtClean="0">
                <a:latin typeface="TeXGyreHeros-Regular"/>
              </a:rPr>
              <a:t>assigned </a:t>
            </a:r>
            <a:r>
              <a:rPr lang="en-US" sz="2000" dirty="0" smtClean="0">
                <a:latin typeface="SFTT0900"/>
              </a:rPr>
              <a:t>‘F' </a:t>
            </a:r>
            <a:r>
              <a:rPr lang="en-US" dirty="0">
                <a:latin typeface="TeXGyreHeros-Regular"/>
              </a:rPr>
              <a:t>in iteration 1, </a:t>
            </a:r>
            <a:r>
              <a:rPr lang="en-US" sz="2000" dirty="0" smtClean="0">
                <a:latin typeface="SFTT0900"/>
              </a:rPr>
              <a:t>‘A' </a:t>
            </a:r>
            <a:r>
              <a:rPr lang="en-US" dirty="0" smtClean="0">
                <a:latin typeface="TeXGyreHeros-Regular"/>
              </a:rPr>
              <a:t>in iteration </a:t>
            </a:r>
            <a:r>
              <a:rPr lang="en-US" dirty="0">
                <a:latin typeface="TeXGyreHeros-Regular"/>
              </a:rPr>
              <a:t>2, </a:t>
            </a:r>
            <a:r>
              <a:rPr lang="en-US" sz="2000" dirty="0" smtClean="0">
                <a:latin typeface="SFTT0900"/>
              </a:rPr>
              <a:t>‘I' </a:t>
            </a:r>
            <a:r>
              <a:rPr lang="en-US" dirty="0">
                <a:latin typeface="TeXGyreHeros-Regular"/>
              </a:rPr>
              <a:t>in iteration 3,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FTT0900"/>
              </a:rPr>
              <a:t>‘S' </a:t>
            </a:r>
            <a:r>
              <a:rPr lang="en-US" dirty="0">
                <a:latin typeface="TeXGyreHeros-Regular"/>
              </a:rPr>
              <a:t>in iteration </a:t>
            </a:r>
            <a:r>
              <a:rPr lang="en-US" dirty="0" smtClean="0">
                <a:latin typeface="TeXGyreHeros-Regular"/>
              </a:rPr>
              <a:t>4,</a:t>
            </a:r>
            <a:r>
              <a:rPr lang="en-US" sz="2000" dirty="0">
                <a:latin typeface="SFTT0900"/>
              </a:rPr>
              <a:t> </a:t>
            </a:r>
            <a:r>
              <a:rPr lang="en-US" sz="2000" dirty="0" smtClean="0">
                <a:latin typeface="SFTT0900"/>
              </a:rPr>
              <a:t>‘A' </a:t>
            </a:r>
            <a:r>
              <a:rPr lang="en-US" dirty="0">
                <a:latin typeface="TeXGyreHeros-Regular"/>
              </a:rPr>
              <a:t>in </a:t>
            </a:r>
            <a:r>
              <a:rPr lang="en-US" dirty="0" smtClean="0">
                <a:latin typeface="TeXGyreHeros-Regular"/>
              </a:rPr>
              <a:t>iteration 5 , and </a:t>
            </a:r>
            <a:r>
              <a:rPr lang="en-US" sz="2000" dirty="0" smtClean="0">
                <a:latin typeface="SFTT0900"/>
              </a:rPr>
              <a:t>‘L' </a:t>
            </a:r>
            <a:r>
              <a:rPr lang="en-US" dirty="0">
                <a:latin typeface="TeXGyreHeros-Regular"/>
              </a:rPr>
              <a:t>in iteration </a:t>
            </a:r>
            <a:r>
              <a:rPr lang="en-US" dirty="0" smtClean="0">
                <a:latin typeface="TeXGyreHeros-Regular"/>
              </a:rPr>
              <a:t>6; in every </a:t>
            </a:r>
            <a:r>
              <a:rPr lang="en-US" dirty="0">
                <a:latin typeface="TeXGyreHeros-Regular"/>
              </a:rPr>
              <a:t>iteration, the </a:t>
            </a:r>
            <a:r>
              <a:rPr lang="en-US" dirty="0" smtClean="0">
                <a:latin typeface="TeXGyreHeros-Regular"/>
              </a:rPr>
              <a:t>current value </a:t>
            </a:r>
            <a:r>
              <a:rPr lang="en-US" dirty="0">
                <a:latin typeface="TeXGyreHeros-Regular"/>
              </a:rPr>
              <a:t>of </a:t>
            </a:r>
            <a:r>
              <a:rPr lang="en-US" sz="2000" dirty="0">
                <a:latin typeface="SFTT0900"/>
              </a:rPr>
              <a:t>char </a:t>
            </a:r>
            <a:r>
              <a:rPr lang="en-US" dirty="0">
                <a:latin typeface="TeXGyreHeros-Regular"/>
              </a:rPr>
              <a:t>is printed. </a:t>
            </a:r>
            <a:endParaRPr lang="en-US" dirty="0" smtClean="0">
              <a:latin typeface="TeXGyreHeros-Regula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eXGyreHeros-Regular"/>
              </a:rPr>
              <a:t>So when </a:t>
            </a:r>
            <a:r>
              <a:rPr lang="en-US" sz="2000" dirty="0">
                <a:latin typeface="SFTT0900"/>
              </a:rPr>
              <a:t>char </a:t>
            </a:r>
            <a:r>
              <a:rPr lang="en-US" dirty="0">
                <a:latin typeface="TeXGyreHeros-Regular"/>
              </a:rPr>
              <a:t>is </a:t>
            </a:r>
            <a:r>
              <a:rPr lang="en-US" sz="2000" dirty="0" smtClean="0">
                <a:latin typeface="SFTT0900"/>
              </a:rPr>
              <a:t>‘F'</a:t>
            </a:r>
            <a:r>
              <a:rPr lang="en-US" dirty="0" smtClean="0">
                <a:latin typeface="TeXGyreHeros-Regular"/>
              </a:rPr>
              <a:t>, </a:t>
            </a:r>
            <a:r>
              <a:rPr lang="en-US" sz="2000" dirty="0" smtClean="0">
                <a:latin typeface="SFTT0900"/>
              </a:rPr>
              <a:t>‘F' </a:t>
            </a:r>
            <a:r>
              <a:rPr lang="en-US" dirty="0">
                <a:latin typeface="TeXGyreHeros-Regular"/>
              </a:rPr>
              <a:t>gets</a:t>
            </a:r>
          </a:p>
          <a:p>
            <a:r>
              <a:rPr lang="en-US" dirty="0" smtClean="0">
                <a:latin typeface="TeXGyreHeros-Regular"/>
              </a:rPr>
              <a:t>     printed</a:t>
            </a:r>
            <a:r>
              <a:rPr lang="en-US" dirty="0">
                <a:latin typeface="TeXGyreHeros-Regular"/>
              </a:rPr>
              <a:t>; when </a:t>
            </a:r>
            <a:r>
              <a:rPr lang="en-US" sz="2000" dirty="0">
                <a:latin typeface="SFTT0900"/>
              </a:rPr>
              <a:t>char </a:t>
            </a:r>
            <a:r>
              <a:rPr lang="en-US" dirty="0">
                <a:latin typeface="TeXGyreHeros-Regular"/>
              </a:rPr>
              <a:t>is </a:t>
            </a:r>
            <a:r>
              <a:rPr lang="en-US" sz="2000" dirty="0" smtClean="0">
                <a:latin typeface="SFTT0900"/>
              </a:rPr>
              <a:t>‘A'</a:t>
            </a:r>
            <a:r>
              <a:rPr lang="en-US" dirty="0" smtClean="0">
                <a:latin typeface="TeXGyreHeros-Regular"/>
              </a:rPr>
              <a:t>,</a:t>
            </a:r>
            <a:endParaRPr lang="en-US" dirty="0">
              <a:latin typeface="TeXGyreHeros-Regular"/>
            </a:endParaRPr>
          </a:p>
          <a:p>
            <a:r>
              <a:rPr lang="en-US" sz="2000" dirty="0" smtClean="0">
                <a:latin typeface="SFTT0900"/>
              </a:rPr>
              <a:t>    ‘A' </a:t>
            </a:r>
            <a:r>
              <a:rPr lang="en-US" dirty="0">
                <a:latin typeface="TeXGyreHeros-Regular"/>
              </a:rPr>
              <a:t>gets printed, and so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81192" y="2653858"/>
            <a:ext cx="3122023" cy="2453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over the list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1192" y="1996894"/>
            <a:ext cx="11029615" cy="3678303"/>
          </a:xfrm>
        </p:spPr>
        <p:txBody>
          <a:bodyPr anchor="t"/>
          <a:lstStyle/>
          <a:p>
            <a:r>
              <a:rPr lang="en-US" dirty="0"/>
              <a:t>The for loop can also be used to iterate over the items of a list. In the next example, </a:t>
            </a:r>
            <a:r>
              <a:rPr lang="en-US" dirty="0" smtClean="0"/>
              <a:t>we use</a:t>
            </a:r>
            <a:r>
              <a:rPr lang="en-US" dirty="0"/>
              <a:t>, in the interactive shell, a for loop to iterate over string objects representing my pets:</a:t>
            </a:r>
          </a:p>
          <a:p>
            <a:pPr marL="0" indent="0">
              <a:buNone/>
            </a:pPr>
            <a:r>
              <a:rPr lang="en-US" dirty="0"/>
              <a:t>&gt;&gt;&gt; animals = ['fish', 'cat', 'dog']</a:t>
            </a:r>
          </a:p>
          <a:p>
            <a:pPr marL="0" indent="0">
              <a:buNone/>
            </a:pPr>
            <a:r>
              <a:rPr lang="en-US" dirty="0"/>
              <a:t>&gt;&gt;&gt; for animal in animals:</a:t>
            </a:r>
          </a:p>
          <a:p>
            <a:pPr marL="0" indent="0">
              <a:buNone/>
            </a:pPr>
            <a:r>
              <a:rPr lang="en-US" dirty="0"/>
              <a:t>print(animal)</a:t>
            </a:r>
          </a:p>
          <a:p>
            <a:pPr marL="0" indent="0">
              <a:buNone/>
            </a:pPr>
            <a:r>
              <a:rPr lang="en-US" dirty="0"/>
              <a:t>fish</a:t>
            </a:r>
          </a:p>
          <a:p>
            <a:pPr marL="0" indent="0">
              <a:buNone/>
            </a:pPr>
            <a:r>
              <a:rPr lang="en-US" dirty="0"/>
              <a:t>cat</a:t>
            </a:r>
          </a:p>
          <a:p>
            <a:pPr marL="0" indent="0">
              <a:buNone/>
            </a:pPr>
            <a:r>
              <a:rPr lang="en-US" dirty="0"/>
              <a:t>dog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9C3-2A04-43CF-858A-053F3CFABE9B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7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for- loop over list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for loop executes the indented section print(animal) three times, once for </a:t>
            </a:r>
            <a:r>
              <a:rPr lang="en-US" dirty="0" smtClean="0"/>
              <a:t>each value </a:t>
            </a:r>
            <a:r>
              <a:rPr lang="en-US" dirty="0"/>
              <a:t>of animal; the value of animal is </a:t>
            </a:r>
            <a:r>
              <a:rPr lang="en-US" dirty="0" smtClean="0"/>
              <a:t>first </a:t>
            </a:r>
            <a:r>
              <a:rPr lang="en-US" dirty="0"/>
              <a:t>'fish', then 'cat', and finally 'dog', </a:t>
            </a:r>
            <a:r>
              <a:rPr lang="en-US" dirty="0" smtClean="0"/>
              <a:t>as illustrated </a:t>
            </a:r>
            <a:r>
              <a:rPr lang="en-US" dirty="0"/>
              <a:t>in Figure </a:t>
            </a:r>
            <a:r>
              <a:rPr lang="en-US" dirty="0" smtClean="0"/>
              <a:t>below.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Iteration 1:		animal =</a:t>
            </a:r>
          </a:p>
          <a:p>
            <a:r>
              <a:rPr lang="en-US" dirty="0"/>
              <a:t>Iteration </a:t>
            </a:r>
            <a:r>
              <a:rPr lang="en-US" dirty="0" smtClean="0"/>
              <a:t>2:</a:t>
            </a:r>
            <a:r>
              <a:rPr lang="en-US" dirty="0"/>
              <a:t>		animal =</a:t>
            </a:r>
          </a:p>
          <a:p>
            <a:r>
              <a:rPr lang="en-US" dirty="0"/>
              <a:t>Iteration </a:t>
            </a:r>
            <a:r>
              <a:rPr lang="en-US" dirty="0" smtClean="0"/>
              <a:t>3:</a:t>
            </a:r>
            <a:r>
              <a:rPr lang="en-US" dirty="0"/>
              <a:t>		animal =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9C3-2A04-43CF-858A-053F3CFABE9B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809213" y="3584120"/>
            <a:ext cx="3373733" cy="460310"/>
            <a:chOff x="8546841" y="2180496"/>
            <a:chExt cx="1352938" cy="460310"/>
          </a:xfrm>
        </p:grpSpPr>
        <p:sp>
          <p:nvSpPr>
            <p:cNvPr id="10" name="Rectangle 9"/>
            <p:cNvSpPr/>
            <p:nvPr/>
          </p:nvSpPr>
          <p:spPr>
            <a:xfrm>
              <a:off x="8546841" y="2180496"/>
              <a:ext cx="438539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‘fish’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04041" y="2180496"/>
              <a:ext cx="438539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‘cat’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61240" y="2183606"/>
              <a:ext cx="438539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‘dog’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53069" y="362960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animal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809213" y="4277260"/>
            <a:ext cx="1093556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‘fish’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49303" y="4734460"/>
            <a:ext cx="1093556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‘cat’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89390" y="5191660"/>
            <a:ext cx="1093556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‘dog’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35363" y="3022728"/>
            <a:ext cx="27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20697" y="3019226"/>
            <a:ext cx="27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60787" y="3019226"/>
            <a:ext cx="27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0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624873" y="2177486"/>
            <a:ext cx="1841241" cy="1192731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Rectangle 11"/>
          <p:cNvSpPr/>
          <p:nvPr/>
        </p:nvSpPr>
        <p:spPr>
          <a:xfrm>
            <a:off x="457200" y="3778484"/>
            <a:ext cx="3122023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Rectangle 10"/>
          <p:cNvSpPr/>
          <p:nvPr/>
        </p:nvSpPr>
        <p:spPr>
          <a:xfrm>
            <a:off x="457200" y="2586447"/>
            <a:ext cx="3122023" cy="8882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 variable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1192" y="2180496"/>
            <a:ext cx="7181877" cy="3678303"/>
          </a:xfrm>
        </p:spPr>
        <p:txBody>
          <a:bodyPr anchor="t">
            <a:normAutofit/>
          </a:bodyPr>
          <a:lstStyle/>
          <a:p>
            <a:r>
              <a:rPr lang="en-US" dirty="0"/>
              <a:t>The variable char in</a:t>
            </a:r>
          </a:p>
          <a:p>
            <a:pPr marL="0" indent="0">
              <a:buNone/>
            </a:pPr>
            <a:r>
              <a:rPr lang="en-US" dirty="0"/>
              <a:t>for char in name:</a:t>
            </a:r>
          </a:p>
          <a:p>
            <a:pPr marL="0" indent="0">
              <a:buNone/>
            </a:pPr>
            <a:r>
              <a:rPr lang="en-US" dirty="0" smtClean="0"/>
              <a:t>	print(char</a:t>
            </a:r>
            <a:r>
              <a:rPr lang="en-US" dirty="0"/>
              <a:t>)</a:t>
            </a:r>
          </a:p>
          <a:p>
            <a:r>
              <a:rPr lang="en-US" dirty="0"/>
              <a:t>and the variable animal in</a:t>
            </a:r>
          </a:p>
          <a:p>
            <a:pPr marL="0" indent="0">
              <a:buNone/>
            </a:pPr>
            <a:r>
              <a:rPr lang="en-US" dirty="0"/>
              <a:t>for animal in animals:</a:t>
            </a:r>
          </a:p>
          <a:p>
            <a:pPr marL="0" indent="0">
              <a:buNone/>
            </a:pPr>
            <a:r>
              <a:rPr lang="en-US" dirty="0"/>
              <a:t>print(animal)</a:t>
            </a:r>
          </a:p>
          <a:p>
            <a:r>
              <a:rPr lang="en-US" dirty="0"/>
              <a:t>are just variable names, chosen to make the program more meaningful. </a:t>
            </a:r>
            <a:endParaRPr lang="en-US" dirty="0" smtClean="0"/>
          </a:p>
          <a:p>
            <a:r>
              <a:rPr lang="en-US" dirty="0" smtClean="0"/>
              <a:t>We could have </a:t>
            </a:r>
            <a:r>
              <a:rPr lang="en-US" dirty="0"/>
              <a:t>just as easily written the loops with, say, variable name 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9C3-2A04-43CF-858A-053F3CFABE9B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624873" y="2183385"/>
            <a:ext cx="66371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x in name:</a:t>
            </a:r>
          </a:p>
          <a:p>
            <a:r>
              <a:rPr lang="en-US" dirty="0" smtClean="0"/>
              <a:t>	print(x</a:t>
            </a:r>
            <a:r>
              <a:rPr lang="en-US" dirty="0"/>
              <a:t>)</a:t>
            </a:r>
          </a:p>
          <a:p>
            <a:r>
              <a:rPr lang="en-US" dirty="0"/>
              <a:t>for x in animals:</a:t>
            </a:r>
          </a:p>
          <a:p>
            <a:r>
              <a:rPr lang="en-US" dirty="0" smtClean="0"/>
              <a:t>	print(x</a:t>
            </a:r>
            <a:r>
              <a:rPr lang="en-US" dirty="0"/>
              <a:t>)</a:t>
            </a:r>
          </a:p>
          <a:p>
            <a:r>
              <a:rPr lang="en-US" i="1" dirty="0">
                <a:solidFill>
                  <a:srgbClr val="FF3300"/>
                </a:solidFill>
              </a:rPr>
              <a:t>Note: </a:t>
            </a:r>
            <a:r>
              <a:rPr lang="en-US" dirty="0">
                <a:solidFill>
                  <a:schemeClr val="accent2"/>
                </a:solidFill>
              </a:rPr>
              <a:t>If we change the name of the for loop variable, we also need to change any occurrence of it in the body of the for loop.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536323" y="710436"/>
            <a:ext cx="1021977" cy="1102858"/>
            <a:chOff x="9536323" y="710436"/>
            <a:chExt cx="1021977" cy="1102858"/>
          </a:xfrm>
        </p:grpSpPr>
        <p:sp>
          <p:nvSpPr>
            <p:cNvPr id="9" name="Isosceles Triangle 8"/>
            <p:cNvSpPr/>
            <p:nvPr/>
          </p:nvSpPr>
          <p:spPr>
            <a:xfrm>
              <a:off x="9536323" y="710436"/>
              <a:ext cx="1021977" cy="1008530"/>
            </a:xfrm>
            <a:prstGeom prst="triangle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857568" y="889964"/>
              <a:ext cx="2719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 smtClean="0">
                  <a:solidFill>
                    <a:srgbClr val="FFFF00"/>
                  </a:solidFill>
                </a:rPr>
                <a:t>!</a:t>
              </a:r>
              <a:endParaRPr lang="en-US" sz="54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10439400" y="4222621"/>
            <a:ext cx="1099457" cy="16447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3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81192" y="2534194"/>
            <a:ext cx="3122023" cy="17634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format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 general, the for loop statement has this format:</a:t>
            </a:r>
          </a:p>
          <a:p>
            <a:pPr marL="0" indent="0">
              <a:buNone/>
            </a:pPr>
            <a:r>
              <a:rPr lang="en-US" dirty="0"/>
              <a:t>for &lt;variable&gt; in &lt;sequence&gt;:</a:t>
            </a:r>
          </a:p>
          <a:p>
            <a:pPr marL="0" indent="0">
              <a:buNone/>
            </a:pPr>
            <a:r>
              <a:rPr lang="en-US" dirty="0"/>
              <a:t>&lt;indented code block &gt;</a:t>
            </a:r>
          </a:p>
          <a:p>
            <a:pPr marL="0" indent="0">
              <a:buNone/>
            </a:pPr>
            <a:r>
              <a:rPr lang="en-US" dirty="0"/>
              <a:t>&lt;non-indented code block&gt;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9C3-2A04-43CF-858A-053F3CFABE9B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81192" y="3814354"/>
            <a:ext cx="3122023" cy="17634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control flow structures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Let’s use the for loop to write a program that combines a for loop and an if statement.</a:t>
            </a:r>
          </a:p>
          <a:p>
            <a:r>
              <a:rPr lang="en-US" dirty="0"/>
              <a:t>We would like to write an application that starts by asking the user to enter a phrase. </a:t>
            </a:r>
            <a:endParaRPr lang="en-US" dirty="0" smtClean="0"/>
          </a:p>
          <a:p>
            <a:r>
              <a:rPr lang="en-US" dirty="0" smtClean="0"/>
              <a:t>After the </a:t>
            </a:r>
            <a:r>
              <a:rPr lang="en-US" dirty="0"/>
              <a:t>user has done so, the program will print all the vowels in the phrase, and no other letter.</a:t>
            </a:r>
          </a:p>
          <a:p>
            <a:r>
              <a:rPr lang="en-US" dirty="0"/>
              <a:t>The program should behave like this:</a:t>
            </a:r>
          </a:p>
          <a:p>
            <a:pPr marL="0" indent="0">
              <a:buNone/>
            </a:pPr>
            <a:r>
              <a:rPr lang="en-US" dirty="0" smtClean="0"/>
              <a:t>Enter </a:t>
            </a:r>
            <a:r>
              <a:rPr lang="en-US" dirty="0"/>
              <a:t>a phrase: test case</a:t>
            </a:r>
          </a:p>
          <a:p>
            <a:pPr marL="0" indent="0">
              <a:buNone/>
            </a:pPr>
            <a:r>
              <a:rPr lang="en-US" dirty="0"/>
              <a:t>e</a:t>
            </a:r>
          </a:p>
          <a:p>
            <a:pPr marL="0" indent="0">
              <a:buNone/>
            </a:pPr>
            <a:r>
              <a:rPr lang="en-US" dirty="0"/>
              <a:t>a</a:t>
            </a:r>
          </a:p>
          <a:p>
            <a:pPr marL="0" indent="0">
              <a:buNone/>
            </a:pPr>
            <a:r>
              <a:rPr lang="en-US" dirty="0"/>
              <a:t>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9C3-2A04-43CF-858A-053F3CFABE9B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5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for nesting loop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This program will consist of several components.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need an input() statement </a:t>
            </a:r>
            <a:r>
              <a:rPr lang="en-US" dirty="0" smtClean="0"/>
              <a:t>to read </a:t>
            </a:r>
            <a:r>
              <a:rPr lang="en-US" dirty="0"/>
              <a:t>in the phrase, a for loop to iterate over the characters of the input string, and, in </a:t>
            </a:r>
            <a:r>
              <a:rPr lang="en-US" dirty="0" smtClean="0"/>
              <a:t>every iteration </a:t>
            </a:r>
            <a:r>
              <a:rPr lang="en-US" dirty="0"/>
              <a:t>of the for loop, an if statement to check whether the current character is a vowel.</a:t>
            </a:r>
          </a:p>
          <a:p>
            <a:r>
              <a:rPr lang="en-US" dirty="0"/>
              <a:t>If so, it gets printed. </a:t>
            </a:r>
            <a:endParaRPr lang="en-US" dirty="0" smtClean="0"/>
          </a:p>
          <a:p>
            <a:r>
              <a:rPr lang="en-US" dirty="0" smtClean="0"/>
              <a:t>Next </a:t>
            </a:r>
            <a:r>
              <a:rPr lang="en-US" dirty="0"/>
              <a:t>is the complete program.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9C3-2A04-43CF-858A-053F3CFABE9B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5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with condition statement code and execution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9C3-2A04-43CF-858A-053F3CFABE9B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3333" b="83333"/>
          <a:stretch/>
        </p:blipFill>
        <p:spPr>
          <a:xfrm>
            <a:off x="581191" y="1910529"/>
            <a:ext cx="8093211" cy="20692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54938" r="58889" b="33210"/>
          <a:stretch/>
        </p:blipFill>
        <p:spPr>
          <a:xfrm>
            <a:off x="581191" y="4174389"/>
            <a:ext cx="8896280" cy="1442640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>
            <a:off x="6475445" y="3229646"/>
            <a:ext cx="4329404" cy="7751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with for loop and if condition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6475445" y="4769786"/>
            <a:ext cx="4329404" cy="775189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Executing the code using nesting loop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0635343" y="2601686"/>
            <a:ext cx="1023257" cy="22940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1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sentence for finding the vowels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9C3-2A04-43CF-858A-053F3CFABE9B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5033" r="58921" b="8823"/>
          <a:stretch/>
        </p:blipFill>
        <p:spPr>
          <a:xfrm>
            <a:off x="581191" y="2151529"/>
            <a:ext cx="9376217" cy="33566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54749" y="3251538"/>
            <a:ext cx="71187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eXGyreTermes-Regular"/>
              </a:rPr>
              <a:t>Note</a:t>
            </a:r>
            <a:r>
              <a:rPr lang="en-US" dirty="0">
                <a:solidFill>
                  <a:srgbClr val="000000"/>
                </a:solidFill>
                <a:latin typeface="TeXGyreTermes-Regular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eXGyreTermes-Regular"/>
              </a:rPr>
              <a:t>that we combined a </a:t>
            </a:r>
            <a:r>
              <a:rPr lang="en-US" dirty="0">
                <a:solidFill>
                  <a:schemeClr val="accent2"/>
                </a:solidFill>
                <a:latin typeface="SFTT1000"/>
              </a:rPr>
              <a:t>for </a:t>
            </a:r>
            <a:r>
              <a:rPr lang="en-US" dirty="0">
                <a:solidFill>
                  <a:schemeClr val="accent2"/>
                </a:solidFill>
                <a:latin typeface="TeXGyreTermes-Regular"/>
              </a:rPr>
              <a:t>loop and an </a:t>
            </a:r>
            <a:r>
              <a:rPr lang="en-US" dirty="0">
                <a:solidFill>
                  <a:schemeClr val="accent2"/>
                </a:solidFill>
                <a:latin typeface="SFTT1000"/>
              </a:rPr>
              <a:t>if </a:t>
            </a:r>
            <a:r>
              <a:rPr lang="en-US" dirty="0">
                <a:solidFill>
                  <a:schemeClr val="accent2"/>
                </a:solidFill>
                <a:latin typeface="TeXGyreTermes-Regular"/>
              </a:rPr>
              <a:t>statement and that indentation is </a:t>
            </a:r>
            <a:r>
              <a:rPr lang="en-US" dirty="0" smtClean="0">
                <a:solidFill>
                  <a:schemeClr val="accent2"/>
                </a:solidFill>
                <a:latin typeface="TeXGyreTermes-Regular"/>
              </a:rPr>
              <a:t>used to </a:t>
            </a:r>
            <a:r>
              <a:rPr lang="en-US" dirty="0">
                <a:solidFill>
                  <a:schemeClr val="accent2"/>
                </a:solidFill>
                <a:latin typeface="TeXGyreTermes-Regular"/>
              </a:rPr>
              <a:t>specify the body of each</a:t>
            </a:r>
            <a:r>
              <a:rPr lang="en-US" dirty="0" smtClean="0">
                <a:solidFill>
                  <a:schemeClr val="accent2"/>
                </a:solidFill>
                <a:latin typeface="TeXGyreTermes-Regular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TeXGyreTermes-Regular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eXGyreTermes-Regular"/>
              </a:rPr>
              <a:t>The </a:t>
            </a:r>
            <a:r>
              <a:rPr lang="en-US" dirty="0">
                <a:solidFill>
                  <a:schemeClr val="accent2"/>
                </a:solidFill>
                <a:latin typeface="SFTT1000"/>
              </a:rPr>
              <a:t>if </a:t>
            </a:r>
            <a:r>
              <a:rPr lang="en-US" dirty="0">
                <a:solidFill>
                  <a:schemeClr val="accent2"/>
                </a:solidFill>
                <a:latin typeface="TeXGyreTermes-Regular"/>
              </a:rPr>
              <a:t>statement body is just </a:t>
            </a:r>
            <a:r>
              <a:rPr lang="en-US" dirty="0">
                <a:solidFill>
                  <a:schemeClr val="accent2"/>
                </a:solidFill>
                <a:latin typeface="SFTT1000"/>
              </a:rPr>
              <a:t>print(c) </a:t>
            </a:r>
            <a:r>
              <a:rPr lang="en-US" dirty="0">
                <a:solidFill>
                  <a:schemeClr val="accent2"/>
                </a:solidFill>
                <a:latin typeface="TeXGyreTermes-Regular"/>
              </a:rPr>
              <a:t>while the </a:t>
            </a:r>
            <a:r>
              <a:rPr lang="en-US" dirty="0">
                <a:solidFill>
                  <a:schemeClr val="accent2"/>
                </a:solidFill>
                <a:latin typeface="SFTT1000"/>
              </a:rPr>
              <a:t>for </a:t>
            </a:r>
            <a:r>
              <a:rPr lang="en-US" dirty="0" smtClean="0">
                <a:solidFill>
                  <a:schemeClr val="accent2"/>
                </a:solidFill>
                <a:latin typeface="TeXGyreTermes-Regular"/>
              </a:rPr>
              <a:t>loop statement </a:t>
            </a:r>
            <a:r>
              <a:rPr lang="en-US" dirty="0">
                <a:solidFill>
                  <a:schemeClr val="accent2"/>
                </a:solidFill>
                <a:latin typeface="TeXGyreTermes-Regular"/>
              </a:rPr>
              <a:t>body is:</a:t>
            </a:r>
          </a:p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SFTT1000"/>
              </a:rPr>
              <a:t>if c in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SFTT0900"/>
              </a:rPr>
              <a:t>'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latin typeface="SFTT0900"/>
              </a:rPr>
              <a:t>aeiouAEIOU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SFTT0900"/>
              </a:rPr>
              <a:t>'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SFTT1000"/>
              </a:rPr>
              <a:t>:</a:t>
            </a: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SFTT1000"/>
              </a:rPr>
              <a:t>	print(c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SFTT1000"/>
              </a:rPr>
              <a:t>)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33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for two-way program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9C3-2A04-43CF-858A-053F3CFABE9B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69" y="1846217"/>
            <a:ext cx="5938969" cy="40146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66856" y="2206938"/>
            <a:ext cx="348389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eXGyreHeros-Regular"/>
              </a:rPr>
              <a:t>If the condition </a:t>
            </a:r>
            <a:r>
              <a:rPr lang="en-US" sz="2000" dirty="0">
                <a:latin typeface="SFTT0900"/>
              </a:rPr>
              <a:t>temp &gt; 86 </a:t>
            </a:r>
            <a:r>
              <a:rPr lang="en-US" dirty="0" smtClean="0">
                <a:latin typeface="TeXGyreHeros-Regular"/>
              </a:rPr>
              <a:t>is true</a:t>
            </a:r>
            <a:r>
              <a:rPr lang="en-US" dirty="0">
                <a:latin typeface="TeXGyreHeros-Regular"/>
              </a:rPr>
              <a:t>, the body of the </a:t>
            </a:r>
            <a:r>
              <a:rPr lang="en-US" sz="2000" dirty="0" smtClean="0">
                <a:latin typeface="SFTT0900"/>
              </a:rPr>
              <a:t>if </a:t>
            </a:r>
            <a:r>
              <a:rPr lang="en-US" dirty="0" smtClean="0">
                <a:latin typeface="TeXGyreHeros-Regular"/>
              </a:rPr>
              <a:t>statement </a:t>
            </a:r>
            <a:r>
              <a:rPr lang="en-US" dirty="0">
                <a:latin typeface="TeXGyreHeros-Regular"/>
              </a:rPr>
              <a:t>gets executed;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eXGyreHeros-Regular"/>
              </a:rPr>
              <a:t>if false, the body of </a:t>
            </a:r>
            <a:r>
              <a:rPr lang="en-US" dirty="0" smtClean="0">
                <a:latin typeface="TeXGyreHeros-Regular"/>
              </a:rPr>
              <a:t>the </a:t>
            </a:r>
            <a:r>
              <a:rPr lang="en-US" sz="2000" dirty="0" smtClean="0">
                <a:latin typeface="SFTT0900"/>
              </a:rPr>
              <a:t>else </a:t>
            </a:r>
            <a:r>
              <a:rPr lang="en-US" dirty="0">
                <a:latin typeface="TeXGyreHeros-Regular"/>
              </a:rPr>
              <a:t>clause gets executed.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eXGyreHeros-Regular"/>
              </a:rPr>
              <a:t>In both cases, </a:t>
            </a:r>
            <a:r>
              <a:rPr lang="en-US" dirty="0" smtClean="0">
                <a:latin typeface="TeXGyreHeros-Regular"/>
              </a:rPr>
              <a:t>execution resumes </a:t>
            </a:r>
            <a:r>
              <a:rPr lang="en-US" dirty="0">
                <a:latin typeface="TeXGyreHeros-Regular"/>
              </a:rPr>
              <a:t>with </a:t>
            </a:r>
            <a:r>
              <a:rPr lang="en-US" dirty="0" smtClean="0">
                <a:latin typeface="TeXGyreHeros-Regular"/>
              </a:rPr>
              <a:t>the statements </a:t>
            </a:r>
            <a:r>
              <a:rPr lang="en-US" dirty="0">
                <a:latin typeface="TeXGyreHeros-Regular"/>
              </a:rPr>
              <a:t>after </a:t>
            </a:r>
            <a:r>
              <a:rPr lang="en-US" dirty="0" smtClean="0">
                <a:latin typeface="TeXGyreHeros-Regular"/>
              </a:rPr>
              <a:t>the </a:t>
            </a:r>
            <a:r>
              <a:rPr lang="en-US" sz="2000" dirty="0" smtClean="0">
                <a:latin typeface="SFTT0900"/>
              </a:rPr>
              <a:t>if/else </a:t>
            </a:r>
            <a:r>
              <a:rPr lang="en-US" dirty="0">
                <a:latin typeface="TeXGyreHeros-Regular"/>
              </a:rPr>
              <a:t>pair of statements.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0918371" y="2667000"/>
            <a:ext cx="1055915" cy="1981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range()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just"/>
            <a:r>
              <a:rPr lang="en-US" dirty="0"/>
              <a:t>We just saw how the for loop is used to iterate over the items of a list or the characters </a:t>
            </a:r>
            <a:r>
              <a:rPr lang="en-US" dirty="0" smtClean="0"/>
              <a:t>of a </a:t>
            </a:r>
            <a:r>
              <a:rPr lang="en-US" dirty="0"/>
              <a:t>string. It is often necessary to iterate over a sequence of numbers in a given range, even </a:t>
            </a:r>
            <a:r>
              <a:rPr lang="en-US" dirty="0" smtClean="0"/>
              <a:t>if the </a:t>
            </a:r>
            <a:r>
              <a:rPr lang="en-US" dirty="0"/>
              <a:t>list of numbers is not explicitly given. For example, we may be searching for a </a:t>
            </a:r>
            <a:r>
              <a:rPr lang="en-US" dirty="0" smtClean="0"/>
              <a:t>divisor of </a:t>
            </a:r>
            <a:r>
              <a:rPr lang="en-US" dirty="0"/>
              <a:t>a number. </a:t>
            </a:r>
            <a:endParaRPr lang="en-US" dirty="0" smtClean="0"/>
          </a:p>
          <a:p>
            <a:pPr algn="just"/>
            <a:r>
              <a:rPr lang="en-US" dirty="0" smtClean="0"/>
              <a:t>Or </a:t>
            </a:r>
            <a:r>
              <a:rPr lang="en-US" dirty="0"/>
              <a:t>we could be iterating over the indexes 0, 1, 2, . . . of a sequence object. </a:t>
            </a:r>
            <a:r>
              <a:rPr lang="en-US" dirty="0" smtClean="0"/>
              <a:t>The built-in </a:t>
            </a:r>
            <a:r>
              <a:rPr lang="en-US" dirty="0"/>
              <a:t>function range() can be used together with the for loop to iterate over a </a:t>
            </a:r>
            <a:r>
              <a:rPr lang="en-US" dirty="0" smtClean="0"/>
              <a:t>sequence of </a:t>
            </a:r>
            <a:r>
              <a:rPr lang="en-US" dirty="0"/>
              <a:t>numbers in a given range. Here is how we can iterate over the integers 0, 1, 2, 3, 4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9C3-2A04-43CF-858A-053F3CFABE9B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63788" b="89192"/>
          <a:stretch/>
        </p:blipFill>
        <p:spPr>
          <a:xfrm>
            <a:off x="875929" y="4019647"/>
            <a:ext cx="9726829" cy="163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range()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6C60-3A8D-44AA-8D25-08FA18420EFB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3788" b="89192"/>
          <a:stretch/>
        </p:blipFill>
        <p:spPr>
          <a:xfrm>
            <a:off x="581192" y="2198713"/>
            <a:ext cx="9726829" cy="16330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80101" r="72879" b="8990"/>
          <a:stretch/>
        </p:blipFill>
        <p:spPr>
          <a:xfrm>
            <a:off x="581192" y="4010890"/>
            <a:ext cx="6521385" cy="1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3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range()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Function range(n) is typically used to iterate over the integer sequence 0, 1, 2, . . . , </a:t>
            </a:r>
            <a:r>
              <a:rPr lang="en-US" dirty="0" smtClean="0"/>
              <a:t>(</a:t>
            </a:r>
            <a:r>
              <a:rPr lang="en-US" i="1" dirty="0" smtClean="0"/>
              <a:t>n -1)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the last example, variable </a:t>
            </a:r>
            <a:r>
              <a:rPr lang="en-US" dirty="0" err="1"/>
              <a:t>i</a:t>
            </a:r>
            <a:r>
              <a:rPr lang="en-US" dirty="0"/>
              <a:t> is set to 0 in the first iteration; in the following iterations, </a:t>
            </a:r>
            <a:r>
              <a:rPr lang="en-US" dirty="0" err="1" smtClean="0"/>
              <a:t>i</a:t>
            </a:r>
            <a:r>
              <a:rPr lang="en-US" dirty="0" smtClean="0"/>
              <a:t> gets </a:t>
            </a:r>
            <a:r>
              <a:rPr lang="en-US" dirty="0"/>
              <a:t>assigned values 1, 2, 3, and finally 4 (as n = 5).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in previous for loop examples, </a:t>
            </a:r>
            <a:r>
              <a:rPr lang="en-US" dirty="0" smtClean="0"/>
              <a:t>the indented </a:t>
            </a:r>
            <a:r>
              <a:rPr lang="en-US" dirty="0"/>
              <a:t>code section of the for loop is executed in every iteration, for every value of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9C3-2A04-43CF-858A-053F3CFABE9B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6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range(start, end)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range() function can also be used to iterate over more complex sequences of numbers.</a:t>
            </a:r>
          </a:p>
          <a:p>
            <a:r>
              <a:rPr lang="en-US" dirty="0"/>
              <a:t>If we would like the sequence to start at a nonzero number start and end </a:t>
            </a:r>
            <a:r>
              <a:rPr lang="en-US" i="1" dirty="0" smtClean="0"/>
              <a:t>before </a:t>
            </a:r>
            <a:r>
              <a:rPr lang="en-US" dirty="0" smtClean="0"/>
              <a:t>number </a:t>
            </a:r>
            <a:r>
              <a:rPr lang="en-US" dirty="0"/>
              <a:t>end, we make the function call range(start</a:t>
            </a:r>
            <a:r>
              <a:rPr lang="en-US" dirty="0" smtClean="0"/>
              <a:t>, end</a:t>
            </a:r>
            <a:r>
              <a:rPr lang="en-US" dirty="0"/>
              <a:t>). For example, this for </a:t>
            </a:r>
            <a:r>
              <a:rPr lang="en-US" dirty="0" smtClean="0"/>
              <a:t>loop iterates </a:t>
            </a:r>
            <a:r>
              <a:rPr lang="en-US" dirty="0"/>
              <a:t>over the sequence 2, 3, 4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9C3-2A04-43CF-858A-053F3CFABE9B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0151" b="88788"/>
          <a:stretch/>
        </p:blipFill>
        <p:spPr>
          <a:xfrm>
            <a:off x="705184" y="3259351"/>
            <a:ext cx="8950264" cy="14165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83980" r="66288" b="8788"/>
          <a:stretch/>
        </p:blipFill>
        <p:spPr>
          <a:xfrm>
            <a:off x="705185" y="4826000"/>
            <a:ext cx="8565815" cy="103366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0668000" y="3352800"/>
            <a:ext cx="947057" cy="19900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9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range(start, end, step)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1193" y="2180495"/>
            <a:ext cx="11029615" cy="3678303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In order to generate sequences that use a step size other than 1, a third argument can be used.</a:t>
            </a:r>
          </a:p>
          <a:p>
            <a:r>
              <a:rPr lang="en-US" dirty="0"/>
              <a:t>The function call range(start, end, step) can be used to iterate over the sequence </a:t>
            </a:r>
            <a:r>
              <a:rPr lang="en-US" dirty="0" smtClean="0"/>
              <a:t>of integers </a:t>
            </a:r>
            <a:r>
              <a:rPr lang="en-US" dirty="0"/>
              <a:t>starting at start, using a step size of step and ending before end. For </a:t>
            </a:r>
            <a:r>
              <a:rPr lang="en-US" dirty="0" smtClean="0"/>
              <a:t>example, the </a:t>
            </a:r>
            <a:r>
              <a:rPr lang="en-US" dirty="0"/>
              <a:t>next loop will iterate over the sequence 1, 4, 7, 10, 13: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sequence printed by the for loop starts at 1, uses a step size of 3, and ends before 14.</a:t>
            </a:r>
          </a:p>
          <a:p>
            <a:r>
              <a:rPr lang="en-US" dirty="0"/>
              <a:t>Therefore it will print 1, 4, 7, 10, and 13.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9C3-2A04-43CF-858A-053F3CFABE9B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51389" b="89506"/>
          <a:stretch/>
        </p:blipFill>
        <p:spPr>
          <a:xfrm>
            <a:off x="800099" y="3479896"/>
            <a:ext cx="10667201" cy="129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9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range(start, end, step</a:t>
            </a:r>
            <a:r>
              <a:rPr lang="en-US" dirty="0" smtClean="0"/>
              <a:t>) program execution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6C60-3A8D-44AA-8D25-08FA18420EFB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51389" b="89506"/>
          <a:stretch/>
        </p:blipFill>
        <p:spPr>
          <a:xfrm>
            <a:off x="762399" y="1971604"/>
            <a:ext cx="10667201" cy="12953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80123" r="55834" b="8765"/>
          <a:stretch/>
        </p:blipFill>
        <p:spPr>
          <a:xfrm>
            <a:off x="762399" y="3841876"/>
            <a:ext cx="10454589" cy="147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7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 3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 submitted by solving it on python idle &amp; email it to me. Remember to read chapter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034E-A790-4DA9-B7CE-7F0E9C5B79B3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5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3.1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Translate these conditional statements into Python if statements: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a) If age is greater 62, print 'You can get your pension benefits'.</a:t>
            </a:r>
          </a:p>
          <a:p>
            <a:pPr marL="0" indent="0">
              <a:buNone/>
            </a:pPr>
            <a:r>
              <a:rPr lang="en-US" dirty="0"/>
              <a:t>(b) If name is in list ['Musial', '</a:t>
            </a:r>
            <a:r>
              <a:rPr lang="en-US" dirty="0" err="1"/>
              <a:t>Aaraon</a:t>
            </a:r>
            <a:r>
              <a:rPr lang="en-US" dirty="0"/>
              <a:t>', 'Williams', 'Gehrig', 'Ruth'],</a:t>
            </a:r>
          </a:p>
          <a:p>
            <a:pPr marL="0" indent="0">
              <a:buNone/>
            </a:pPr>
            <a:r>
              <a:rPr lang="en-US" dirty="0"/>
              <a:t>print 'One of the top 5 baseball players, ever!'.</a:t>
            </a:r>
          </a:p>
          <a:p>
            <a:pPr marL="0" indent="0">
              <a:buNone/>
            </a:pPr>
            <a:r>
              <a:rPr lang="en-US" dirty="0"/>
              <a:t>(c) If hits is greater than 10 and shield is 0, print 'You are dead...'.</a:t>
            </a:r>
          </a:p>
          <a:p>
            <a:pPr marL="0" indent="0">
              <a:buNone/>
            </a:pPr>
            <a:r>
              <a:rPr lang="en-US" dirty="0"/>
              <a:t>(d) If at least one of the Boolean variables north, south, east, and west is True, print</a:t>
            </a:r>
          </a:p>
          <a:p>
            <a:pPr marL="0" indent="0">
              <a:buNone/>
            </a:pPr>
            <a:r>
              <a:rPr lang="en-US" dirty="0"/>
              <a:t>'I can escape.'.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D2D0-4F5C-4C9A-AC6B-566154262EF1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3.3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Translate these into Python if/else statements:</a:t>
            </a:r>
          </a:p>
          <a:p>
            <a:pPr marL="0" indent="0">
              <a:buNone/>
            </a:pPr>
            <a:r>
              <a:rPr lang="en-US" dirty="0"/>
              <a:t>(a) If year is divisible by 4, print 'Could be a leap year.'; otherwise print 'Definitely not</a:t>
            </a:r>
          </a:p>
          <a:p>
            <a:pPr marL="0" indent="0">
              <a:buNone/>
            </a:pPr>
            <a:r>
              <a:rPr lang="en-US" dirty="0"/>
              <a:t>a leap year.'</a:t>
            </a:r>
          </a:p>
          <a:p>
            <a:pPr marL="0" indent="0">
              <a:buNone/>
            </a:pPr>
            <a:r>
              <a:rPr lang="en-US" dirty="0"/>
              <a:t>(b) If list ticket is equal to list lottery, print 'You won!'; else print 'Better luck next</a:t>
            </a:r>
          </a:p>
          <a:p>
            <a:pPr marL="0" indent="0">
              <a:buNone/>
            </a:pPr>
            <a:r>
              <a:rPr lang="en-US" dirty="0"/>
              <a:t>time...'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9C3-2A04-43CF-858A-053F3CFABE9B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1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3.4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pPr algn="just"/>
            <a:r>
              <a:rPr lang="en-US" dirty="0"/>
              <a:t>Implement a program that starts by asking the user to enter a login id (i.e., a string). </a:t>
            </a:r>
            <a:r>
              <a:rPr lang="en-US" dirty="0" smtClean="0"/>
              <a:t>The program </a:t>
            </a:r>
            <a:r>
              <a:rPr lang="en-US" dirty="0"/>
              <a:t>then checks whether the id entered by the user is in the list ['joe', 'sue</a:t>
            </a:r>
            <a:r>
              <a:rPr lang="en-US" dirty="0" smtClean="0"/>
              <a:t>', '</a:t>
            </a:r>
            <a:r>
              <a:rPr lang="en-US" dirty="0" err="1" smtClean="0"/>
              <a:t>hani</a:t>
            </a:r>
            <a:r>
              <a:rPr lang="en-US" dirty="0"/>
              <a:t>', '</a:t>
            </a:r>
            <a:r>
              <a:rPr lang="en-US" dirty="0" err="1"/>
              <a:t>sophie</a:t>
            </a:r>
            <a:r>
              <a:rPr lang="en-US" dirty="0"/>
              <a:t>'] of valid users. Depending on the outcome, an appropriate </a:t>
            </a:r>
            <a:r>
              <a:rPr lang="en-US" dirty="0" smtClean="0"/>
              <a:t>message should </a:t>
            </a:r>
            <a:r>
              <a:rPr lang="en-US" dirty="0"/>
              <a:t>be printed. Regardless of the outcome, your function should print 'Done.' </a:t>
            </a:r>
            <a:r>
              <a:rPr lang="en-US" dirty="0" smtClean="0"/>
              <a:t>before terminating</a:t>
            </a:r>
            <a:r>
              <a:rPr lang="en-US" dirty="0"/>
              <a:t>. Here is an example of a successful login:</a:t>
            </a:r>
          </a:p>
          <a:p>
            <a:pPr marL="0" indent="0">
              <a:buNone/>
            </a:pPr>
            <a:r>
              <a:rPr lang="en-US" dirty="0" smtClean="0"/>
              <a:t>Login</a:t>
            </a:r>
            <a:r>
              <a:rPr lang="en-US" dirty="0"/>
              <a:t>: joe</a:t>
            </a:r>
          </a:p>
          <a:p>
            <a:pPr marL="0" indent="0">
              <a:buNone/>
            </a:pPr>
            <a:r>
              <a:rPr lang="en-US" dirty="0"/>
              <a:t>You are in!</a:t>
            </a:r>
          </a:p>
          <a:p>
            <a:pPr marL="0" indent="0">
              <a:buNone/>
            </a:pPr>
            <a:r>
              <a:rPr lang="en-US" dirty="0"/>
              <a:t>Done.</a:t>
            </a:r>
          </a:p>
          <a:p>
            <a:r>
              <a:rPr lang="en-US" dirty="0"/>
              <a:t>And here is one that is not:</a:t>
            </a:r>
          </a:p>
          <a:p>
            <a:pPr marL="0" indent="0">
              <a:buNone/>
            </a:pPr>
            <a:r>
              <a:rPr lang="en-US" dirty="0"/>
              <a:t>&gt;&gt;&gt;</a:t>
            </a:r>
          </a:p>
          <a:p>
            <a:pPr marL="0" indent="0">
              <a:buNone/>
            </a:pPr>
            <a:r>
              <a:rPr lang="en-US" dirty="0"/>
              <a:t>Login: john</a:t>
            </a:r>
          </a:p>
          <a:p>
            <a:pPr marL="0" indent="0">
              <a:buNone/>
            </a:pPr>
            <a:r>
              <a:rPr lang="en-US" dirty="0"/>
              <a:t>User unknown.</a:t>
            </a:r>
          </a:p>
          <a:p>
            <a:pPr marL="0" indent="0">
              <a:buNone/>
            </a:pPr>
            <a:r>
              <a:rPr lang="en-US" dirty="0"/>
              <a:t>Done.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9C3-2A04-43CF-858A-053F3CFABE9B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2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decisions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9C3-2A04-43CF-858A-053F3CFABE9B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66228" b="74375"/>
          <a:stretch/>
        </p:blipFill>
        <p:spPr>
          <a:xfrm>
            <a:off x="807604" y="2041995"/>
            <a:ext cx="8380862" cy="35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4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</a:t>
            </a:r>
            <a:r>
              <a:rPr lang="en-US" dirty="0" smtClean="0"/>
              <a:t>3.5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Implement a program that requests from the user a list of words (i.e., strings) and then </a:t>
            </a:r>
            <a:r>
              <a:rPr lang="en-US" dirty="0" smtClean="0"/>
              <a:t>prints on </a:t>
            </a:r>
            <a:r>
              <a:rPr lang="en-US" dirty="0"/>
              <a:t>the screen, one per line, all four-letter strings in the list.</a:t>
            </a:r>
          </a:p>
          <a:p>
            <a:pPr marL="0" indent="0">
              <a:buNone/>
            </a:pPr>
            <a:r>
              <a:rPr lang="en-US" dirty="0"/>
              <a:t>&gt;&gt;&gt;</a:t>
            </a:r>
          </a:p>
          <a:p>
            <a:pPr marL="0" indent="0">
              <a:buNone/>
            </a:pPr>
            <a:r>
              <a:rPr lang="en-US" dirty="0"/>
              <a:t>Enter word list: ['stop', 'desktop', 'top', 'post']</a:t>
            </a:r>
          </a:p>
          <a:p>
            <a:pPr marL="0" indent="0">
              <a:buNone/>
            </a:pPr>
            <a:r>
              <a:rPr lang="en-US" dirty="0"/>
              <a:t>stop</a:t>
            </a:r>
          </a:p>
          <a:p>
            <a:pPr marL="0" indent="0">
              <a:buNone/>
            </a:pPr>
            <a:r>
              <a:rPr lang="en-US" dirty="0"/>
              <a:t>post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9C3-2A04-43CF-858A-053F3CFABE9B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</a:t>
            </a:r>
            <a:r>
              <a:rPr lang="en-US" dirty="0" smtClean="0"/>
              <a:t>3.6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Write the for loop that will print these sequences of numbers, one per line, in the </a:t>
            </a:r>
            <a:r>
              <a:rPr lang="en-US" dirty="0" smtClean="0"/>
              <a:t>interactive shell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(a) Integers from 0 to 9 (i.e., 0, 1, 2, 3, 4, 5, 6, 7, 8, 9)</a:t>
            </a:r>
          </a:p>
          <a:p>
            <a:pPr marL="0" indent="0">
              <a:buNone/>
            </a:pPr>
            <a:r>
              <a:rPr lang="en-US" dirty="0"/>
              <a:t>(b) Integers from 0 to 1 (i.e., 0, 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9C3-2A04-43CF-858A-053F3CFABE9B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1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</a:t>
            </a:r>
            <a:r>
              <a:rPr lang="en-US" dirty="0" smtClean="0"/>
              <a:t>3.7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Write the for loop that will print the following sequences of numbers, one per line.</a:t>
            </a:r>
          </a:p>
          <a:p>
            <a:pPr marL="0" indent="0">
              <a:buNone/>
            </a:pPr>
            <a:r>
              <a:rPr lang="en-US" dirty="0"/>
              <a:t>(a) Integers from 3 up to and including 12</a:t>
            </a:r>
          </a:p>
          <a:p>
            <a:pPr marL="0" indent="0">
              <a:buNone/>
            </a:pPr>
            <a:r>
              <a:rPr lang="en-US" dirty="0"/>
              <a:t>(b) Integers from 0 up to but not including 9, but with a step of 2 instead of the default</a:t>
            </a:r>
          </a:p>
          <a:p>
            <a:pPr marL="0" indent="0">
              <a:buNone/>
            </a:pPr>
            <a:r>
              <a:rPr lang="en-US" dirty="0"/>
              <a:t>of 1 (i.e., 0, 2, 4, 6, 8)</a:t>
            </a:r>
          </a:p>
          <a:p>
            <a:pPr marL="0" indent="0">
              <a:buNone/>
            </a:pPr>
            <a:r>
              <a:rPr lang="en-US" dirty="0"/>
              <a:t>(c) Integers from 0 up to but not including 24 with a step of 3</a:t>
            </a:r>
          </a:p>
          <a:p>
            <a:pPr marL="0" indent="0">
              <a:buNone/>
            </a:pPr>
            <a:r>
              <a:rPr lang="en-US" dirty="0"/>
              <a:t>(d) Integers from 3 up to but not including 12 with a step of 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9C3-2A04-43CF-858A-053F3CFABE9B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7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of two-way decision program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9C3-2A04-43CF-858A-053F3CFABE9B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385" t="-1596" r="59103" b="68747"/>
          <a:stretch/>
        </p:blipFill>
        <p:spPr>
          <a:xfrm>
            <a:off x="468069" y="1715956"/>
            <a:ext cx="8613369" cy="3855285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>
            <a:off x="4279769" y="3402801"/>
            <a:ext cx="5929460" cy="8578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temperature is less than the desired condition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4279769" y="4769825"/>
            <a:ext cx="5929460" cy="857839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temperature is greater than the desired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1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586446"/>
            <a:ext cx="3122023" cy="17634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if – else condition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more general version of the if statement has the following format:</a:t>
            </a:r>
          </a:p>
          <a:p>
            <a:pPr marL="0" indent="0">
              <a:buNone/>
            </a:pPr>
            <a:r>
              <a:rPr lang="en-US" dirty="0"/>
              <a:t>if &lt;condition&gt;:</a:t>
            </a:r>
          </a:p>
          <a:p>
            <a:pPr marL="0" indent="0">
              <a:buNone/>
            </a:pPr>
            <a:r>
              <a:rPr lang="en-US" dirty="0"/>
              <a:t>&lt;indented code block 1&gt;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&lt;indented code </a:t>
            </a:r>
            <a:r>
              <a:rPr lang="en-US" dirty="0" smtClean="0"/>
              <a:t>block 2&gt;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9C3-2A04-43CF-858A-053F3CFABE9B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5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structures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 </a:t>
            </a:r>
            <a:r>
              <a:rPr lang="en-US" dirty="0" smtClean="0"/>
              <a:t>previous chapter we </a:t>
            </a:r>
            <a:r>
              <a:rPr lang="en-US" dirty="0"/>
              <a:t>introduced strings and lists. </a:t>
            </a:r>
            <a:endParaRPr lang="en-US" dirty="0" smtClean="0"/>
          </a:p>
          <a:p>
            <a:r>
              <a:rPr lang="en-US" dirty="0" smtClean="0"/>
              <a:t>Both </a:t>
            </a:r>
            <a:r>
              <a:rPr lang="en-US" dirty="0"/>
              <a:t>are sequences of objects. A string </a:t>
            </a:r>
            <a:r>
              <a:rPr lang="en-US" dirty="0" smtClean="0"/>
              <a:t>can be </a:t>
            </a:r>
            <a:r>
              <a:rPr lang="en-US" dirty="0"/>
              <a:t>viewed as a sequence of one-character strings; a list is a sequence of objects of any </a:t>
            </a:r>
            <a:r>
              <a:rPr lang="en-US" dirty="0" smtClean="0"/>
              <a:t>type (strings</a:t>
            </a:r>
            <a:r>
              <a:rPr lang="en-US" dirty="0"/>
              <a:t>, numbers, even other lists).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task that is common to all sequences is to perform </a:t>
            </a:r>
            <a:r>
              <a:rPr lang="en-US" dirty="0" smtClean="0"/>
              <a:t>an action </a:t>
            </a:r>
            <a:r>
              <a:rPr lang="en-US" dirty="0"/>
              <a:t>on every object in the sequence.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you could go down your list of </a:t>
            </a:r>
            <a:r>
              <a:rPr lang="en-US" dirty="0" smtClean="0"/>
              <a:t>contacts and </a:t>
            </a:r>
            <a:r>
              <a:rPr lang="en-US" dirty="0"/>
              <a:t>send a party invite to contacts living nearby. 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/>
              <a:t>you could go through a shopping list </a:t>
            </a:r>
            <a:r>
              <a:rPr lang="en-US" dirty="0" smtClean="0"/>
              <a:t>to check </a:t>
            </a:r>
            <a:r>
              <a:rPr lang="en-US" dirty="0"/>
              <a:t>that you purchased everything on it. 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/>
              <a:t>you could go through the characters of </a:t>
            </a:r>
            <a:r>
              <a:rPr lang="en-US" dirty="0" smtClean="0"/>
              <a:t>your name </a:t>
            </a:r>
            <a:r>
              <a:rPr lang="en-US" dirty="0"/>
              <a:t>in order to spell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9C3-2A04-43CF-858A-053F3CFABE9B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17615" y="5113339"/>
            <a:ext cx="2707849" cy="460310"/>
            <a:chOff x="8546841" y="2180496"/>
            <a:chExt cx="2707849" cy="460310"/>
          </a:xfrm>
        </p:grpSpPr>
        <p:sp>
          <p:nvSpPr>
            <p:cNvPr id="10" name="Rectangle 9"/>
            <p:cNvSpPr/>
            <p:nvPr/>
          </p:nvSpPr>
          <p:spPr>
            <a:xfrm>
              <a:off x="8546841" y="2180496"/>
              <a:ext cx="438539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04041" y="2180496"/>
              <a:ext cx="438539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61240" y="2183606"/>
              <a:ext cx="438539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18439" y="2180496"/>
              <a:ext cx="438539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377612" y="2180496"/>
              <a:ext cx="438539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816151" y="2180496"/>
              <a:ext cx="438539" cy="4572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520320" y="5160385"/>
            <a:ext cx="3373733" cy="460310"/>
            <a:chOff x="8546841" y="2180496"/>
            <a:chExt cx="1352938" cy="460310"/>
          </a:xfrm>
        </p:grpSpPr>
        <p:sp>
          <p:nvSpPr>
            <p:cNvPr id="17" name="Rectangle 16"/>
            <p:cNvSpPr/>
            <p:nvPr/>
          </p:nvSpPr>
          <p:spPr>
            <a:xfrm>
              <a:off x="8546841" y="2180496"/>
              <a:ext cx="438539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‘fish’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004041" y="2180496"/>
              <a:ext cx="438539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‘cat’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61240" y="2183606"/>
              <a:ext cx="438539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‘dog’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264176" y="520587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animal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046470" y="4598993"/>
            <a:ext cx="27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931804" y="4595491"/>
            <a:ext cx="27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071894" y="4595491"/>
            <a:ext cx="27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17242" y="520817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6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for loop execution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/>
              <a:t>The for loop statement encompasses lines 4 and 5 of the program. In line 4, char </a:t>
            </a:r>
            <a:r>
              <a:rPr lang="en-US" dirty="0" smtClean="0"/>
              <a:t>is  a </a:t>
            </a:r>
            <a:r>
              <a:rPr lang="en-US" dirty="0"/>
              <a:t>variable name.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for loop statement will repeatedly assign characters of string </a:t>
            </a:r>
            <a:r>
              <a:rPr lang="en-US" dirty="0" smtClean="0"/>
              <a:t>name to </a:t>
            </a:r>
            <a:r>
              <a:rPr lang="en-US" dirty="0"/>
              <a:t>variable char.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name is string </a:t>
            </a:r>
            <a:r>
              <a:rPr lang="en-US" dirty="0" smtClean="0"/>
              <a:t>‘FAISAL', </a:t>
            </a:r>
            <a:r>
              <a:rPr lang="en-US" dirty="0"/>
              <a:t>char will first have value </a:t>
            </a:r>
            <a:r>
              <a:rPr lang="en-US" dirty="0" smtClean="0"/>
              <a:t>‘F', </a:t>
            </a:r>
            <a:r>
              <a:rPr lang="en-US" dirty="0"/>
              <a:t>then </a:t>
            </a:r>
            <a:r>
              <a:rPr lang="en-US" dirty="0" smtClean="0"/>
              <a:t>‘A', then ‘I', </a:t>
            </a:r>
            <a:r>
              <a:rPr lang="en-US" dirty="0"/>
              <a:t>then </a:t>
            </a:r>
            <a:r>
              <a:rPr lang="en-US" dirty="0" smtClean="0"/>
              <a:t>‘S', </a:t>
            </a:r>
            <a:r>
              <a:rPr lang="en-US" dirty="0"/>
              <a:t>then </a:t>
            </a:r>
            <a:r>
              <a:rPr lang="en-US" dirty="0" smtClean="0"/>
              <a:t>‘A', and </a:t>
            </a:r>
            <a:r>
              <a:rPr lang="en-US" dirty="0"/>
              <a:t>finally </a:t>
            </a:r>
            <a:r>
              <a:rPr lang="en-US" dirty="0" smtClean="0"/>
              <a:t>‘L'. </a:t>
            </a:r>
          </a:p>
          <a:p>
            <a:r>
              <a:rPr lang="en-US" dirty="0" smtClean="0"/>
              <a:t>For </a:t>
            </a:r>
            <a:r>
              <a:rPr lang="en-US" dirty="0"/>
              <a:t>each value of char, the indented print statement print(char) </a:t>
            </a:r>
            <a:r>
              <a:rPr lang="en-US" dirty="0" smtClean="0"/>
              <a:t>is executed</a:t>
            </a:r>
            <a:r>
              <a:rPr lang="en-US" dirty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9C3-2A04-43CF-858A-053F3CFABE9B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68718" b="84929"/>
          <a:stretch/>
        </p:blipFill>
        <p:spPr>
          <a:xfrm>
            <a:off x="581192" y="2180496"/>
            <a:ext cx="5720862" cy="155037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0417628" y="2275114"/>
            <a:ext cx="1611086" cy="2133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9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81192" y="2364376"/>
            <a:ext cx="2305700" cy="2717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 execution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1192" y="1920240"/>
            <a:ext cx="11029615" cy="3938559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Let’s use this last example. Suppose we would like to implement a short program </a:t>
            </a:r>
            <a:r>
              <a:rPr lang="en-US" dirty="0" smtClean="0"/>
              <a:t>that spells </a:t>
            </a:r>
            <a:r>
              <a:rPr lang="en-US" dirty="0"/>
              <a:t>the string entered by the user:</a:t>
            </a:r>
          </a:p>
          <a:p>
            <a:pPr marL="0" indent="0">
              <a:buNone/>
            </a:pPr>
            <a:r>
              <a:rPr lang="en-US" dirty="0" smtClean="0"/>
              <a:t>Enter </a:t>
            </a:r>
            <a:r>
              <a:rPr lang="en-US" dirty="0"/>
              <a:t>a word: </a:t>
            </a:r>
            <a:r>
              <a:rPr lang="en-US" dirty="0" smtClean="0"/>
              <a:t>FAISAL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word spelled out:</a:t>
            </a:r>
          </a:p>
          <a:p>
            <a:pPr marL="0" indent="0">
              <a:buNone/>
            </a:pPr>
            <a:r>
              <a:rPr lang="en-US" dirty="0" smtClean="0"/>
              <a:t>F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</a:t>
            </a:r>
          </a:p>
          <a:p>
            <a:pPr marL="0" indent="0">
              <a:buNone/>
            </a:pP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en-US" dirty="0"/>
              <a:t>L</a:t>
            </a:r>
          </a:p>
          <a:p>
            <a:r>
              <a:rPr lang="en-US" dirty="0"/>
              <a:t>The program first requests the user to enter a string. Then, after printing the line 'The </a:t>
            </a:r>
            <a:r>
              <a:rPr lang="en-US" dirty="0" smtClean="0"/>
              <a:t>word spelled </a:t>
            </a:r>
            <a:r>
              <a:rPr lang="en-US" dirty="0"/>
              <a:t>out:', the characters of the string entered by the user are printed one per line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9C3-2A04-43CF-858A-053F3CFABE9B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81192" y="2534195"/>
            <a:ext cx="3122023" cy="940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for Simple loop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We can start the implementation of this program as follows:</a:t>
            </a:r>
          </a:p>
          <a:p>
            <a:pPr marL="0" indent="0">
              <a:buNone/>
            </a:pPr>
            <a:r>
              <a:rPr lang="en-US" dirty="0"/>
              <a:t>name = input('Enter a word: ')</a:t>
            </a:r>
          </a:p>
          <a:p>
            <a:pPr marL="0" indent="0">
              <a:buNone/>
            </a:pPr>
            <a:r>
              <a:rPr lang="en-US" dirty="0"/>
              <a:t>print('The word spelled out:')</a:t>
            </a:r>
          </a:p>
          <a:p>
            <a:r>
              <a:rPr lang="en-US" dirty="0"/>
              <a:t>In order to complete this program, we need a method that will allow us to execute a print() statement </a:t>
            </a:r>
            <a:r>
              <a:rPr lang="en-US" i="1" dirty="0"/>
              <a:t>for every character </a:t>
            </a:r>
            <a:r>
              <a:rPr lang="en-US" dirty="0"/>
              <a:t>of the string name.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9C3-2A04-43CF-858A-053F3CFABE9B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4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3706</TotalTime>
  <Words>2405</Words>
  <Application>Microsoft Office PowerPoint</Application>
  <PresentationFormat>Custom</PresentationFormat>
  <Paragraphs>324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Dividend</vt:lpstr>
      <vt:lpstr>CS112 – Programming fundamentals</vt:lpstr>
      <vt:lpstr>Flow chart for two-way program</vt:lpstr>
      <vt:lpstr>Two-way decisions</vt:lpstr>
      <vt:lpstr>Execution of two-way decision program</vt:lpstr>
      <vt:lpstr>Structure of if – else condition</vt:lpstr>
      <vt:lpstr>Iteration structures</vt:lpstr>
      <vt:lpstr>Analysis of for loop execution</vt:lpstr>
      <vt:lpstr>Loop in execution</vt:lpstr>
      <vt:lpstr>Coding for Simple loop</vt:lpstr>
      <vt:lpstr>Execution of for loop</vt:lpstr>
      <vt:lpstr>Illustration of for loop over string</vt:lpstr>
      <vt:lpstr>For loop over the list</vt:lpstr>
      <vt:lpstr>Analysis of for- loop over list</vt:lpstr>
      <vt:lpstr>The for loop variable</vt:lpstr>
      <vt:lpstr>For loop format</vt:lpstr>
      <vt:lpstr>Nesting control flow structures</vt:lpstr>
      <vt:lpstr>Strategy for nesting loop</vt:lpstr>
      <vt:lpstr>For loop with condition statement code and execution</vt:lpstr>
      <vt:lpstr>Another sentence for finding the vowels</vt:lpstr>
      <vt:lpstr>Function range()</vt:lpstr>
      <vt:lpstr>Function range()</vt:lpstr>
      <vt:lpstr>Function range() </vt:lpstr>
      <vt:lpstr>Function range(start, end)</vt:lpstr>
      <vt:lpstr>Function range(start, end, step)</vt:lpstr>
      <vt:lpstr>Function range(start, end, step) program execution</vt:lpstr>
      <vt:lpstr>Assignment # 3</vt:lpstr>
      <vt:lpstr>Practice problem 3.1</vt:lpstr>
      <vt:lpstr>Practice problem 3.3</vt:lpstr>
      <vt:lpstr>Practice problem 3.4</vt:lpstr>
      <vt:lpstr>Practice problem 3.5</vt:lpstr>
      <vt:lpstr>Practice problem 3.6</vt:lpstr>
      <vt:lpstr>Practice problem 3.7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fc</cp:lastModifiedBy>
  <cp:revision>663</cp:revision>
  <dcterms:created xsi:type="dcterms:W3CDTF">2018-10-04T03:10:47Z</dcterms:created>
  <dcterms:modified xsi:type="dcterms:W3CDTF">2019-12-27T17:21:54Z</dcterms:modified>
</cp:coreProperties>
</file>