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7" r:id="rId5"/>
    <p:sldId id="258" r:id="rId6"/>
    <p:sldId id="259" r:id="rId7"/>
    <p:sldId id="260"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CBE824-DD37-45BB-858C-60FFC33CA848}"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16177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BE824-DD37-45BB-858C-60FFC33CA848}"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35358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BE824-DD37-45BB-858C-60FFC33CA848}"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210007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BE824-DD37-45BB-858C-60FFC33CA848}"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405922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BE824-DD37-45BB-858C-60FFC33CA848}"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406797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CBE824-DD37-45BB-858C-60FFC33CA848}"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208604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CBE824-DD37-45BB-858C-60FFC33CA848}"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136904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CBE824-DD37-45BB-858C-60FFC33CA848}"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132894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BE824-DD37-45BB-858C-60FFC33CA848}"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29692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BE824-DD37-45BB-858C-60FFC33CA848}"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277381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BE824-DD37-45BB-858C-60FFC33CA848}"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CF69A-827B-4423-B49F-7041F28E7789}" type="slidenum">
              <a:rPr lang="en-US" smtClean="0"/>
              <a:t>‹#›</a:t>
            </a:fld>
            <a:endParaRPr lang="en-US"/>
          </a:p>
        </p:txBody>
      </p:sp>
    </p:spTree>
    <p:extLst>
      <p:ext uri="{BB962C8B-B14F-4D97-AF65-F5344CB8AC3E}">
        <p14:creationId xmlns:p14="http://schemas.microsoft.com/office/powerpoint/2010/main" val="271954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BE824-DD37-45BB-858C-60FFC33CA848}" type="datetimeFigureOut">
              <a:rPr lang="en-US" smtClean="0"/>
              <a:t>12/20/2019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CF69A-827B-4423-B49F-7041F28E7789}" type="slidenum">
              <a:rPr lang="en-US" smtClean="0"/>
              <a:t>‹#›</a:t>
            </a:fld>
            <a:endParaRPr lang="en-US"/>
          </a:p>
        </p:txBody>
      </p:sp>
    </p:spTree>
    <p:extLst>
      <p:ext uri="{BB962C8B-B14F-4D97-AF65-F5344CB8AC3E}">
        <p14:creationId xmlns:p14="http://schemas.microsoft.com/office/powerpoint/2010/main" val="380276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IO Handling in 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614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6933" y="333992"/>
            <a:ext cx="6096000" cy="5632311"/>
          </a:xfrm>
          <a:prstGeom prst="rect">
            <a:avLst/>
          </a:prstGeom>
        </p:spPr>
        <p:txBody>
          <a:bodyPr>
            <a:spAutoFit/>
          </a:bodyPr>
          <a:lstStyle/>
          <a:p>
            <a:r>
              <a:rPr lang="en-US" sz="3200" b="1" dirty="0">
                <a:solidFill>
                  <a:srgbClr val="000000"/>
                </a:solidFill>
                <a:latin typeface="Segoe UI" panose="020B0502040204020203" pitchFamily="34" charset="0"/>
              </a:rPr>
              <a:t>Python Delete </a:t>
            </a:r>
            <a:r>
              <a:rPr lang="en-US" sz="3200" b="1" dirty="0" smtClean="0">
                <a:solidFill>
                  <a:srgbClr val="000000"/>
                </a:solidFill>
                <a:latin typeface="Segoe UI" panose="020B0502040204020203" pitchFamily="34" charset="0"/>
              </a:rPr>
              <a:t>File</a:t>
            </a:r>
          </a:p>
          <a:p>
            <a:pPr lvl="0" eaLnBrk="0" fontAlgn="base" hangingPunct="0">
              <a:spcBef>
                <a:spcPct val="0"/>
              </a:spcBef>
              <a:spcAft>
                <a:spcPct val="0"/>
              </a:spcAft>
            </a:pPr>
            <a:r>
              <a:rPr lang="en-US" altLang="en-US" sz="2800" dirty="0">
                <a:solidFill>
                  <a:srgbClr val="000000"/>
                </a:solidFill>
                <a:latin typeface="Segoe UI" panose="020B0502040204020203" pitchFamily="34" charset="0"/>
                <a:cs typeface="Segoe UI" panose="020B0502040204020203" pitchFamily="34" charset="0"/>
              </a:rPr>
              <a:t>Delete a File</a:t>
            </a:r>
          </a:p>
          <a:p>
            <a:pPr lvl="0" eaLnBrk="0" fontAlgn="base" hangingPunct="0">
              <a:spcBef>
                <a:spcPct val="0"/>
              </a:spcBef>
              <a:spcAft>
                <a:spcPct val="0"/>
              </a:spcAft>
            </a:pPr>
            <a:r>
              <a:rPr lang="en-US" altLang="en-US" sz="2400" dirty="0">
                <a:solidFill>
                  <a:srgbClr val="000000"/>
                </a:solidFill>
                <a:latin typeface="Verdana" panose="020B0604030504040204" pitchFamily="34" charset="0"/>
              </a:rPr>
              <a:t>To delete a file, you must import the OS module, and run its </a:t>
            </a:r>
            <a:r>
              <a:rPr lang="en-US" altLang="en-US" sz="2400" dirty="0" err="1">
                <a:solidFill>
                  <a:srgbClr val="DC143C"/>
                </a:solidFill>
                <a:latin typeface="Consolas" panose="020B0609020204030204" pitchFamily="49" charset="0"/>
              </a:rPr>
              <a:t>os.remove</a:t>
            </a:r>
            <a:r>
              <a:rPr lang="en-US" altLang="en-US" sz="2400" dirty="0">
                <a:solidFill>
                  <a:srgbClr val="DC143C"/>
                </a:solidFill>
                <a:latin typeface="Consolas" panose="020B0609020204030204" pitchFamily="49" charset="0"/>
              </a:rPr>
              <a:t>()</a:t>
            </a:r>
            <a:r>
              <a:rPr lang="en-US" altLang="en-US" sz="2400" dirty="0">
                <a:solidFill>
                  <a:srgbClr val="000000"/>
                </a:solidFill>
                <a:latin typeface="Verdana" panose="020B0604030504040204" pitchFamily="34" charset="0"/>
              </a:rPr>
              <a:t> function</a:t>
            </a:r>
            <a:r>
              <a:rPr lang="en-US" altLang="en-US" sz="2400" dirty="0" smtClean="0">
                <a:solidFill>
                  <a:srgbClr val="000000"/>
                </a:solidFill>
                <a:latin typeface="Verdana" panose="020B0604030504040204" pitchFamily="34" charset="0"/>
              </a:rPr>
              <a:t>:</a:t>
            </a:r>
          </a:p>
          <a:p>
            <a:pPr lvl="0" eaLnBrk="0" fontAlgn="base" hangingPunct="0">
              <a:spcBef>
                <a:spcPct val="0"/>
              </a:spcBef>
              <a:spcAft>
                <a:spcPct val="0"/>
              </a:spcAft>
            </a:pPr>
            <a:r>
              <a:rPr lang="en-US" sz="2400" dirty="0"/>
              <a:t>import </a:t>
            </a:r>
            <a:r>
              <a:rPr lang="en-US" sz="2400" dirty="0" err="1"/>
              <a:t>os</a:t>
            </a:r>
            <a:r>
              <a:rPr lang="en-US" sz="2400" dirty="0"/>
              <a:t/>
            </a:r>
            <a:br>
              <a:rPr lang="en-US" sz="2400" dirty="0"/>
            </a:br>
            <a:r>
              <a:rPr lang="en-US" sz="2400" dirty="0" err="1"/>
              <a:t>os.remove</a:t>
            </a:r>
            <a:r>
              <a:rPr lang="en-US" sz="2400" dirty="0"/>
              <a:t>("demofile.txt</a:t>
            </a:r>
            <a:r>
              <a:rPr lang="en-US" sz="2400" dirty="0" smtClean="0"/>
              <a:t>")</a:t>
            </a:r>
          </a:p>
          <a:p>
            <a:pPr lvl="0" eaLnBrk="0" fontAlgn="base" hangingPunct="0">
              <a:spcBef>
                <a:spcPct val="0"/>
              </a:spcBef>
              <a:spcAft>
                <a:spcPct val="0"/>
              </a:spcAft>
            </a:pPr>
            <a:r>
              <a:rPr lang="en-US" sz="2400" dirty="0"/>
              <a:t>import </a:t>
            </a:r>
            <a:r>
              <a:rPr lang="en-US" sz="2400" dirty="0" err="1"/>
              <a:t>os</a:t>
            </a:r>
            <a:r>
              <a:rPr lang="en-US" sz="2400" dirty="0"/>
              <a:t/>
            </a:r>
            <a:br>
              <a:rPr lang="en-US" sz="2400" dirty="0"/>
            </a:br>
            <a:r>
              <a:rPr lang="en-US" sz="2400" dirty="0"/>
              <a:t>if </a:t>
            </a:r>
            <a:r>
              <a:rPr lang="en-US" sz="2400" dirty="0" err="1"/>
              <a:t>os.path.exists</a:t>
            </a:r>
            <a:r>
              <a:rPr lang="en-US" sz="2400" dirty="0"/>
              <a:t>("demofile.txt"):</a:t>
            </a:r>
            <a:br>
              <a:rPr lang="en-US" sz="2400" dirty="0"/>
            </a:br>
            <a:r>
              <a:rPr lang="en-US" sz="2400" dirty="0"/>
              <a:t>  </a:t>
            </a:r>
            <a:r>
              <a:rPr lang="en-US" sz="2400" dirty="0" err="1"/>
              <a:t>os.remove</a:t>
            </a:r>
            <a:r>
              <a:rPr lang="en-US" sz="2400" dirty="0"/>
              <a:t>("demofile.txt")</a:t>
            </a:r>
            <a:br>
              <a:rPr lang="en-US" sz="2400" dirty="0"/>
            </a:br>
            <a:r>
              <a:rPr lang="en-US" sz="2400" dirty="0"/>
              <a:t>else:</a:t>
            </a:r>
            <a:br>
              <a:rPr lang="en-US" sz="2400" dirty="0"/>
            </a:br>
            <a:r>
              <a:rPr lang="en-US" sz="2400" dirty="0"/>
              <a:t>  print("The file does not exist")</a:t>
            </a:r>
            <a:endParaRPr lang="en-US" altLang="en-US" sz="2400" dirty="0">
              <a:latin typeface="Arial" panose="020B0604020202020204" pitchFamily="34" charset="0"/>
            </a:endParaRPr>
          </a:p>
          <a:p>
            <a:endParaRPr lang="en-US" sz="2400" b="1" dirty="0" smtClean="0">
              <a:solidFill>
                <a:srgbClr val="000000"/>
              </a:solidFill>
              <a:latin typeface="Segoe UI" panose="020B0502040204020203" pitchFamily="34" charset="0"/>
            </a:endParaRPr>
          </a:p>
          <a:p>
            <a:r>
              <a:rPr lang="en-US" dirty="0"/>
              <a:t/>
            </a:r>
            <a:br>
              <a:rPr lang="en-US" dirty="0"/>
            </a:br>
            <a:endParaRPr lang="en-US" dirty="0"/>
          </a:p>
        </p:txBody>
      </p:sp>
      <p:sp>
        <p:nvSpPr>
          <p:cNvPr id="3" name="Rectangle 1"/>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655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1569660"/>
          </a:xfrm>
          <a:prstGeom prst="rect">
            <a:avLst/>
          </a:prstGeom>
        </p:spPr>
        <p:txBody>
          <a:bodyPr>
            <a:spAutoFit/>
          </a:bodyPr>
          <a:lstStyle/>
          <a:p>
            <a:r>
              <a:rPr lang="en-US" sz="2400" b="1" dirty="0" smtClean="0"/>
              <a:t>To Delete a Complete Folder</a:t>
            </a:r>
          </a:p>
          <a:p>
            <a:r>
              <a:rPr lang="en-US" sz="3600" dirty="0" smtClean="0"/>
              <a:t>import</a:t>
            </a:r>
            <a:r>
              <a:rPr lang="en-US" sz="3600" dirty="0"/>
              <a:t> </a:t>
            </a:r>
            <a:r>
              <a:rPr lang="en-US" sz="3600" dirty="0" err="1"/>
              <a:t>os</a:t>
            </a:r>
            <a:r>
              <a:rPr lang="en-US" sz="3600" dirty="0"/>
              <a:t/>
            </a:r>
            <a:br>
              <a:rPr lang="en-US" sz="3600" dirty="0"/>
            </a:br>
            <a:r>
              <a:rPr lang="en-US" sz="3600" dirty="0" err="1"/>
              <a:t>os.rmdir</a:t>
            </a:r>
            <a:r>
              <a:rPr lang="en-US" sz="3600" dirty="0"/>
              <a:t>("</a:t>
            </a:r>
            <a:r>
              <a:rPr lang="en-US" sz="3600" dirty="0" err="1"/>
              <a:t>myfolder</a:t>
            </a:r>
            <a:r>
              <a:rPr lang="en-US" sz="3600" dirty="0"/>
              <a:t>")</a:t>
            </a:r>
            <a:r>
              <a:rPr lang="en-US" sz="3600" dirty="0" smtClean="0">
                <a:solidFill>
                  <a:srgbClr val="FFFFFF"/>
                </a:solidFill>
                <a:latin typeface="Consolas" panose="020B0609020204030204" pitchFamily="49" charset="0"/>
              </a:rPr>
              <a:t>)</a:t>
            </a:r>
            <a:endParaRPr lang="en-US" sz="3600" dirty="0"/>
          </a:p>
        </p:txBody>
      </p:sp>
    </p:spTree>
    <p:extLst>
      <p:ext uri="{BB962C8B-B14F-4D97-AF65-F5344CB8AC3E}">
        <p14:creationId xmlns:p14="http://schemas.microsoft.com/office/powerpoint/2010/main" val="374740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2308324"/>
          </a:xfrm>
          <a:prstGeom prst="rect">
            <a:avLst/>
          </a:prstGeom>
        </p:spPr>
        <p:txBody>
          <a:bodyPr>
            <a:spAutoFit/>
          </a:bodyPr>
          <a:lstStyle/>
          <a:p>
            <a:r>
              <a:rPr lang="en-US" sz="2400" dirty="0"/>
              <a:t># Python code to illustrate split() function </a:t>
            </a:r>
          </a:p>
          <a:p>
            <a:r>
              <a:rPr lang="en-US" sz="2400" dirty="0"/>
              <a:t>with open("</a:t>
            </a:r>
            <a:r>
              <a:rPr lang="en-US" sz="2400" dirty="0" err="1"/>
              <a:t>file.text</a:t>
            </a:r>
            <a:r>
              <a:rPr lang="en-US" sz="2400" dirty="0"/>
              <a:t>", "r") as file: </a:t>
            </a:r>
          </a:p>
          <a:p>
            <a:r>
              <a:rPr lang="en-US" sz="2400" dirty="0"/>
              <a:t>	data = </a:t>
            </a:r>
            <a:r>
              <a:rPr lang="en-US" sz="2400" dirty="0" err="1"/>
              <a:t>file.readlines</a:t>
            </a:r>
            <a:r>
              <a:rPr lang="en-US" sz="2400" dirty="0"/>
              <a:t>() </a:t>
            </a:r>
          </a:p>
          <a:p>
            <a:r>
              <a:rPr lang="en-US" sz="2400" dirty="0"/>
              <a:t>	for line in data: </a:t>
            </a:r>
          </a:p>
          <a:p>
            <a:r>
              <a:rPr lang="en-US" sz="2400" dirty="0"/>
              <a:t>		word = </a:t>
            </a:r>
            <a:r>
              <a:rPr lang="en-US" sz="2400" dirty="0" err="1"/>
              <a:t>line.split</a:t>
            </a:r>
            <a:r>
              <a:rPr lang="en-US" sz="2400" dirty="0"/>
              <a:t>() </a:t>
            </a:r>
          </a:p>
          <a:p>
            <a:r>
              <a:rPr lang="en-US" sz="2400" dirty="0"/>
              <a:t>		print word </a:t>
            </a:r>
          </a:p>
        </p:txBody>
      </p:sp>
    </p:spTree>
    <p:extLst>
      <p:ext uri="{BB962C8B-B14F-4D97-AF65-F5344CB8AC3E}">
        <p14:creationId xmlns:p14="http://schemas.microsoft.com/office/powerpoint/2010/main" val="190366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3857431"/>
              </p:ext>
            </p:extLst>
          </p:nvPr>
        </p:nvGraphicFramePr>
        <p:xfrm>
          <a:off x="1532584" y="8976575"/>
          <a:ext cx="8319752" cy="15969831"/>
        </p:xfrm>
        <a:graphic>
          <a:graphicData uri="http://schemas.openxmlformats.org/drawingml/2006/table">
            <a:tbl>
              <a:tblPr/>
              <a:tblGrid>
                <a:gridCol w="4159876"/>
                <a:gridCol w="4159876"/>
              </a:tblGrid>
              <a:tr h="300529">
                <a:tc>
                  <a:txBody>
                    <a:bodyPr/>
                    <a:lstStyle/>
                    <a:p>
                      <a:pPr algn="l" fontAlgn="base"/>
                      <a:r>
                        <a:rPr lang="en-US" sz="2400" b="0">
                          <a:effectLst/>
                        </a:rPr>
                        <a:t>Method</a:t>
                      </a:r>
                    </a:p>
                  </a:txBody>
                  <a:tcPr marL="40223" marR="32179" marT="60335" marB="56312"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fontAlgn="base"/>
                      <a:r>
                        <a:rPr lang="en-US" sz="2400" b="0">
                          <a:effectLst/>
                        </a:rPr>
                        <a:t>Description</a:t>
                      </a:r>
                    </a:p>
                  </a:txBody>
                  <a:tcPr marL="40223" marR="32179" marT="60335" marB="56312"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403444">
                <a:tc>
                  <a:txBody>
                    <a:bodyPr/>
                    <a:lstStyle/>
                    <a:p>
                      <a:pPr fontAlgn="base"/>
                      <a:r>
                        <a:rPr lang="en-US" sz="2400">
                          <a:effectLst/>
                        </a:rPr>
                        <a:t>close()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Close an open file. It has no effect if the file is already closed.</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detach()</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Separate the underlying binary buffer from the TextIOBase and return it.</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fileno()</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 an integer number (file descriptor) of the file.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flush()</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Flush the write buffer of the file stream.</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isatty()</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 True if the file stream is interactive.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read(</a:t>
                      </a:r>
                      <a:r>
                        <a:rPr lang="en-US" sz="2400" b="0" i="0">
                          <a:effectLst/>
                          <a:latin typeface="Menlo"/>
                        </a:rPr>
                        <a:t>n</a:t>
                      </a:r>
                      <a:r>
                        <a:rPr lang="en-US" sz="2400">
                          <a:effectLst/>
                        </a:rPr>
                        <a:t>)</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Read atmost </a:t>
                      </a:r>
                      <a:r>
                        <a:rPr lang="en-US" sz="2400" b="0" i="0">
                          <a:effectLst/>
                          <a:latin typeface="Menlo"/>
                        </a:rPr>
                        <a:t>n</a:t>
                      </a:r>
                      <a:r>
                        <a:rPr lang="en-US" sz="2400">
                          <a:effectLst/>
                        </a:rPr>
                        <a:t> characters form the file. Reads till end of file if it is negative or None.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readable()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Returns True if the file stream can be read from.</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readline(</a:t>
                      </a:r>
                      <a:r>
                        <a:rPr lang="en-US" sz="2400" b="0" i="0">
                          <a:effectLst/>
                          <a:latin typeface="Menlo"/>
                        </a:rPr>
                        <a:t>n</a:t>
                      </a:r>
                      <a:r>
                        <a:rPr lang="en-US" sz="2400">
                          <a:effectLst/>
                        </a:rPr>
                        <a:t>=-1)</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Read and return one line from the file. Reads in at most </a:t>
                      </a:r>
                      <a:r>
                        <a:rPr lang="en-US" sz="2400" b="0" i="0">
                          <a:effectLst/>
                          <a:latin typeface="Menlo"/>
                        </a:rPr>
                        <a:t>n</a:t>
                      </a:r>
                      <a:r>
                        <a:rPr lang="en-US" sz="2400">
                          <a:effectLst/>
                        </a:rPr>
                        <a:t> bytes if specified.</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readlines(</a:t>
                      </a:r>
                      <a:r>
                        <a:rPr lang="en-US" sz="2400" b="0" i="0">
                          <a:effectLst/>
                          <a:latin typeface="Menlo"/>
                        </a:rPr>
                        <a:t>n</a:t>
                      </a:r>
                      <a:r>
                        <a:rPr lang="en-US" sz="2400">
                          <a:effectLst/>
                        </a:rPr>
                        <a:t>=-1)</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Read and return a list of lines from the file. Reads in at most </a:t>
                      </a:r>
                      <a:r>
                        <a:rPr lang="en-US" sz="2400" b="0" i="0">
                          <a:effectLst/>
                          <a:latin typeface="Menlo"/>
                        </a:rPr>
                        <a:t>n</a:t>
                      </a:r>
                      <a:r>
                        <a:rPr lang="en-US" sz="2400">
                          <a:effectLst/>
                        </a:rPr>
                        <a:t> bytes/characters if specified.</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seek(</a:t>
                      </a:r>
                      <a:r>
                        <a:rPr lang="en-US" sz="2400" b="0" i="0">
                          <a:effectLst/>
                          <a:latin typeface="Menlo"/>
                        </a:rPr>
                        <a:t>offset</a:t>
                      </a:r>
                      <a:r>
                        <a:rPr lang="en-US" sz="2400">
                          <a:effectLst/>
                        </a:rPr>
                        <a:t>,</a:t>
                      </a:r>
                      <a:r>
                        <a:rPr lang="en-US" sz="2400" b="0" i="0">
                          <a:effectLst/>
                          <a:latin typeface="Menlo"/>
                        </a:rPr>
                        <a:t>from</a:t>
                      </a:r>
                      <a:r>
                        <a:rPr lang="en-US" sz="2400">
                          <a:effectLst/>
                        </a:rPr>
                        <a:t>=SEEK_SET)</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Change the file position to </a:t>
                      </a:r>
                      <a:r>
                        <a:rPr lang="en-US" sz="2400" b="0" i="0">
                          <a:effectLst/>
                          <a:latin typeface="Menlo"/>
                        </a:rPr>
                        <a:t>offset</a:t>
                      </a:r>
                      <a:r>
                        <a:rPr lang="en-US" sz="2400">
                          <a:effectLst/>
                        </a:rPr>
                        <a:t> bytes, in reference to </a:t>
                      </a:r>
                      <a:r>
                        <a:rPr lang="en-US" sz="2400" b="0" i="0">
                          <a:effectLst/>
                          <a:latin typeface="Menlo"/>
                        </a:rPr>
                        <a:t>from</a:t>
                      </a:r>
                      <a:r>
                        <a:rPr lang="en-US" sz="2400">
                          <a:effectLst/>
                        </a:rPr>
                        <a:t> (start, current, end).</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seekable()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Returns True if the file stream supports random access.</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tell()</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Returns the current file location.</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truncate(</a:t>
                      </a:r>
                      <a:r>
                        <a:rPr lang="en-US" sz="2400" b="0" i="0">
                          <a:effectLst/>
                          <a:latin typeface="Menlo"/>
                        </a:rPr>
                        <a:t>size</a:t>
                      </a:r>
                      <a:r>
                        <a:rPr lang="en-US" sz="2400">
                          <a:effectLst/>
                        </a:rPr>
                        <a:t>=None)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Resize the file stream to </a:t>
                      </a:r>
                      <a:r>
                        <a:rPr lang="en-US" sz="2400" b="0" i="0">
                          <a:effectLst/>
                          <a:latin typeface="Menlo"/>
                        </a:rPr>
                        <a:t>size</a:t>
                      </a:r>
                      <a:r>
                        <a:rPr lang="en-US" sz="2400">
                          <a:effectLst/>
                        </a:rPr>
                        <a:t> bytes. If </a:t>
                      </a:r>
                      <a:r>
                        <a:rPr lang="en-US" sz="2400" b="0" i="0">
                          <a:effectLst/>
                          <a:latin typeface="Menlo"/>
                        </a:rPr>
                        <a:t>size</a:t>
                      </a:r>
                      <a:r>
                        <a:rPr lang="en-US" sz="2400">
                          <a:effectLst/>
                        </a:rPr>
                        <a:t> is not specified, resize to current location.</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writable()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Returns True if the file stream can be written to.</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403444">
                <a:tc>
                  <a:txBody>
                    <a:bodyPr/>
                    <a:lstStyle/>
                    <a:p>
                      <a:pPr fontAlgn="base"/>
                      <a:r>
                        <a:rPr lang="en-US" sz="2400">
                          <a:effectLst/>
                        </a:rPr>
                        <a:t>write(</a:t>
                      </a:r>
                      <a:r>
                        <a:rPr lang="en-US" sz="2400" b="0" i="0">
                          <a:effectLst/>
                          <a:latin typeface="Menlo"/>
                        </a:rPr>
                        <a:t>s</a:t>
                      </a:r>
                      <a:r>
                        <a:rPr lang="en-US" sz="2400">
                          <a:effectLst/>
                        </a:rPr>
                        <a:t>)</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a:effectLst/>
                        </a:rPr>
                        <a:t>Write string </a:t>
                      </a:r>
                      <a:r>
                        <a:rPr lang="en-US" sz="2400" b="0" i="0">
                          <a:effectLst/>
                          <a:latin typeface="Menlo"/>
                        </a:rPr>
                        <a:t>s</a:t>
                      </a:r>
                      <a:r>
                        <a:rPr lang="en-US" sz="2400">
                          <a:effectLst/>
                        </a:rPr>
                        <a:t> to the file and return the number of characters written.</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49859">
                <a:tc>
                  <a:txBody>
                    <a:bodyPr/>
                    <a:lstStyle/>
                    <a:p>
                      <a:pPr fontAlgn="base"/>
                      <a:r>
                        <a:rPr lang="en-US" sz="2400">
                          <a:effectLst/>
                        </a:rPr>
                        <a:t>writelines(</a:t>
                      </a:r>
                      <a:r>
                        <a:rPr lang="en-US" sz="2400" b="0" i="0">
                          <a:effectLst/>
                          <a:latin typeface="Menlo"/>
                        </a:rPr>
                        <a:t>lines</a:t>
                      </a:r>
                      <a:r>
                        <a:rPr lang="en-US" sz="2400">
                          <a:effectLst/>
                        </a:rPr>
                        <a:t>)</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fontAlgn="base"/>
                      <a:r>
                        <a:rPr lang="en-US" sz="2400" dirty="0">
                          <a:effectLst/>
                        </a:rPr>
                        <a:t>Write a list of </a:t>
                      </a:r>
                      <a:r>
                        <a:rPr lang="en-US" sz="2400" b="0" i="0" dirty="0">
                          <a:effectLst/>
                          <a:latin typeface="Menlo"/>
                        </a:rPr>
                        <a:t>lines</a:t>
                      </a:r>
                      <a:r>
                        <a:rPr lang="en-US" sz="2400" dirty="0">
                          <a:effectLst/>
                        </a:rPr>
                        <a:t> to the file.</a:t>
                      </a:r>
                    </a:p>
                  </a:txBody>
                  <a:tcPr marL="40223" marR="32179" marT="40223" marB="3620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7522789"/>
              </p:ext>
            </p:extLst>
          </p:nvPr>
        </p:nvGraphicFramePr>
        <p:xfrm>
          <a:off x="1957589" y="978794"/>
          <a:ext cx="6195314" cy="8031240"/>
        </p:xfrm>
        <a:graphic>
          <a:graphicData uri="http://schemas.openxmlformats.org/drawingml/2006/table">
            <a:tbl>
              <a:tblPr/>
              <a:tblGrid>
                <a:gridCol w="3097657"/>
                <a:gridCol w="3097657"/>
              </a:tblGrid>
              <a:tr h="264210">
                <a:tc>
                  <a:txBody>
                    <a:bodyPr/>
                    <a:lstStyle/>
                    <a:p>
                      <a:pPr algn="l" fontAlgn="b"/>
                      <a:r>
                        <a:rPr lang="en-US" sz="2000" b="0">
                          <a:solidFill>
                            <a:srgbClr val="FFFFFF"/>
                          </a:solidFill>
                          <a:effectLst/>
                        </a:rPr>
                        <a:t>Access Modes</a:t>
                      </a:r>
                    </a:p>
                  </a:txBody>
                  <a:tcPr marL="55080" marR="55080" marT="27540" marB="27540"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0">
                          <a:solidFill>
                            <a:srgbClr val="FFFFFF"/>
                          </a:solidFill>
                          <a:effectLst/>
                        </a:rPr>
                        <a:t>Description</a:t>
                      </a:r>
                    </a:p>
                  </a:txBody>
                  <a:tcPr marL="55080" marR="55080" marT="27540" marB="27540"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264210">
                <a:tc>
                  <a:txBody>
                    <a:bodyPr/>
                    <a:lstStyle/>
                    <a:p>
                      <a:pPr fontAlgn="t"/>
                      <a:r>
                        <a:rPr lang="en-US" sz="2000">
                          <a:solidFill>
                            <a:srgbClr val="414141"/>
                          </a:solidFill>
                          <a:effectLst/>
                        </a:rPr>
                        <a:t>r</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reading only.</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rb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Opens a file for reading only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63080">
                <a:tc>
                  <a:txBody>
                    <a:bodyPr/>
                    <a:lstStyle/>
                    <a:p>
                      <a:pPr fontAlgn="t"/>
                      <a:r>
                        <a:rPr lang="en-US" sz="2000">
                          <a:solidFill>
                            <a:srgbClr val="414141"/>
                          </a:solidFill>
                          <a:effectLst/>
                        </a:rPr>
                        <a:t>r+</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both reading and writing.</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rb+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Opens a file for both reading and writing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64210">
                <a:tc>
                  <a:txBody>
                    <a:bodyPr/>
                    <a:lstStyle/>
                    <a:p>
                      <a:pPr fontAlgn="t"/>
                      <a:r>
                        <a:rPr lang="en-US" sz="2000">
                          <a:solidFill>
                            <a:srgbClr val="414141"/>
                          </a:solidFill>
                          <a:effectLst/>
                        </a:rPr>
                        <a:t>w</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writing only.</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wb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Opens a file for writing only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63080">
                <a:tc>
                  <a:txBody>
                    <a:bodyPr/>
                    <a:lstStyle/>
                    <a:p>
                      <a:pPr fontAlgn="t"/>
                      <a:r>
                        <a:rPr lang="en-US" sz="2000">
                          <a:solidFill>
                            <a:srgbClr val="414141"/>
                          </a:solidFill>
                          <a:effectLst/>
                        </a:rPr>
                        <a:t>w+</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both writing and reading.</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wb+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Opens a file for both writing and reading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64210">
                <a:tc>
                  <a:txBody>
                    <a:bodyPr/>
                    <a:lstStyle/>
                    <a:p>
                      <a:pPr fontAlgn="t"/>
                      <a:r>
                        <a:rPr lang="en-US" sz="2000">
                          <a:solidFill>
                            <a:srgbClr val="414141"/>
                          </a:solidFill>
                          <a:effectLst/>
                        </a:rPr>
                        <a:t>a</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appending.</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ab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Opens a file for appending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63080">
                <a:tc>
                  <a:txBody>
                    <a:bodyPr/>
                    <a:lstStyle/>
                    <a:p>
                      <a:pPr fontAlgn="t"/>
                      <a:r>
                        <a:rPr lang="en-US" sz="2000">
                          <a:solidFill>
                            <a:srgbClr val="414141"/>
                          </a:solidFill>
                          <a:effectLst/>
                        </a:rPr>
                        <a:t>a+</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Opens a file for both appending and reading.</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63080">
                <a:tc>
                  <a:txBody>
                    <a:bodyPr/>
                    <a:lstStyle/>
                    <a:p>
                      <a:pPr fontAlgn="t"/>
                      <a:r>
                        <a:rPr lang="en-US" sz="2000">
                          <a:solidFill>
                            <a:srgbClr val="414141"/>
                          </a:solidFill>
                          <a:effectLst/>
                        </a:rPr>
                        <a:t>ab+</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rPr>
                        <a:t>Opens a file for both appending and reading in binary format.</a:t>
                      </a:r>
                    </a:p>
                  </a:txBody>
                  <a:tcPr marL="55080" marR="55080" marT="27540" marB="27540">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66859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1582341"/>
            <a:ext cx="6096000" cy="4708981"/>
          </a:xfrm>
          <a:prstGeom prst="rect">
            <a:avLst/>
          </a:prstGeom>
        </p:spPr>
        <p:txBody>
          <a:bodyPr>
            <a:spAutoFit/>
          </a:bodyPr>
          <a:lstStyle/>
          <a:p>
            <a:r>
              <a:rPr lang="en-US" sz="2000" dirty="0">
                <a:latin typeface="Roboto"/>
              </a:rPr>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alike other concepts of Python, this concept here is also easy and short. Python treats file differently as text or binary and this is important. Each line of code includes a sequence of characters and they form text file. Each line of a file is terminated with a special character, called the EOL or End of Line characters like comma {,} or newline character. It ends the current line and tells the interpreter a new one has begun. </a:t>
            </a:r>
            <a:endParaRPr lang="en-US" sz="2000" dirty="0"/>
          </a:p>
        </p:txBody>
      </p:sp>
    </p:spTree>
    <p:extLst>
      <p:ext uri="{BB962C8B-B14F-4D97-AF65-F5344CB8AC3E}">
        <p14:creationId xmlns:p14="http://schemas.microsoft.com/office/powerpoint/2010/main" val="283382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altLang="en-US"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File Handling</a:t>
            </a:r>
            <a:br>
              <a:rPr kumimoji="0" lang="en-US" altLang="en-US"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br>
            <a:endParaRPr lang="en-US" dirty="0"/>
          </a:p>
        </p:txBody>
      </p:sp>
      <p:sp>
        <p:nvSpPr>
          <p:cNvPr id="4" name="Rectangle 1"/>
          <p:cNvSpPr>
            <a:spLocks noGrp="1" noChangeArrowheads="1"/>
          </p:cNvSpPr>
          <p:nvPr>
            <p:ph idx="1"/>
          </p:nvPr>
        </p:nvSpPr>
        <p:spPr bwMode="auto">
          <a:xfrm>
            <a:off x="838200" y="1834066"/>
            <a:ext cx="9487662" cy="433446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 key function for working with files in Python is the </a:t>
            </a:r>
            <a:r>
              <a:rPr kumimoji="0" lang="en-US" altLang="en-US" sz="1800" b="0" i="0" u="none" strike="noStrike" cap="none" normalizeH="0" baseline="0" dirty="0" smtClean="0">
                <a:ln>
                  <a:noFill/>
                </a:ln>
                <a:solidFill>
                  <a:srgbClr val="DC143C"/>
                </a:solidFill>
                <a:effectLst/>
                <a:latin typeface="Consolas" panose="020B0609020204030204" pitchFamily="49" charset="0"/>
              </a:rPr>
              <a:t>open()</a:t>
            </a:r>
            <a:r>
              <a:rPr kumimoji="0" lang="en-US" altLang="en-US" sz="1800" b="0" i="0" u="none" strike="noStrike" cap="none" normalizeH="0" baseline="0" dirty="0" smtClean="0">
                <a:ln>
                  <a:noFill/>
                </a:ln>
                <a:solidFill>
                  <a:srgbClr val="000000"/>
                </a:solidFill>
                <a:effectLst/>
                <a:latin typeface="Verdana" panose="020B0604030504040204" pitchFamily="34" charset="0"/>
              </a:rPr>
              <a:t> function.</a:t>
            </a:r>
          </a:p>
          <a:p>
            <a:pPr marL="0" lvl="0" indent="0">
              <a:lnSpc>
                <a:spcPct val="100000"/>
              </a:lnSpc>
              <a:buNone/>
            </a:pPr>
            <a:r>
              <a:rPr lang="en-US" sz="1800" dirty="0"/>
              <a:t>We use </a:t>
            </a:r>
            <a:r>
              <a:rPr lang="en-US" sz="1800" b="1" dirty="0"/>
              <a:t>open ()</a:t>
            </a:r>
            <a:r>
              <a:rPr lang="en-US" sz="1800" dirty="0"/>
              <a:t> function in Python to open a file in read or write mode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open()</a:t>
            </a:r>
            <a:r>
              <a:rPr kumimoji="0" lang="en-US" altLang="en-US" sz="1800" b="0" i="0" u="none" strike="noStrike" cap="none" normalizeH="0" baseline="0" dirty="0" smtClean="0">
                <a:ln>
                  <a:noFill/>
                </a:ln>
                <a:solidFill>
                  <a:srgbClr val="000000"/>
                </a:solidFill>
                <a:effectLst/>
                <a:latin typeface="Verdana" panose="020B0604030504040204" pitchFamily="34" charset="0"/>
              </a:rPr>
              <a:t> function takes two parameters; </a:t>
            </a:r>
            <a:r>
              <a:rPr kumimoji="0" lang="en-US" altLang="en-US" sz="1800" b="0" i="1" u="none" strike="noStrike" cap="none" normalizeH="0" baseline="0" dirty="0" smtClean="0">
                <a:ln>
                  <a:noFill/>
                </a:ln>
                <a:solidFill>
                  <a:srgbClr val="000000"/>
                </a:solidFill>
                <a:effectLst/>
                <a:latin typeface="Verdana" panose="020B0604030504040204" pitchFamily="34" charset="0"/>
              </a:rPr>
              <a:t>filename</a:t>
            </a:r>
            <a:r>
              <a:rPr kumimoji="0" lang="en-US" altLang="en-US" sz="1800" b="0" i="0" u="none" strike="noStrike" cap="none" normalizeH="0" baseline="0" dirty="0" smtClean="0">
                <a:ln>
                  <a:noFill/>
                </a:ln>
                <a:solidFill>
                  <a:srgbClr val="000000"/>
                </a:solidFill>
                <a:effectLst/>
                <a:latin typeface="Verdana" panose="020B0604030504040204" pitchFamily="34" charset="0"/>
              </a:rPr>
              <a:t>, and </a:t>
            </a:r>
            <a:r>
              <a:rPr kumimoji="0" lang="en-US" altLang="en-US" sz="1800" b="0" i="1" u="none" strike="noStrike" cap="none" normalizeH="0" baseline="0" dirty="0" smtClean="0">
                <a:ln>
                  <a:noFill/>
                </a:ln>
                <a:solidFill>
                  <a:srgbClr val="000000"/>
                </a:solidFill>
                <a:effectLst/>
                <a:latin typeface="Verdana" panose="020B0604030504040204" pitchFamily="34" charset="0"/>
              </a:rPr>
              <a:t>mode</a:t>
            </a:r>
            <a:r>
              <a:rPr kumimoji="0" lang="en-US" altLang="en-US" sz="1800" b="0" i="0" u="none" strike="noStrike" cap="none" normalizeH="0" baseline="0" dirty="0" smtClean="0">
                <a:ln>
                  <a:noFill/>
                </a:ln>
                <a:solidFill>
                  <a:srgbClr val="000000"/>
                </a:solidFill>
                <a:effectLst/>
                <a:latin typeface="Verdana" panose="020B0604030504040204" pitchFamily="34" charset="0"/>
              </a:rPr>
              <a:t>.</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There are four different methods (modes) for opening a file: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"r"</a:t>
            </a:r>
            <a:r>
              <a:rPr kumimoji="0" lang="en-US" altLang="en-US" sz="1800" b="0" i="0" u="none" strike="noStrike" cap="none" normalizeH="0" baseline="0" dirty="0" smtClean="0">
                <a:ln>
                  <a:noFill/>
                </a:ln>
                <a:solidFill>
                  <a:srgbClr val="000000"/>
                </a:solidFill>
                <a:effectLst/>
                <a:latin typeface="Verdana" panose="020B0604030504040204" pitchFamily="34" charset="0"/>
              </a:rPr>
              <a:t> - Read - Default value. Opens a file for reading, error if the file does not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"a"</a:t>
            </a:r>
            <a:r>
              <a:rPr kumimoji="0" lang="en-US" altLang="en-US" sz="1800" b="0" i="0" u="none" strike="noStrike" cap="none" normalizeH="0" baseline="0" dirty="0" smtClean="0">
                <a:ln>
                  <a:noFill/>
                </a:ln>
                <a:solidFill>
                  <a:srgbClr val="000000"/>
                </a:solidFill>
                <a:effectLst/>
                <a:latin typeface="Verdana" panose="020B0604030504040204" pitchFamily="34" charset="0"/>
              </a:rPr>
              <a:t> - Append - Opens a file for appending, creates the file if it does not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"w"</a:t>
            </a:r>
            <a:r>
              <a:rPr kumimoji="0" lang="en-US" altLang="en-US" sz="1800" b="0" i="0" u="none" strike="noStrike" cap="none" normalizeH="0" baseline="0" dirty="0" smtClean="0">
                <a:ln>
                  <a:noFill/>
                </a:ln>
                <a:solidFill>
                  <a:srgbClr val="000000"/>
                </a:solidFill>
                <a:effectLst/>
                <a:latin typeface="Verdana" panose="020B0604030504040204" pitchFamily="34" charset="0"/>
              </a:rPr>
              <a:t> - Write - Opens a file for writing, creates the file if it does not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"x"</a:t>
            </a:r>
            <a:r>
              <a:rPr kumimoji="0" lang="en-US" altLang="en-US" sz="1800" b="0" i="0" u="none" strike="noStrike" cap="none" normalizeH="0" baseline="0" dirty="0" smtClean="0">
                <a:ln>
                  <a:noFill/>
                </a:ln>
                <a:solidFill>
                  <a:srgbClr val="000000"/>
                </a:solidFill>
                <a:effectLst/>
                <a:latin typeface="Verdana" panose="020B0604030504040204" pitchFamily="34" charset="0"/>
              </a:rPr>
              <a:t> - Create - Creates the specified file, returns an error if the file exists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pPr marL="0" lvl="0" indent="0">
              <a:lnSpc>
                <a:spcPct val="100000"/>
              </a:lnSpc>
              <a:buNone/>
            </a:pPr>
            <a:r>
              <a:rPr kumimoji="0" lang="en-US" altLang="en-US" sz="1800" b="0" i="0" u="none" strike="noStrike" cap="none" normalizeH="0" baseline="0" dirty="0" smtClean="0">
                <a:ln>
                  <a:noFill/>
                </a:ln>
                <a:solidFill>
                  <a:srgbClr val="000000"/>
                </a:solidFill>
                <a:effectLst/>
                <a:latin typeface="Verdana" panose="020B0604030504040204" pitchFamily="34" charset="0"/>
              </a:rPr>
              <a:t>In addition you can specify if the file should be handled as binary or text mode</a:t>
            </a:r>
            <a:endParaRPr kumimoji="0" lang="en-US" altLang="en-US" sz="1800" b="0" i="0" u="none" strike="noStrike" cap="none" normalizeH="0" baseline="0" dirty="0" smtClean="0">
              <a:ln>
                <a:noFill/>
              </a:ln>
              <a:solidFill>
                <a:schemeClr val="tx1"/>
              </a:solidFill>
              <a:effectLst/>
            </a:endParaRPr>
          </a:p>
          <a:p>
            <a:pPr marL="0" lvl="0" indent="0">
              <a:lnSpc>
                <a:spcPct val="100000"/>
              </a:lnSpc>
              <a:buNone/>
            </a:pPr>
            <a:r>
              <a:rPr kumimoji="0" lang="en-US" altLang="en-US" sz="1800" b="0" i="0" u="none" strike="noStrike" cap="none" normalizeH="0" baseline="0" dirty="0" smtClean="0">
                <a:ln>
                  <a:noFill/>
                </a:ln>
                <a:solidFill>
                  <a:srgbClr val="DC143C"/>
                </a:solidFill>
                <a:effectLst/>
                <a:latin typeface="Consolas" panose="020B0609020204030204" pitchFamily="49" charset="0"/>
              </a:rPr>
              <a:t>"t"</a:t>
            </a:r>
            <a:r>
              <a:rPr kumimoji="0" lang="en-US" altLang="en-US" sz="1800" b="0" i="0" u="none" strike="noStrike" cap="none" normalizeH="0" baseline="0" dirty="0" smtClean="0">
                <a:ln>
                  <a:noFill/>
                </a:ln>
                <a:solidFill>
                  <a:srgbClr val="000000"/>
                </a:solidFill>
                <a:effectLst/>
                <a:latin typeface="Verdana" panose="020B0604030504040204" pitchFamily="34" charset="0"/>
              </a:rPr>
              <a:t> - Text - Default value. Text mode</a:t>
            </a:r>
          </a:p>
          <a:p>
            <a:pPr marL="0" lvl="0" indent="0">
              <a:lnSpc>
                <a:spcPct val="100000"/>
              </a:lnSpc>
              <a:buNone/>
            </a:pPr>
            <a:r>
              <a:rPr kumimoji="0" lang="en-US" altLang="en-US" sz="1800" b="0" i="0" u="none" strike="noStrike" cap="none" normalizeH="0" baseline="0" dirty="0" smtClean="0">
                <a:ln>
                  <a:noFill/>
                </a:ln>
                <a:solidFill>
                  <a:srgbClr val="DC143C"/>
                </a:solidFill>
                <a:effectLst/>
                <a:latin typeface="Consolas" panose="020B0609020204030204" pitchFamily="49" charset="0"/>
              </a:rPr>
              <a:t>"b"</a:t>
            </a:r>
            <a:r>
              <a:rPr kumimoji="0" lang="en-US" altLang="en-US" sz="1800" b="0" i="0" u="none" strike="noStrike" cap="none" normalizeH="0" baseline="0" dirty="0" smtClean="0">
                <a:ln>
                  <a:noFill/>
                </a:ln>
                <a:solidFill>
                  <a:srgbClr val="000000"/>
                </a:solidFill>
                <a:effectLst/>
                <a:latin typeface="Verdana" panose="020B0604030504040204" pitchFamily="34" charset="0"/>
              </a:rPr>
              <a:t> - Binary - Binary mode (e.g. images)</a:t>
            </a:r>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23881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solidFill>
                  <a:srgbClr val="222222"/>
                </a:solidFill>
                <a:latin typeface="source sans pro"/>
              </a:rPr>
              <a:t>Binary vs Text Files in Python</a:t>
            </a:r>
            <a:br>
              <a:rPr lang="en-US" altLang="en-US" b="1" dirty="0">
                <a:solidFill>
                  <a:srgbClr val="222222"/>
                </a:solidFill>
                <a:latin typeface="source sans pro"/>
              </a:rPr>
            </a:br>
            <a:endParaRPr lang="en-US" dirty="0"/>
          </a:p>
        </p:txBody>
      </p:sp>
      <p:sp>
        <p:nvSpPr>
          <p:cNvPr id="4" name="Rectangle 1"/>
          <p:cNvSpPr>
            <a:spLocks noGrp="1" noChangeArrowheads="1"/>
          </p:cNvSpPr>
          <p:nvPr>
            <p:ph idx="1"/>
          </p:nvPr>
        </p:nvSpPr>
        <p:spPr bwMode="auto">
          <a:xfrm>
            <a:off x="838200" y="1665115"/>
            <a:ext cx="14679340" cy="467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There are two separate types of files that Python handles: </a:t>
            </a:r>
            <a:r>
              <a:rPr kumimoji="0" lang="en-US" altLang="en-US" sz="1800" b="0" i="1" u="none" strike="noStrike" cap="none" normalizeH="0" baseline="0" dirty="0" smtClean="0">
                <a:ln>
                  <a:noFill/>
                </a:ln>
                <a:solidFill>
                  <a:srgbClr val="222222"/>
                </a:solidFill>
                <a:effectLst/>
                <a:latin typeface="source sans pro"/>
              </a:rPr>
              <a:t>binary</a:t>
            </a:r>
            <a:r>
              <a:rPr kumimoji="0" lang="en-US" altLang="en-US" sz="1800" b="0" i="0" u="none" strike="noStrike" cap="none" normalizeH="0" baseline="0" dirty="0" smtClean="0">
                <a:ln>
                  <a:noFill/>
                </a:ln>
                <a:solidFill>
                  <a:srgbClr val="222222"/>
                </a:solidFill>
                <a:effectLst/>
                <a:latin typeface="source sans pro"/>
              </a:rPr>
              <a:t> and </a:t>
            </a:r>
            <a:r>
              <a:rPr kumimoji="0" lang="en-US" altLang="en-US" sz="1800" b="0" i="1" u="none" strike="noStrike" cap="none" normalizeH="0" baseline="0" dirty="0" smtClean="0">
                <a:ln>
                  <a:noFill/>
                </a:ln>
                <a:solidFill>
                  <a:srgbClr val="222222"/>
                </a:solidFill>
                <a:effectLst/>
                <a:latin typeface="source sans pro"/>
              </a:rPr>
              <a:t>text</a:t>
            </a:r>
            <a:r>
              <a:rPr kumimoji="0" lang="en-US" altLang="en-US" sz="1800" b="0" i="0" u="none" strike="noStrike" cap="none" normalizeH="0" baseline="0" dirty="0" smtClean="0">
                <a:ln>
                  <a:noFill/>
                </a:ln>
                <a:solidFill>
                  <a:srgbClr val="222222"/>
                </a:solidFill>
                <a:effectLst/>
                <a:latin typeface="source sans pro"/>
              </a:rPr>
              <a:t> files. Knowing the difference between the two is important because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how they are handled.</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Most files that you use during your normal computer use are actually </a:t>
            </a:r>
            <a:r>
              <a:rPr kumimoji="0" lang="en-US" altLang="en-US" sz="1800" b="1" i="0" u="none" strike="noStrike" cap="none" normalizeH="0" baseline="0" dirty="0" smtClean="0">
                <a:ln>
                  <a:noFill/>
                </a:ln>
                <a:solidFill>
                  <a:srgbClr val="222222"/>
                </a:solidFill>
                <a:effectLst/>
                <a:latin typeface="source sans pro"/>
              </a:rPr>
              <a:t>binary files</a:t>
            </a:r>
            <a:r>
              <a:rPr kumimoji="0" lang="en-US" altLang="en-US" sz="1800" b="0" i="0" u="none" strike="noStrike" cap="none" normalizeH="0" baseline="0" dirty="0" smtClean="0">
                <a:ln>
                  <a:noFill/>
                </a:ln>
                <a:solidFill>
                  <a:srgbClr val="222222"/>
                </a:solidFill>
                <a:effectLst/>
                <a:latin typeface="source sans pro"/>
              </a:rPr>
              <a:t>, not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 That’s right, that Microsoft Word .doc file is actually a binary file, even if it just has text in it. Other examples of binary files include: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Image files including </a:t>
            </a:r>
            <a:r>
              <a:rPr kumimoji="0" lang="en-US" altLang="en-US" sz="1800" b="0" i="0" u="none" strike="noStrike" cap="none" normalizeH="0" baseline="0" dirty="0" smtClean="0">
                <a:ln>
                  <a:noFill/>
                </a:ln>
                <a:solidFill>
                  <a:srgbClr val="222222"/>
                </a:solidFill>
                <a:effectLst/>
                <a:latin typeface="ubuntu mono"/>
              </a:rPr>
              <a:t>.jpg</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png</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.bmp</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.gif</a:t>
            </a:r>
            <a:r>
              <a:rPr kumimoji="0" lang="en-US" altLang="en-US" sz="1800" b="0" i="0" u="none" strike="noStrike" cap="none" normalizeH="0" baseline="0" dirty="0" smtClean="0">
                <a:ln>
                  <a:noFill/>
                </a:ln>
                <a:solidFill>
                  <a:srgbClr val="222222"/>
                </a:solidFill>
                <a:effectLst/>
                <a:latin typeface="source sans pro"/>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Database files including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mdb</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frm</a:t>
            </a:r>
            <a:r>
              <a:rPr kumimoji="0" lang="en-US" altLang="en-US" sz="1800" b="0" i="0" u="none" strike="noStrike" cap="none" normalizeH="0" baseline="0" dirty="0" smtClean="0">
                <a:ln>
                  <a:noFill/>
                </a:ln>
                <a:solidFill>
                  <a:srgbClr val="222222"/>
                </a:solidFill>
                <a:effectLst/>
                <a:latin typeface="source sans pro"/>
              </a:rPr>
              <a:t>, and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sqlite</a:t>
            </a:r>
            <a:endParaRPr kumimoji="0" lang="en-US" altLang="en-US" sz="18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Documents including </a:t>
            </a:r>
            <a:r>
              <a:rPr kumimoji="0" lang="en-US" altLang="en-US" sz="1800" b="0" i="0" u="none" strike="noStrike" cap="none" normalizeH="0" baseline="0" dirty="0" smtClean="0">
                <a:ln>
                  <a:noFill/>
                </a:ln>
                <a:solidFill>
                  <a:srgbClr val="222222"/>
                </a:solidFill>
                <a:effectLst/>
                <a:latin typeface="ubuntu mono"/>
              </a:rPr>
              <a:t>.doc</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xls</a:t>
            </a:r>
            <a:r>
              <a:rPr kumimoji="0" lang="en-US" altLang="en-US" sz="1800" b="0" i="0" u="none" strike="noStrike" cap="none" normalizeH="0" baseline="0" dirty="0" smtClean="0">
                <a:ln>
                  <a:noFill/>
                </a:ln>
                <a:solidFill>
                  <a:srgbClr val="222222"/>
                </a:solidFill>
                <a:effectLst/>
                <a:latin typeface="source sans pro"/>
              </a:rPr>
              <a:t>, </a:t>
            </a:r>
            <a:r>
              <a:rPr kumimoji="0" lang="en-US" altLang="en-US" sz="1800" b="0" i="0" u="none" strike="noStrike" cap="none" normalizeH="0" baseline="0" dirty="0" smtClean="0">
                <a:ln>
                  <a:noFill/>
                </a:ln>
                <a:solidFill>
                  <a:srgbClr val="222222"/>
                </a:solidFill>
                <a:effectLst/>
                <a:latin typeface="ubuntu mono"/>
              </a:rPr>
              <a:t>.pdf</a:t>
            </a:r>
            <a:r>
              <a:rPr kumimoji="0" lang="en-US" altLang="en-US" sz="1800" b="0" i="0" u="none" strike="noStrike" cap="none" normalizeH="0" baseline="0" dirty="0" smtClean="0">
                <a:ln>
                  <a:noFill/>
                </a:ln>
                <a:solidFill>
                  <a:srgbClr val="222222"/>
                </a:solidFill>
                <a:effectLst/>
                <a:latin typeface="source sans pro"/>
              </a:rPr>
              <a:t>, and others.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That’s because these files all have requirements for special handling and require a specific type of software to open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For example, you need Excel to open an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xls</a:t>
            </a:r>
            <a:r>
              <a:rPr kumimoji="0" lang="en-US" altLang="en-US" sz="1800" b="0" i="0" u="none" strike="noStrike" cap="none" normalizeH="0" baseline="0" dirty="0" smtClean="0">
                <a:ln>
                  <a:noFill/>
                </a:ln>
                <a:solidFill>
                  <a:srgbClr val="222222"/>
                </a:solidFill>
                <a:effectLst/>
                <a:latin typeface="source sans pro"/>
              </a:rPr>
              <a:t> file, and a database program to open a </a:t>
            </a:r>
            <a:r>
              <a:rPr kumimoji="0" lang="en-US" altLang="en-US" sz="1800" b="0" i="0" u="none" strike="noStrike" cap="none" normalizeH="0" baseline="0" dirty="0" smtClean="0">
                <a:ln>
                  <a:noFill/>
                </a:ln>
                <a:solidFill>
                  <a:srgbClr val="222222"/>
                </a:solidFill>
                <a:effectLst/>
                <a:latin typeface="ubuntu mono"/>
              </a:rPr>
              <a:t>.</a:t>
            </a:r>
            <a:r>
              <a:rPr kumimoji="0" lang="en-US" altLang="en-US" sz="1800" b="0" i="0" u="none" strike="noStrike" cap="none" normalizeH="0" baseline="0" dirty="0" err="1" smtClean="0">
                <a:ln>
                  <a:noFill/>
                </a:ln>
                <a:solidFill>
                  <a:srgbClr val="222222"/>
                </a:solidFill>
                <a:effectLst/>
                <a:latin typeface="ubuntu mono"/>
              </a:rPr>
              <a:t>sqlite</a:t>
            </a:r>
            <a:r>
              <a:rPr kumimoji="0" lang="en-US" altLang="en-US" sz="1800" b="0" i="0" u="none" strike="noStrike" cap="none" normalizeH="0" baseline="0" dirty="0" smtClean="0">
                <a:ln>
                  <a:noFill/>
                </a:ln>
                <a:solidFill>
                  <a:srgbClr val="222222"/>
                </a:solidFill>
                <a:effectLst/>
                <a:latin typeface="source sans pro"/>
              </a:rPr>
              <a:t> file.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A </a:t>
            </a:r>
            <a:r>
              <a:rPr kumimoji="0" lang="en-US" altLang="en-US" sz="1800" b="1" i="0" u="none" strike="noStrike" cap="none" normalizeH="0" baseline="0" dirty="0" smtClean="0">
                <a:ln>
                  <a:noFill/>
                </a:ln>
                <a:solidFill>
                  <a:srgbClr val="222222"/>
                </a:solidFill>
                <a:effectLst/>
                <a:latin typeface="source sans pro"/>
              </a:rPr>
              <a:t>text file</a:t>
            </a:r>
            <a:r>
              <a:rPr kumimoji="0" lang="en-US" altLang="en-US" sz="1800" b="0" i="0" u="none" strike="noStrike" cap="none" normalizeH="0" baseline="0" dirty="0" smtClean="0">
                <a:ln>
                  <a:noFill/>
                </a:ln>
                <a:solidFill>
                  <a:srgbClr val="222222"/>
                </a:solidFill>
                <a:effectLst/>
                <a:latin typeface="source sans pro"/>
              </a:rPr>
              <a:t> on the other hand, has no specific encoding and can be opened by a standard text editor without any special handling.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source sans pro"/>
              </a:rPr>
              <a:t>Still, every text file must adhere to a set of rules: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Text files have to be readable as is. They can (and often do) contain a lot of special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 especially in HTML or other markup languages, but you’ll still be able to tell what it says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Data in a text file is organized by lines. In most cases, each line is a distinct element,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222222"/>
                </a:solidFill>
                <a:effectLst/>
                <a:latin typeface="source sans pro"/>
              </a:rPr>
              <a:t>whether it’s a line of instruction or a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23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t>To open a file for reading it is enough to specify the name of the file:</a:t>
            </a:r>
          </a:p>
          <a:p>
            <a:r>
              <a:rPr lang="en-US" dirty="0"/>
              <a:t>f = open("demofile.txt")</a:t>
            </a:r>
          </a:p>
          <a:p>
            <a:r>
              <a:rPr lang="en-US" dirty="0"/>
              <a:t>The code above is the same as:</a:t>
            </a:r>
          </a:p>
          <a:p>
            <a:r>
              <a:rPr lang="en-US" dirty="0"/>
              <a:t>f = open("demofile.txt", "</a:t>
            </a:r>
            <a:r>
              <a:rPr lang="en-US" dirty="0" err="1"/>
              <a:t>rt</a:t>
            </a:r>
            <a:r>
              <a:rPr lang="en-US" dirty="0" smtClean="0"/>
              <a:t>")</a:t>
            </a:r>
          </a:p>
          <a:p>
            <a:endParaRPr lang="en-US" dirty="0"/>
          </a:p>
          <a:p>
            <a:pPr lvl="0"/>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smtClean="0">
                <a:ln>
                  <a:noFill/>
                </a:ln>
                <a:solidFill>
                  <a:srgbClr val="DC143C"/>
                </a:solidFill>
                <a:effectLst/>
                <a:latin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Verdana" panose="020B0604030504040204" pitchFamily="34" charset="0"/>
              </a:rPr>
              <a:t> function returns a file object, which has a </a:t>
            </a:r>
            <a:r>
              <a:rPr kumimoji="0" lang="en-US" altLang="en-US" b="0" i="0" u="none" strike="noStrike" cap="none" normalizeH="0" baseline="0" dirty="0" smtClean="0">
                <a:ln>
                  <a:noFill/>
                </a:ln>
                <a:solidFill>
                  <a:srgbClr val="DC143C"/>
                </a:solidFill>
                <a:effectLst/>
                <a:latin typeface="Consolas" panose="020B0609020204030204" pitchFamily="49" charset="0"/>
              </a:rPr>
              <a:t>read()</a:t>
            </a:r>
            <a:r>
              <a:rPr kumimoji="0" lang="en-US" altLang="en-US" b="0" i="0" u="none" strike="noStrike" cap="none" normalizeH="0" baseline="0" dirty="0" smtClean="0">
                <a:ln>
                  <a:noFill/>
                </a:ln>
                <a:solidFill>
                  <a:srgbClr val="000000"/>
                </a:solidFill>
                <a:effectLst/>
                <a:latin typeface="Verdana" panose="020B0604030504040204" pitchFamily="34" charset="0"/>
              </a:rPr>
              <a:t> method for reading the content of the file:</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r>
              <a:rPr lang="en-US" dirty="0"/>
              <a:t>f = open("demofile.txt", "r")</a:t>
            </a:r>
            <a:r>
              <a:rPr lang="en-US" dirty="0" smtClean="0"/>
              <a:t/>
            </a:r>
            <a:br>
              <a:rPr lang="en-US" dirty="0" smtClean="0"/>
            </a:br>
            <a:r>
              <a:rPr lang="en-US" dirty="0"/>
              <a:t>print(</a:t>
            </a:r>
            <a:r>
              <a:rPr lang="en-US" dirty="0" err="1"/>
              <a:t>f.read</a:t>
            </a:r>
            <a:r>
              <a:rPr lang="en-US" dirty="0"/>
              <a:t>())</a:t>
            </a:r>
            <a:endParaRPr lang="en-US" dirty="0" smtClean="0"/>
          </a:p>
          <a:p>
            <a:endParaRPr lang="en-US"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2987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780470"/>
            <a:ext cx="10515600" cy="435133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Segoe UI" panose="020B0502040204020203" pitchFamily="34" charset="0"/>
                <a:cs typeface="Segoe UI" panose="020B0502040204020203" pitchFamily="34" charset="0"/>
              </a:rPr>
              <a:t>Read Only Parts of the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Verdana" panose="020B0604030504040204" pitchFamily="34" charset="0"/>
              </a:rPr>
              <a:t>By default the </a:t>
            </a:r>
            <a:r>
              <a:rPr kumimoji="0" lang="en-US" altLang="en-US" sz="1100" b="0" i="0" u="none" strike="noStrike" cap="none" normalizeH="0" baseline="0" smtClean="0">
                <a:ln>
                  <a:noFill/>
                </a:ln>
                <a:solidFill>
                  <a:srgbClr val="DC143C"/>
                </a:solidFill>
                <a:effectLst/>
                <a:latin typeface="Consolas" panose="020B0609020204030204" pitchFamily="49" charset="0"/>
              </a:rPr>
              <a:t>read()</a:t>
            </a:r>
            <a:r>
              <a:rPr kumimoji="0" lang="en-US" altLang="en-US" sz="1100" b="0" i="0" u="none" strike="noStrike" cap="none" normalizeH="0" baseline="0" smtClean="0">
                <a:ln>
                  <a:noFill/>
                </a:ln>
                <a:solidFill>
                  <a:srgbClr val="000000"/>
                </a:solidFill>
                <a:effectLst/>
                <a:latin typeface="Verdana" panose="020B0604030504040204" pitchFamily="34" charset="0"/>
              </a:rPr>
              <a:t> method returns the whole text, but you can also specify how many characters you want to return: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779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048218"/>
            <a:ext cx="10515600" cy="4351338"/>
          </a:xfrm>
        </p:spPr>
        <p:txBody>
          <a:bodyPr/>
          <a:lstStyle/>
          <a:p>
            <a:endParaRPr lang="en-US" dirty="0" smtClean="0"/>
          </a:p>
          <a:p>
            <a:endParaRPr lang="en-US" dirty="0"/>
          </a:p>
          <a:p>
            <a:endParaRPr lang="en-US" dirty="0" smtClean="0"/>
          </a:p>
          <a:p>
            <a:endParaRPr lang="en-US" dirty="0"/>
          </a:p>
          <a:p>
            <a:r>
              <a:rPr lang="en-US" dirty="0"/>
              <a:t>Read </a:t>
            </a:r>
            <a:r>
              <a:rPr lang="en-US" dirty="0" smtClean="0"/>
              <a:t>Lines</a:t>
            </a:r>
          </a:p>
          <a:p>
            <a:endParaRPr lang="en-US" dirty="0"/>
          </a:p>
        </p:txBody>
      </p:sp>
      <p:sp>
        <p:nvSpPr>
          <p:cNvPr id="5" name="Rectangle 4"/>
          <p:cNvSpPr/>
          <p:nvPr/>
        </p:nvSpPr>
        <p:spPr>
          <a:xfrm>
            <a:off x="939504" y="3023558"/>
            <a:ext cx="4851696" cy="830997"/>
          </a:xfrm>
          <a:prstGeom prst="rect">
            <a:avLst/>
          </a:prstGeom>
        </p:spPr>
        <p:txBody>
          <a:bodyPr wrap="square">
            <a:spAutoFit/>
          </a:bodyPr>
          <a:lstStyle/>
          <a:p>
            <a:r>
              <a:rPr lang="en-US" sz="2400" b="0" i="0" dirty="0" smtClean="0">
                <a:solidFill>
                  <a:srgbClr val="FFFFFF"/>
                </a:solidFill>
                <a:effectLst/>
                <a:latin typeface="Consolas" panose="020B0609020204030204" pitchFamily="49" charset="0"/>
              </a:rPr>
              <a:t> </a:t>
            </a:r>
            <a:r>
              <a:rPr lang="en-US" sz="2400" dirty="0" err="1" smtClean="0">
                <a:solidFill>
                  <a:srgbClr val="FFFFFF"/>
                </a:solidFill>
                <a:latin typeface="Consolas" panose="020B0609020204030204" pitchFamily="49" charset="0"/>
              </a:rPr>
              <a:t>f</a:t>
            </a:r>
            <a:r>
              <a:rPr lang="en-US" sz="2400" b="0" i="0" dirty="0" err="1" smtClean="0">
                <a:solidFill>
                  <a:srgbClr val="0000CD"/>
                </a:solidFill>
                <a:effectLst/>
                <a:latin typeface="Consolas" panose="020B0609020204030204" pitchFamily="49" charset="0"/>
              </a:rPr>
              <a:t>open</a:t>
            </a:r>
            <a:r>
              <a:rPr lang="en-US" sz="2400" b="0" i="0" dirty="0" smtClean="0">
                <a:solidFill>
                  <a:srgbClr val="FFFFFF"/>
                </a:solidFill>
                <a:effectLst/>
                <a:latin typeface="Consolas" panose="020B0609020204030204" pitchFamily="49" charset="0"/>
              </a:rPr>
              <a:t>(</a:t>
            </a:r>
            <a:r>
              <a:rPr lang="en-US" sz="2400" b="0" i="0" dirty="0" smtClean="0">
                <a:solidFill>
                  <a:srgbClr val="A52A2A"/>
                </a:solidFill>
                <a:effectLst/>
                <a:latin typeface="Consolas" panose="020B0609020204030204" pitchFamily="49" charset="0"/>
              </a:rPr>
              <a:t>"demofile.txt"</a:t>
            </a:r>
            <a:r>
              <a:rPr lang="en-US" sz="2400" b="0" i="0" dirty="0" smtClean="0">
                <a:solidFill>
                  <a:srgbClr val="FFFFFF"/>
                </a:solidFill>
                <a:effectLst/>
                <a:latin typeface="Consolas" panose="020B0609020204030204" pitchFamily="49" charset="0"/>
              </a:rPr>
              <a:t>, </a:t>
            </a:r>
            <a:r>
              <a:rPr lang="en-US" sz="2400" b="0" i="0" dirty="0" smtClean="0">
                <a:solidFill>
                  <a:srgbClr val="A52A2A"/>
                </a:solidFill>
                <a:effectLst/>
                <a:latin typeface="Consolas" panose="020B0609020204030204" pitchFamily="49" charset="0"/>
              </a:rPr>
              <a:t>"r"</a:t>
            </a:r>
            <a:r>
              <a:rPr lang="en-US" sz="2400" b="0" i="0" dirty="0" smtClean="0">
                <a:solidFill>
                  <a:srgbClr val="FFFFFF"/>
                </a:solidFill>
                <a:effectLst/>
                <a:latin typeface="Consolas" panose="020B0609020204030204" pitchFamily="49" charset="0"/>
              </a:rPr>
              <a:t>)</a:t>
            </a:r>
            <a:r>
              <a:rPr lang="en-US" sz="2400" dirty="0" smtClean="0"/>
              <a:t/>
            </a:r>
            <a:br>
              <a:rPr lang="en-US" sz="2400" dirty="0" smtClean="0"/>
            </a:br>
            <a:r>
              <a:rPr lang="en-US" sz="2400" dirty="0"/>
              <a:t>print(</a:t>
            </a:r>
            <a:r>
              <a:rPr lang="en-US" sz="2400" dirty="0" err="1"/>
              <a:t>f.read</a:t>
            </a:r>
            <a:r>
              <a:rPr lang="en-US" sz="2400" dirty="0"/>
              <a:t>(</a:t>
            </a:r>
            <a:r>
              <a:rPr lang="en-US" sz="2400" b="1" dirty="0"/>
              <a:t>5</a:t>
            </a:r>
            <a:r>
              <a:rPr lang="en-US" sz="2400" dirty="0"/>
              <a:t>))</a:t>
            </a:r>
            <a:r>
              <a:rPr lang="en-US" sz="2400" b="0" i="0" dirty="0" smtClean="0">
                <a:solidFill>
                  <a:srgbClr val="FFFFFF"/>
                </a:solidFill>
                <a:effectLst/>
                <a:latin typeface="Consolas" panose="020B0609020204030204" pitchFamily="49" charset="0"/>
              </a:rPr>
              <a:t>.read(</a:t>
            </a:r>
            <a:r>
              <a:rPr lang="en-US" sz="2400" b="1" i="0" dirty="0" smtClean="0">
                <a:solidFill>
                  <a:srgbClr val="FFFFFF"/>
                </a:solidFill>
                <a:effectLst/>
                <a:latin typeface="Consolas" panose="020B0609020204030204" pitchFamily="49" charset="0"/>
              </a:rPr>
              <a:t>5</a:t>
            </a:r>
            <a:r>
              <a:rPr lang="en-US" b="0" i="0" dirty="0" smtClean="0">
                <a:solidFill>
                  <a:srgbClr val="FFFFFF"/>
                </a:solidFill>
                <a:effectLst/>
                <a:latin typeface="Consolas" panose="020B0609020204030204" pitchFamily="49" charset="0"/>
              </a:rPr>
              <a:t>))</a:t>
            </a:r>
            <a:endParaRPr lang="en-US" dirty="0"/>
          </a:p>
        </p:txBody>
      </p:sp>
      <p:sp>
        <p:nvSpPr>
          <p:cNvPr id="6" name="Rectangle 1"/>
          <p:cNvSpPr>
            <a:spLocks noChangeArrowheads="1"/>
          </p:cNvSpPr>
          <p:nvPr/>
        </p:nvSpPr>
        <p:spPr bwMode="auto">
          <a:xfrm>
            <a:off x="1072444" y="4522938"/>
            <a:ext cx="4283545" cy="109260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You can return one line by using the </a:t>
            </a:r>
            <a:r>
              <a:rPr kumimoji="0" lang="en-US" altLang="en-US" sz="1100" b="0" i="0" u="none" strike="noStrike" cap="none" normalizeH="0" baseline="0" dirty="0" err="1" smtClean="0">
                <a:ln>
                  <a:noFill/>
                </a:ln>
                <a:solidFill>
                  <a:srgbClr val="DC143C"/>
                </a:solidFill>
                <a:effectLst/>
                <a:latin typeface="Consolas" panose="020B0609020204030204" pitchFamily="49" charset="0"/>
              </a:rPr>
              <a:t>readline</a:t>
            </a:r>
            <a:r>
              <a:rPr kumimoji="0" lang="en-US" altLang="en-US" sz="1100" b="0" i="0" u="none" strike="noStrike" cap="none" normalizeH="0" baseline="0" dirty="0" smtClean="0">
                <a:ln>
                  <a:noFill/>
                </a:ln>
                <a:solidFill>
                  <a:srgbClr val="DC143C"/>
                </a:solidFill>
                <a:effectLst/>
                <a:latin typeface="Consolas" panose="020B0609020204030204" pitchFamily="49" charset="0"/>
              </a:rPr>
              <a:t>()</a:t>
            </a:r>
            <a:r>
              <a:rPr kumimoji="0" lang="en-US" altLang="en-US" sz="1100" b="0" i="0" u="none" strike="noStrike" cap="none" normalizeH="0" baseline="0" dirty="0" smtClean="0">
                <a:ln>
                  <a:noFill/>
                </a:ln>
                <a:solidFill>
                  <a:srgbClr val="000000"/>
                </a:solidFill>
                <a:effectLst/>
                <a:latin typeface="Verdana" panose="020B0604030504040204" pitchFamily="34" charset="0"/>
              </a:rPr>
              <a:t> method:</a:t>
            </a:r>
            <a:r>
              <a:rPr kumimoji="0" lang="en-US" altLang="en-US" sz="1100" b="0" i="0" u="none" strike="noStrike" cap="none" normalizeH="0" baseline="0" dirty="0" smtClean="0">
                <a:ln>
                  <a:noFill/>
                </a:ln>
                <a:solidFill>
                  <a:schemeClr val="tx1"/>
                </a:solidFill>
                <a:effectLst/>
              </a:rPr>
              <a:t> </a:t>
            </a:r>
            <a:endParaRPr lang="en-US" altLang="en-US" sz="1100" dirty="0"/>
          </a:p>
          <a:p>
            <a:pPr lvl="0"/>
            <a:r>
              <a:rPr lang="en-US" dirty="0"/>
              <a:t>f = open("demofile.txt", "r")</a:t>
            </a:r>
            <a:br>
              <a:rPr lang="en-US" dirty="0"/>
            </a:br>
            <a:r>
              <a:rPr lang="en-US" dirty="0"/>
              <a:t>for x in f:</a:t>
            </a:r>
            <a:br>
              <a:rPr lang="en-US" dirty="0"/>
            </a:br>
            <a:r>
              <a:rPr lang="en-US" dirty="0"/>
              <a:t>  print(x)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475477" y="3244334"/>
            <a:ext cx="6749733" cy="2585323"/>
          </a:xfrm>
          <a:prstGeom prst="rect">
            <a:avLst/>
          </a:prstGeom>
        </p:spPr>
        <p:txBody>
          <a:bodyPr wrap="none">
            <a:spAutoFit/>
          </a:bodyPr>
          <a:lstStyle/>
          <a:p>
            <a:r>
              <a:rPr lang="en-US" dirty="0">
                <a:solidFill>
                  <a:srgbClr val="000000"/>
                </a:solidFill>
                <a:latin typeface="Segoe UI" panose="020B0502040204020203" pitchFamily="34" charset="0"/>
              </a:rPr>
              <a:t>Close </a:t>
            </a:r>
            <a:r>
              <a:rPr lang="en-US" dirty="0" smtClean="0">
                <a:solidFill>
                  <a:srgbClr val="000000"/>
                </a:solidFill>
                <a:latin typeface="Segoe UI" panose="020B0502040204020203" pitchFamily="34" charset="0"/>
              </a:rPr>
              <a:t>Files:</a:t>
            </a:r>
          </a:p>
          <a:p>
            <a:r>
              <a:rPr lang="en-US" dirty="0"/>
              <a:t>It is a good practice to always close the file when you are done with it</a:t>
            </a:r>
            <a:r>
              <a:rPr lang="en-US" dirty="0" smtClean="0"/>
              <a:t>.</a:t>
            </a:r>
          </a:p>
          <a:p>
            <a:r>
              <a:rPr lang="en-US" b="1" dirty="0"/>
              <a:t>f = open("demofile.txt", "r")</a:t>
            </a:r>
            <a:br>
              <a:rPr lang="en-US" b="1" dirty="0"/>
            </a:br>
            <a:r>
              <a:rPr lang="en-US" b="1" dirty="0"/>
              <a:t>print(</a:t>
            </a:r>
            <a:r>
              <a:rPr lang="en-US" b="1" dirty="0" err="1"/>
              <a:t>f.readline</a:t>
            </a:r>
            <a:r>
              <a:rPr lang="en-US" b="1" dirty="0"/>
              <a:t>())</a:t>
            </a:r>
            <a:br>
              <a:rPr lang="en-US" b="1" dirty="0"/>
            </a:br>
            <a:r>
              <a:rPr lang="en-US" b="1" dirty="0" err="1"/>
              <a:t>f.close</a:t>
            </a:r>
            <a:r>
              <a:rPr lang="en-US" b="1" dirty="0" smtClean="0"/>
              <a:t>()</a:t>
            </a:r>
          </a:p>
          <a:p>
            <a:endParaRPr lang="en-US" b="1" i="0" dirty="0">
              <a:solidFill>
                <a:srgbClr val="000000"/>
              </a:solidFill>
              <a:effectLst/>
              <a:latin typeface="Segoe UI" panose="020B0502040204020203" pitchFamily="34" charset="0"/>
            </a:endParaRPr>
          </a:p>
          <a:p>
            <a:r>
              <a:rPr lang="en-US" dirty="0"/>
              <a:t>You should always close your files, in some cases</a:t>
            </a:r>
            <a:r>
              <a:rPr lang="en-US" dirty="0" smtClean="0"/>
              <a:t>,</a:t>
            </a:r>
          </a:p>
          <a:p>
            <a:r>
              <a:rPr lang="en-US" dirty="0" smtClean="0"/>
              <a:t> </a:t>
            </a:r>
            <a:r>
              <a:rPr lang="en-US" dirty="0"/>
              <a:t>due to buffering, changes made to a file may not show </a:t>
            </a:r>
            <a:endParaRPr lang="en-US" dirty="0" smtClean="0"/>
          </a:p>
          <a:p>
            <a:r>
              <a:rPr lang="en-US" dirty="0" smtClean="0"/>
              <a:t>until </a:t>
            </a:r>
            <a:r>
              <a:rPr lang="en-US" dirty="0"/>
              <a:t>you close the file.</a:t>
            </a:r>
            <a:endParaRPr lang="en-US"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00397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22" y="3810476"/>
            <a:ext cx="6096000" cy="2308324"/>
          </a:xfrm>
          <a:prstGeom prst="rect">
            <a:avLst/>
          </a:prstGeom>
        </p:spPr>
        <p:txBody>
          <a:bodyPr>
            <a:spAutoFit/>
          </a:bodyPr>
          <a:lstStyle/>
          <a:p>
            <a:r>
              <a:rPr lang="en-US" sz="2400" dirty="0"/>
              <a:t># Python code to create a file </a:t>
            </a:r>
          </a:p>
          <a:p>
            <a:r>
              <a:rPr lang="en-US" sz="2400" dirty="0"/>
              <a:t>file = open('</a:t>
            </a:r>
            <a:r>
              <a:rPr lang="en-US" sz="2400" dirty="0" err="1"/>
              <a:t>geek.txt','w</a:t>
            </a:r>
            <a:r>
              <a:rPr lang="en-US" sz="2400" dirty="0"/>
              <a:t>') </a:t>
            </a:r>
          </a:p>
          <a:p>
            <a:r>
              <a:rPr lang="en-US" sz="2400" dirty="0" err="1"/>
              <a:t>file.write</a:t>
            </a:r>
            <a:r>
              <a:rPr lang="en-US" sz="2400" dirty="0"/>
              <a:t>("This is the write command") </a:t>
            </a:r>
          </a:p>
          <a:p>
            <a:r>
              <a:rPr lang="en-US" sz="2400" dirty="0" err="1"/>
              <a:t>file.write</a:t>
            </a:r>
            <a:r>
              <a:rPr lang="en-US" sz="2400" dirty="0"/>
              <a:t>("It allows us to write in a particular file") </a:t>
            </a:r>
          </a:p>
          <a:p>
            <a:r>
              <a:rPr lang="en-US" sz="2400" dirty="0" err="1"/>
              <a:t>file.close</a:t>
            </a:r>
            <a:r>
              <a:rPr lang="en-US" sz="2400" dirty="0"/>
              <a:t>() </a:t>
            </a:r>
          </a:p>
        </p:txBody>
      </p:sp>
      <p:sp>
        <p:nvSpPr>
          <p:cNvPr id="3" name="Rectangle 2"/>
          <p:cNvSpPr/>
          <p:nvPr/>
        </p:nvSpPr>
        <p:spPr>
          <a:xfrm>
            <a:off x="377778" y="105881"/>
            <a:ext cx="12214113" cy="3416320"/>
          </a:xfrm>
          <a:prstGeom prst="rect">
            <a:avLst/>
          </a:prstGeom>
        </p:spPr>
        <p:txBody>
          <a:bodyPr wrap="none">
            <a:spAutoFit/>
          </a:bodyPr>
          <a:lstStyle/>
          <a:p>
            <a:r>
              <a:rPr lang="en-US" sz="2400" b="1" dirty="0">
                <a:solidFill>
                  <a:srgbClr val="000000"/>
                </a:solidFill>
                <a:latin typeface="Segoe UI" panose="020B0502040204020203" pitchFamily="34" charset="0"/>
              </a:rPr>
              <a:t>Python File </a:t>
            </a:r>
            <a:r>
              <a:rPr lang="en-US" sz="2400" b="1" dirty="0" smtClean="0">
                <a:solidFill>
                  <a:srgbClr val="000000"/>
                </a:solidFill>
                <a:latin typeface="Segoe UI" panose="020B0502040204020203" pitchFamily="34" charset="0"/>
              </a:rPr>
              <a:t>Write:</a:t>
            </a:r>
          </a:p>
          <a:p>
            <a:pPr lvl="0" eaLnBrk="0" fontAlgn="base" hangingPunct="0">
              <a:spcBef>
                <a:spcPct val="0"/>
              </a:spcBef>
              <a:spcAft>
                <a:spcPct val="0"/>
              </a:spcAft>
            </a:pPr>
            <a:r>
              <a:rPr lang="en-US" altLang="en-US" sz="4800" dirty="0">
                <a:solidFill>
                  <a:srgbClr val="000000"/>
                </a:solidFill>
                <a:latin typeface="Segoe UI" panose="020B0502040204020203" pitchFamily="34" charset="0"/>
                <a:cs typeface="Segoe UI" panose="020B0502040204020203" pitchFamily="34" charset="0"/>
              </a:rPr>
              <a:t>Write to an Existing File</a:t>
            </a:r>
          </a:p>
          <a:p>
            <a:pPr lvl="0" eaLnBrk="0" fontAlgn="base" hangingPunct="0">
              <a:spcBef>
                <a:spcPct val="0"/>
              </a:spcBef>
              <a:spcAft>
                <a:spcPct val="0"/>
              </a:spcAft>
            </a:pPr>
            <a:r>
              <a:rPr lang="en-US" altLang="en-US" sz="2400" dirty="0">
                <a:solidFill>
                  <a:srgbClr val="000000"/>
                </a:solidFill>
                <a:latin typeface="Verdana" panose="020B0604030504040204" pitchFamily="34" charset="0"/>
              </a:rPr>
              <a:t>To write to an existing file, you must add a parameter to the </a:t>
            </a:r>
            <a:r>
              <a:rPr lang="en-US" altLang="en-US" sz="2400" dirty="0">
                <a:solidFill>
                  <a:srgbClr val="DC143C"/>
                </a:solidFill>
                <a:latin typeface="Consolas" panose="020B0609020204030204" pitchFamily="49" charset="0"/>
              </a:rPr>
              <a:t>open()</a:t>
            </a:r>
            <a:r>
              <a:rPr lang="en-US" altLang="en-US" sz="2400" dirty="0">
                <a:solidFill>
                  <a:srgbClr val="000000"/>
                </a:solidFill>
                <a:latin typeface="Verdana" panose="020B0604030504040204" pitchFamily="34" charset="0"/>
              </a:rPr>
              <a:t> function:</a:t>
            </a:r>
            <a:endParaRPr lang="en-US" altLang="en-US" sz="2400" dirty="0"/>
          </a:p>
          <a:p>
            <a:pPr lvl="0" eaLnBrk="0" fontAlgn="base" hangingPunct="0">
              <a:spcBef>
                <a:spcPct val="0"/>
              </a:spcBef>
              <a:spcAft>
                <a:spcPct val="0"/>
              </a:spcAft>
            </a:pPr>
            <a:r>
              <a:rPr lang="en-US" altLang="en-US" sz="2400" dirty="0">
                <a:solidFill>
                  <a:srgbClr val="DC143C"/>
                </a:solidFill>
                <a:latin typeface="Consolas" panose="020B0609020204030204" pitchFamily="49" charset="0"/>
              </a:rPr>
              <a:t>"a"</a:t>
            </a:r>
            <a:r>
              <a:rPr lang="en-US" altLang="en-US" sz="2400" dirty="0">
                <a:solidFill>
                  <a:srgbClr val="000000"/>
                </a:solidFill>
                <a:latin typeface="Verdana" panose="020B0604030504040204" pitchFamily="34" charset="0"/>
              </a:rPr>
              <a:t> - Append - will append to the end of the file</a:t>
            </a:r>
            <a:endParaRPr lang="en-US" altLang="en-US" sz="2400" dirty="0"/>
          </a:p>
          <a:p>
            <a:pPr lvl="0" eaLnBrk="0" fontAlgn="base" hangingPunct="0">
              <a:spcBef>
                <a:spcPct val="0"/>
              </a:spcBef>
              <a:spcAft>
                <a:spcPct val="0"/>
              </a:spcAft>
            </a:pPr>
            <a:r>
              <a:rPr lang="en-US" altLang="en-US" sz="2400" dirty="0">
                <a:solidFill>
                  <a:srgbClr val="DC143C"/>
                </a:solidFill>
                <a:latin typeface="Consolas" panose="020B0609020204030204" pitchFamily="49" charset="0"/>
              </a:rPr>
              <a:t>"w"</a:t>
            </a:r>
            <a:r>
              <a:rPr lang="en-US" altLang="en-US" sz="2400" dirty="0">
                <a:solidFill>
                  <a:srgbClr val="000000"/>
                </a:solidFill>
                <a:latin typeface="Verdana" panose="020B0604030504040204" pitchFamily="34" charset="0"/>
              </a:rPr>
              <a:t> - Write - will overwrite any existing content</a:t>
            </a:r>
            <a:endParaRPr lang="en-US" altLang="en-US" sz="4000" dirty="0">
              <a:latin typeface="Arial" panose="020B0604020202020204" pitchFamily="34" charset="0"/>
            </a:endParaRPr>
          </a:p>
          <a:p>
            <a:endParaRPr lang="en-US" sz="2400" b="1" dirty="0" smtClean="0">
              <a:solidFill>
                <a:srgbClr val="000000"/>
              </a:solidFill>
              <a:latin typeface="Segoe UI" panose="020B0502040204020203" pitchFamily="34" charset="0"/>
            </a:endParaRPr>
          </a:p>
          <a:p>
            <a:endParaRPr lang="en-US" sz="2400" b="1" i="0" dirty="0" smtClean="0">
              <a:solidFill>
                <a:srgbClr val="000000"/>
              </a:solidFill>
              <a:effectLst/>
              <a:latin typeface="Segoe UI" panose="020B0502040204020203" pitchFamily="34" charset="0"/>
            </a:endParaRPr>
          </a:p>
          <a:p>
            <a:endParaRPr lang="en-US" sz="2400" b="1" i="0" dirty="0">
              <a:solidFill>
                <a:srgbClr val="000000"/>
              </a:solidFill>
              <a:effectLst/>
              <a:latin typeface="Segoe UI" panose="020B0502040204020203" pitchFamily="34" charset="0"/>
            </a:endParaRPr>
          </a:p>
        </p:txBody>
      </p:sp>
      <p:sp>
        <p:nvSpPr>
          <p:cNvPr id="4" name="Rectangle 1"/>
          <p:cNvSpPr>
            <a:spLocks noChangeArrowheads="1"/>
          </p:cNvSpPr>
          <p:nvPr/>
        </p:nvSpPr>
        <p:spPr bwMode="auto">
          <a:xfrm>
            <a:off x="485422" y="553515"/>
            <a:ext cx="65" cy="45647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290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6399" y="522519"/>
            <a:ext cx="16807486" cy="535012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Create a New File</a:t>
            </a:r>
            <a:endParaRPr lang="en-US" altLang="en-US" sz="2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Verdana" panose="020B0604030504040204" pitchFamily="34" charset="0"/>
              </a:rPr>
              <a:t>To create a new file in Python, use the </a:t>
            </a:r>
            <a:r>
              <a:rPr kumimoji="0" lang="en-US" altLang="en-US" sz="2800" b="0" i="0" u="none" strike="noStrike" cap="none" normalizeH="0" baseline="0" dirty="0" smtClean="0">
                <a:ln>
                  <a:noFill/>
                </a:ln>
                <a:solidFill>
                  <a:srgbClr val="DC143C"/>
                </a:solidFill>
                <a:effectLst/>
                <a:latin typeface="Consolas" panose="020B0609020204030204" pitchFamily="49" charset="0"/>
              </a:rPr>
              <a:t>open()</a:t>
            </a:r>
            <a:r>
              <a:rPr kumimoji="0" lang="en-US" altLang="en-US" sz="2800" b="0" i="0" u="none" strike="noStrike" cap="none" normalizeH="0" baseline="0" dirty="0" smtClean="0">
                <a:ln>
                  <a:noFill/>
                </a:ln>
                <a:solidFill>
                  <a:srgbClr val="000000"/>
                </a:solidFill>
                <a:effectLst/>
                <a:latin typeface="Verdana" panose="020B0604030504040204" pitchFamily="34" charset="0"/>
              </a:rPr>
              <a:t> method, with one of the following parameters:</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C143C"/>
                </a:solidFill>
                <a:effectLst/>
                <a:latin typeface="Consolas" panose="020B0609020204030204" pitchFamily="49" charset="0"/>
              </a:rPr>
              <a:t>"x"</a:t>
            </a:r>
            <a:r>
              <a:rPr kumimoji="0" lang="en-US" altLang="en-US" sz="2800" b="0" i="0" u="none" strike="noStrike" cap="none" normalizeH="0" baseline="0" dirty="0" smtClean="0">
                <a:ln>
                  <a:noFill/>
                </a:ln>
                <a:solidFill>
                  <a:srgbClr val="000000"/>
                </a:solidFill>
                <a:effectLst/>
                <a:latin typeface="Verdana" panose="020B0604030504040204" pitchFamily="34" charset="0"/>
              </a:rPr>
              <a:t> - Create - will create a file, returns an error if the file exist</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C143C"/>
                </a:solidFill>
                <a:effectLst/>
                <a:latin typeface="Consolas" panose="020B0609020204030204" pitchFamily="49" charset="0"/>
              </a:rPr>
              <a:t>"a"</a:t>
            </a:r>
            <a:r>
              <a:rPr kumimoji="0" lang="en-US" altLang="en-US" sz="2800" b="0" i="0" u="none" strike="noStrike" cap="none" normalizeH="0" baseline="0" dirty="0" smtClean="0">
                <a:ln>
                  <a:noFill/>
                </a:ln>
                <a:solidFill>
                  <a:srgbClr val="000000"/>
                </a:solidFill>
                <a:effectLst/>
                <a:latin typeface="Verdana" panose="020B0604030504040204" pitchFamily="34" charset="0"/>
              </a:rPr>
              <a:t> - Append - will create a file if the specified file does not exist</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DC143C"/>
                </a:solidFill>
                <a:effectLst/>
                <a:latin typeface="Consolas" panose="020B0609020204030204" pitchFamily="49" charset="0"/>
              </a:rPr>
              <a:t>"w"</a:t>
            </a:r>
            <a:r>
              <a:rPr kumimoji="0" lang="en-US" altLang="en-US" sz="2800" b="0" i="0" u="none" strike="noStrike" cap="none" normalizeH="0" baseline="0" dirty="0" smtClean="0">
                <a:ln>
                  <a:noFill/>
                </a:ln>
                <a:solidFill>
                  <a:srgbClr val="000000"/>
                </a:solidFill>
                <a:effectLst/>
                <a:latin typeface="Verdana" panose="020B0604030504040204" pitchFamily="34" charset="0"/>
              </a:rPr>
              <a:t> - Write - will create a file if the specified file does not exist</a:t>
            </a:r>
            <a:endParaRPr lang="en-US" altLang="en-US" sz="2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Verdana" panose="020B0604030504040204" pitchFamily="34" charset="0"/>
              </a:rPr>
              <a:t>Create a</a:t>
            </a:r>
            <a:r>
              <a:rPr kumimoji="0" lang="en-US" altLang="en-US" sz="2800" b="0" i="0" u="none" strike="noStrike" cap="none" normalizeH="0" dirty="0" smtClean="0">
                <a:ln>
                  <a:noFill/>
                </a:ln>
                <a:solidFill>
                  <a:srgbClr val="000000"/>
                </a:solidFill>
                <a:effectLst/>
                <a:latin typeface="Verdana" panose="020B0604030504040204" pitchFamily="34" charset="0"/>
              </a:rPr>
              <a:t> file called myfile.txt</a:t>
            </a:r>
          </a:p>
          <a:p>
            <a:pPr lvl="0"/>
            <a:r>
              <a:rPr lang="en-US" sz="2800" dirty="0"/>
              <a:t>f = open("myfile.txt", "x</a:t>
            </a:r>
            <a:r>
              <a:rPr lang="en-US" sz="2800" dirty="0" smtClean="0"/>
              <a:t>")</a:t>
            </a:r>
          </a:p>
          <a:p>
            <a:pPr lvl="0"/>
            <a:endParaRPr kumimoji="0" lang="en-US" altLang="en-US" sz="2800" b="0" i="0" u="none" strike="noStrike" cap="none" normalizeH="0" baseline="0" dirty="0">
              <a:ln>
                <a:noFill/>
              </a:ln>
              <a:solidFill>
                <a:schemeClr val="tx1"/>
              </a:solidFill>
              <a:effectLst/>
            </a:endParaRPr>
          </a:p>
          <a:p>
            <a:pPr lvl="0"/>
            <a:r>
              <a:rPr lang="en-US" sz="2800" dirty="0"/>
              <a:t>a new empty file is created!</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30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584</Words>
  <Application>Microsoft Office PowerPoint</Application>
  <PresentationFormat>Widescreen</PresentationFormat>
  <Paragraphs>155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Consolas</vt:lpstr>
      <vt:lpstr>Menlo</vt:lpstr>
      <vt:lpstr>Roboto</vt:lpstr>
      <vt:lpstr>Segoe UI</vt:lpstr>
      <vt:lpstr>source sans pro</vt:lpstr>
      <vt:lpstr>ubuntu mono</vt:lpstr>
      <vt:lpstr>Verdana</vt:lpstr>
      <vt:lpstr>Office Theme</vt:lpstr>
      <vt:lpstr>File IO Handling in Python</vt:lpstr>
      <vt:lpstr>PowerPoint Presentation</vt:lpstr>
      <vt:lpstr>File Handling </vt:lpstr>
      <vt:lpstr>Binary vs Text Files in Python </vt:lpstr>
      <vt:lpstr>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Handling in Python</dc:title>
  <dc:creator>AsmaKhan</dc:creator>
  <cp:lastModifiedBy>AsmaKhan</cp:lastModifiedBy>
  <cp:revision>34</cp:revision>
  <dcterms:created xsi:type="dcterms:W3CDTF">2019-12-12T03:26:25Z</dcterms:created>
  <dcterms:modified xsi:type="dcterms:W3CDTF">2019-12-20T05:47:59Z</dcterms:modified>
</cp:coreProperties>
</file>