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9"/>
  </p:notesMasterIdLst>
  <p:sldIdLst>
    <p:sldId id="256" r:id="rId2"/>
    <p:sldId id="363" r:id="rId3"/>
    <p:sldId id="350" r:id="rId4"/>
    <p:sldId id="358" r:id="rId5"/>
    <p:sldId id="359" r:id="rId6"/>
    <p:sldId id="360" r:id="rId7"/>
    <p:sldId id="361" r:id="rId8"/>
    <p:sldId id="355" r:id="rId9"/>
    <p:sldId id="356" r:id="rId10"/>
    <p:sldId id="357" r:id="rId11"/>
    <p:sldId id="351" r:id="rId12"/>
    <p:sldId id="352" r:id="rId13"/>
    <p:sldId id="353" r:id="rId14"/>
    <p:sldId id="347" r:id="rId15"/>
    <p:sldId id="348" r:id="rId16"/>
    <p:sldId id="349" r:id="rId17"/>
    <p:sldId id="34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CC0000"/>
    <a:srgbClr val="FF3399"/>
    <a:srgbClr val="FFFF00"/>
    <a:srgbClr val="FF3300"/>
    <a:srgbClr val="FF99FF"/>
    <a:srgbClr val="33CCCC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031F4BC-5999-44B6-96A3-13631CBC9E9E}" type="datetimeFigureOut">
              <a:rPr lang="ar-SA" smtClean="0"/>
              <a:t>24/03/1441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9D6FAE4-AA02-42BA-80F7-CC7182BBBE9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27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1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2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04 – Imperative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5634" y="4737462"/>
            <a:ext cx="524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Course Instructor 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Engr.Asma</a:t>
            </a:r>
            <a:r>
              <a:rPr lang="en-US" dirty="0" smtClean="0">
                <a:solidFill>
                  <a:schemeClr val="bg1"/>
                </a:solidFill>
              </a:rPr>
              <a:t> Khan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Assistant </a:t>
            </a:r>
            <a:r>
              <a:rPr lang="en-US" dirty="0" err="1" smtClean="0">
                <a:solidFill>
                  <a:schemeClr val="bg1"/>
                </a:solidFill>
              </a:rPr>
              <a:t>Professor,SE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dept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decisions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3537" y="1992569"/>
            <a:ext cx="11029615" cy="3678303"/>
          </a:xfrm>
        </p:spPr>
        <p:txBody>
          <a:bodyPr anchor="t">
            <a:noAutofit/>
          </a:bodyPr>
          <a:lstStyle/>
          <a:p>
            <a:r>
              <a:rPr lang="en-US" dirty="0"/>
              <a:t>Suppose we want to develop a program that asks the user to enter the current </a:t>
            </a:r>
            <a:r>
              <a:rPr lang="en-US" dirty="0" smtClean="0"/>
              <a:t>temperature and </a:t>
            </a:r>
            <a:r>
              <a:rPr lang="en-US" dirty="0"/>
              <a:t>then prints an appropriate message </a:t>
            </a:r>
            <a:r>
              <a:rPr lang="en-US" i="1" dirty="0"/>
              <a:t>only if </a:t>
            </a:r>
            <a:r>
              <a:rPr lang="en-US" dirty="0"/>
              <a:t>it is more than 86 degrees. This </a:t>
            </a:r>
            <a:r>
              <a:rPr lang="en-US" dirty="0" smtClean="0"/>
              <a:t>program would </a:t>
            </a:r>
            <a:r>
              <a:rPr lang="en-US" dirty="0"/>
              <a:t>behave as shown if the user enters 87: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the current temperature: 87</a:t>
            </a:r>
          </a:p>
          <a:p>
            <a:pPr marL="0" indent="0">
              <a:buNone/>
            </a:pPr>
            <a:r>
              <a:rPr lang="en-US" dirty="0"/>
              <a:t>It is hot!</a:t>
            </a:r>
          </a:p>
          <a:p>
            <a:pPr marL="0" indent="0">
              <a:buNone/>
            </a:pPr>
            <a:r>
              <a:rPr lang="en-US" dirty="0"/>
              <a:t>Be sure to drink liquids.</a:t>
            </a:r>
          </a:p>
          <a:p>
            <a:r>
              <a:rPr lang="en-US" dirty="0"/>
              <a:t>The program would behave as shown if the user enters 67: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the current temperature: 67</a:t>
            </a:r>
          </a:p>
          <a:p>
            <a:r>
              <a:rPr lang="en-US" dirty="0"/>
              <a:t>In other words, if the temperature is 86 or less, no message is printed. If the temperature </a:t>
            </a:r>
            <a:r>
              <a:rPr lang="en-US" dirty="0" smtClean="0"/>
              <a:t>is more </a:t>
            </a:r>
            <a:r>
              <a:rPr lang="en-US" dirty="0"/>
              <a:t>than 86, then the </a:t>
            </a:r>
            <a:r>
              <a:rPr lang="en-US" dirty="0" smtClean="0"/>
              <a:t>message 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hot!</a:t>
            </a:r>
          </a:p>
          <a:p>
            <a:pPr marL="0" indent="0">
              <a:buNone/>
            </a:pPr>
            <a:r>
              <a:rPr lang="en-US" dirty="0"/>
              <a:t>Be sure to drink liquids.</a:t>
            </a:r>
          </a:p>
          <a:p>
            <a:r>
              <a:rPr lang="en-US" dirty="0"/>
              <a:t>is printed.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for the program (one-way)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529" t="33832" r="31609" b="16820"/>
          <a:stretch/>
        </p:blipFill>
        <p:spPr>
          <a:xfrm>
            <a:off x="5437579" y="1940746"/>
            <a:ext cx="6173229" cy="41936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1769" y="3098840"/>
            <a:ext cx="542423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eXGyreHeros-Regular"/>
              </a:rPr>
              <a:t>The </a:t>
            </a:r>
            <a:r>
              <a:rPr lang="en-US" sz="2000" dirty="0" smtClean="0">
                <a:latin typeface="SFTT0900"/>
              </a:rPr>
              <a:t>input</a:t>
            </a:r>
            <a:r>
              <a:rPr lang="en-US" sz="2000" dirty="0">
                <a:latin typeface="SFTT0900"/>
              </a:rPr>
              <a:t>() </a:t>
            </a:r>
            <a:r>
              <a:rPr lang="en-US" dirty="0">
                <a:latin typeface="TeXGyreHeros-Regular"/>
              </a:rPr>
              <a:t>statement </a:t>
            </a:r>
            <a:r>
              <a:rPr lang="en-US" dirty="0" smtClean="0">
                <a:latin typeface="TeXGyreHeros-Regular"/>
              </a:rPr>
              <a:t>is executed </a:t>
            </a:r>
            <a:r>
              <a:rPr lang="en-US" dirty="0">
                <a:latin typeface="TeXGyreHeros-Regular"/>
              </a:rPr>
              <a:t>first, and the </a:t>
            </a:r>
            <a:r>
              <a:rPr lang="en-US" dirty="0" smtClean="0">
                <a:latin typeface="TeXGyreHeros-Regular"/>
              </a:rPr>
              <a:t>value entered </a:t>
            </a:r>
            <a:r>
              <a:rPr lang="en-US" dirty="0">
                <a:latin typeface="TeXGyreHeros-Regular"/>
              </a:rPr>
              <a:t>by the user </a:t>
            </a:r>
            <a:r>
              <a:rPr lang="en-US" dirty="0" smtClean="0">
                <a:latin typeface="TeXGyreHeros-Regular"/>
              </a:rPr>
              <a:t>is assigned </a:t>
            </a:r>
            <a:r>
              <a:rPr lang="en-US" dirty="0">
                <a:latin typeface="TeXGyreHeros-Regular"/>
              </a:rPr>
              <a:t>name </a:t>
            </a:r>
            <a:r>
              <a:rPr lang="en-US" sz="2000" dirty="0">
                <a:latin typeface="SFTT0900"/>
              </a:rPr>
              <a:t>temp</a:t>
            </a:r>
            <a:r>
              <a:rPr lang="en-US" dirty="0">
                <a:latin typeface="TeXGyreHeros-Regula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XGyreHeros-Regular"/>
              </a:rPr>
              <a:t>The </a:t>
            </a:r>
            <a:r>
              <a:rPr lang="en-US" sz="2000" dirty="0">
                <a:latin typeface="SFTT0900"/>
              </a:rPr>
              <a:t>if </a:t>
            </a:r>
            <a:r>
              <a:rPr lang="en-US" dirty="0">
                <a:latin typeface="TeXGyreHeros-Regular"/>
              </a:rPr>
              <a:t>statement </a:t>
            </a:r>
            <a:r>
              <a:rPr lang="en-US" dirty="0" smtClean="0">
                <a:latin typeface="TeXGyreHeros-Regular"/>
              </a:rPr>
              <a:t>checks condition </a:t>
            </a:r>
            <a:r>
              <a:rPr lang="en-US" sz="2000" dirty="0">
                <a:latin typeface="SFTT0900"/>
              </a:rPr>
              <a:t>temp &gt; 86</a:t>
            </a:r>
            <a:r>
              <a:rPr lang="en-US" dirty="0">
                <a:latin typeface="TeXGyreHeros-Regula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XGyreHeros-Regular"/>
              </a:rPr>
              <a:t>If true, the two </a:t>
            </a:r>
            <a:r>
              <a:rPr lang="en-US" sz="2000" dirty="0">
                <a:latin typeface="SFTT0900"/>
              </a:rPr>
              <a:t>print</a:t>
            </a:r>
            <a:r>
              <a:rPr lang="en-US" sz="2000" dirty="0" smtClean="0">
                <a:latin typeface="SFTT0900"/>
              </a:rPr>
              <a:t>() </a:t>
            </a:r>
            <a:r>
              <a:rPr lang="en-US" dirty="0" smtClean="0">
                <a:latin typeface="TeXGyreHeros-Regular"/>
              </a:rPr>
              <a:t>statements </a:t>
            </a:r>
            <a:r>
              <a:rPr lang="en-US" dirty="0">
                <a:latin typeface="TeXGyreHeros-Regular"/>
              </a:rPr>
              <a:t>are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XGyreHeros-Regular"/>
              </a:rPr>
              <a:t>and the program terminates;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XGyreHeros-Regular"/>
              </a:rPr>
              <a:t>if false, the program </a:t>
            </a:r>
            <a:r>
              <a:rPr lang="en-US" dirty="0" smtClean="0">
                <a:latin typeface="TeXGyreHeros-Regular"/>
              </a:rPr>
              <a:t>just terminates</a:t>
            </a:r>
            <a:r>
              <a:rPr lang="en-US" dirty="0">
                <a:latin typeface="TeXGyreHeros-Regular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statement If()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temp = </a:t>
            </a:r>
            <a:r>
              <a:rPr lang="en-US" dirty="0" err="1"/>
              <a:t>eval</a:t>
            </a:r>
            <a:r>
              <a:rPr lang="en-US" dirty="0"/>
              <a:t>(input('Enter the current temperature: '))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temp &gt; 86:</a:t>
            </a:r>
          </a:p>
          <a:p>
            <a:pPr marL="0" indent="0">
              <a:buNone/>
            </a:pPr>
            <a:r>
              <a:rPr lang="en-US" dirty="0"/>
              <a:t>	print('It is hot!')</a:t>
            </a:r>
          </a:p>
          <a:p>
            <a:pPr marL="0" indent="0">
              <a:buNone/>
            </a:pPr>
            <a:r>
              <a:rPr lang="en-US" dirty="0"/>
              <a:t>	print('Be sure to drink liquids.')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3717" r="58678" b="63257"/>
          <a:stretch/>
        </p:blipFill>
        <p:spPr>
          <a:xfrm>
            <a:off x="3827482" y="4382254"/>
            <a:ext cx="7556938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for the program (one-way</a:t>
            </a:r>
            <a:r>
              <a:rPr lang="en-US" dirty="0" smtClean="0"/>
              <a:t>) – Program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858618"/>
            <a:ext cx="3060642" cy="2043544"/>
          </a:xfrm>
        </p:spPr>
        <p:txBody>
          <a:bodyPr anchor="t"/>
          <a:lstStyle/>
          <a:p>
            <a:pPr algn="just"/>
            <a:r>
              <a:rPr lang="en-US" dirty="0"/>
              <a:t>Regardless of whether </a:t>
            </a:r>
            <a:r>
              <a:rPr lang="en-US" dirty="0" smtClean="0"/>
              <a:t>the if </a:t>
            </a:r>
            <a:r>
              <a:rPr lang="en-US" dirty="0"/>
              <a:t>statement condition </a:t>
            </a:r>
            <a:r>
              <a:rPr lang="en-US" dirty="0" smtClean="0"/>
              <a:t>is true </a:t>
            </a:r>
            <a:r>
              <a:rPr lang="en-US" dirty="0"/>
              <a:t>or false, the </a:t>
            </a:r>
            <a:r>
              <a:rPr lang="en-US" dirty="0" smtClean="0"/>
              <a:t>statement print</a:t>
            </a:r>
            <a:r>
              <a:rPr lang="en-US" dirty="0"/>
              <a:t>('Goodbye.') </a:t>
            </a:r>
            <a:r>
              <a:rPr lang="en-US" dirty="0" smtClean="0"/>
              <a:t>is executed </a:t>
            </a:r>
            <a:r>
              <a:rPr lang="en-US" i="1" dirty="0"/>
              <a:t>after </a:t>
            </a:r>
            <a:r>
              <a:rPr lang="en-US" dirty="0"/>
              <a:t>the </a:t>
            </a:r>
            <a:r>
              <a:rPr lang="en-US" dirty="0" smtClean="0"/>
              <a:t>if statement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046" t="28007" r="40919" b="17586"/>
          <a:stretch/>
        </p:blipFill>
        <p:spPr>
          <a:xfrm>
            <a:off x="3839902" y="1808968"/>
            <a:ext cx="5918952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 program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temp = </a:t>
            </a:r>
            <a:r>
              <a:rPr lang="en-US" dirty="0" err="1"/>
              <a:t>eval</a:t>
            </a:r>
            <a:r>
              <a:rPr lang="en-US" dirty="0"/>
              <a:t>(input('Enter the current temperature: '))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temp &gt; 86:</a:t>
            </a:r>
          </a:p>
          <a:p>
            <a:pPr marL="0" indent="0">
              <a:buNone/>
            </a:pPr>
            <a:r>
              <a:rPr lang="en-US" dirty="0"/>
              <a:t>	print('It is hot!')</a:t>
            </a:r>
          </a:p>
          <a:p>
            <a:pPr marL="0" indent="0">
              <a:buNone/>
            </a:pPr>
            <a:r>
              <a:rPr lang="en-US" dirty="0"/>
              <a:t>	print('Be sure to drink liquids.')</a:t>
            </a:r>
          </a:p>
          <a:p>
            <a:pPr marL="0" indent="0">
              <a:buNone/>
            </a:pPr>
            <a:r>
              <a:rPr lang="en-US" dirty="0"/>
              <a:t>print('Goodbye.')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1725" r="60230" b="46705"/>
          <a:stretch/>
        </p:blipFill>
        <p:spPr>
          <a:xfrm>
            <a:off x="4156841" y="2611102"/>
            <a:ext cx="7273159" cy="32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if ( ) condition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80496"/>
            <a:ext cx="4542601" cy="3678303"/>
          </a:xfrm>
        </p:spPr>
        <p:txBody>
          <a:bodyPr anchor="t"/>
          <a:lstStyle/>
          <a:p>
            <a:r>
              <a:rPr lang="en-US" dirty="0"/>
              <a:t>In general, the format of an if statement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&lt;condition&gt;: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indented code block&gt;</a:t>
            </a:r>
          </a:p>
          <a:p>
            <a:pPr marL="0" indent="0">
              <a:buNone/>
            </a:pPr>
            <a:r>
              <a:rPr lang="en-US" dirty="0"/>
              <a:t>&lt;non-indented statement&gt;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123793" y="1895988"/>
            <a:ext cx="66057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first line of an if statement consists of the if keyword, followed by Boolean </a:t>
            </a:r>
            <a:r>
              <a:rPr lang="en-US" dirty="0" smtClean="0">
                <a:latin typeface="+mj-lt"/>
              </a:rPr>
              <a:t>expression &lt;condition</a:t>
            </a:r>
            <a:r>
              <a:rPr lang="en-US" dirty="0">
                <a:latin typeface="+mj-lt"/>
              </a:rPr>
              <a:t>&gt; (i.e., an expression that evaluates to True or False), followed by a </a:t>
            </a:r>
            <a:r>
              <a:rPr lang="en-US" dirty="0" smtClean="0">
                <a:latin typeface="+mj-lt"/>
              </a:rPr>
              <a:t>colon, which </a:t>
            </a:r>
            <a:r>
              <a:rPr lang="en-US" dirty="0">
                <a:latin typeface="+mj-lt"/>
              </a:rPr>
              <a:t>indicates the end of the condition. </a:t>
            </a:r>
            <a:endParaRPr lang="en-US" dirty="0" smtClean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Below </a:t>
            </a:r>
            <a:r>
              <a:rPr lang="en-US" dirty="0">
                <a:latin typeface="+mj-lt"/>
              </a:rPr>
              <a:t>the first line and indented with respect </a:t>
            </a:r>
            <a:r>
              <a:rPr lang="en-US" dirty="0" smtClean="0">
                <a:latin typeface="+mj-lt"/>
              </a:rPr>
              <a:t>to the </a:t>
            </a:r>
            <a:r>
              <a:rPr lang="en-US" dirty="0">
                <a:latin typeface="+mj-lt"/>
              </a:rPr>
              <a:t>if keyword will be the block of code that is executed if condition evaluates to True.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If &lt;condition&gt; evaluates to False, the indented block of code is skipped. </a:t>
            </a:r>
            <a:endParaRPr lang="en-US" dirty="0" smtClean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In either case</a:t>
            </a:r>
            <a:r>
              <a:rPr lang="en-US" dirty="0">
                <a:latin typeface="+mj-lt"/>
              </a:rPr>
              <a:t>, regardless of whether the indented code has been executed, the execution </a:t>
            </a:r>
            <a:r>
              <a:rPr lang="en-US" dirty="0" smtClean="0">
                <a:latin typeface="+mj-lt"/>
              </a:rPr>
              <a:t>continues with </a:t>
            </a:r>
            <a:r>
              <a:rPr lang="en-US" dirty="0">
                <a:latin typeface="+mj-lt"/>
              </a:rPr>
              <a:t>the Python statement &lt;non-indented statement&gt; directly below, and with the </a:t>
            </a:r>
            <a:r>
              <a:rPr lang="en-US" dirty="0" smtClean="0">
                <a:latin typeface="+mj-lt"/>
              </a:rPr>
              <a:t>same indentation </a:t>
            </a:r>
            <a:r>
              <a:rPr lang="en-US" dirty="0">
                <a:latin typeface="+mj-lt"/>
              </a:rPr>
              <a:t>as, the first line of the if statement.</a:t>
            </a:r>
          </a:p>
        </p:txBody>
      </p:sp>
    </p:spTree>
    <p:extLst>
      <p:ext uri="{BB962C8B-B14F-4D97-AF65-F5344CB8AC3E}">
        <p14:creationId xmlns:p14="http://schemas.microsoft.com/office/powerpoint/2010/main" val="25747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In Python, proper indentation of Python statements is critical. </a:t>
            </a:r>
            <a:r>
              <a:rPr lang="en-US" dirty="0" smtClean="0"/>
              <a:t>Compare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temp &gt; 86: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('Its hot!')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('Be sure to drink liquids.')</a:t>
            </a:r>
          </a:p>
          <a:p>
            <a:pPr marL="0" indent="0">
              <a:buNone/>
            </a:pPr>
            <a:r>
              <a:rPr lang="en-US" dirty="0"/>
              <a:t>print('Goodbye.')</a:t>
            </a:r>
          </a:p>
          <a:p>
            <a:r>
              <a:rPr lang="en-US" dirty="0"/>
              <a:t>with</a:t>
            </a:r>
          </a:p>
          <a:p>
            <a:pPr marL="0" indent="0">
              <a:buNone/>
            </a:pPr>
            <a:r>
              <a:rPr lang="en-US" dirty="0"/>
              <a:t>if temp &gt; 86: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('It is hot!')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('Be sure to drink liquids.')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('Goodbye.')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536323" y="710436"/>
            <a:ext cx="1021977" cy="1102858"/>
            <a:chOff x="8310282" y="3738282"/>
            <a:chExt cx="1021977" cy="1102858"/>
          </a:xfrm>
        </p:grpSpPr>
        <p:sp>
          <p:nvSpPr>
            <p:cNvPr id="10" name="Isosceles Triangle 9"/>
            <p:cNvSpPr/>
            <p:nvPr/>
          </p:nvSpPr>
          <p:spPr>
            <a:xfrm>
              <a:off x="8310282" y="3738282"/>
              <a:ext cx="1021977" cy="1008530"/>
            </a:xfrm>
            <a:prstGeom prst="triangl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1527" y="3917810"/>
              <a:ext cx="2719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FFFF00"/>
                  </a:solidFill>
                </a:rPr>
                <a:t>!</a:t>
              </a:r>
              <a:endParaRPr lang="en-US" sz="5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" name="Left Arrow 1"/>
          <p:cNvSpPr/>
          <p:nvPr/>
        </p:nvSpPr>
        <p:spPr>
          <a:xfrm>
            <a:off x="5446074" y="2695344"/>
            <a:ext cx="5290243" cy="13243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Good Bye will execute, no matter condition is true or false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5446075" y="4196102"/>
            <a:ext cx="5290242" cy="1324303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Good Bye will execute, only if the condition is true other wise it will not 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3.1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Translate these conditional statements into Python if statements: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a) If age is greater 62, print 'You can get your pension benefits'.</a:t>
            </a:r>
          </a:p>
          <a:p>
            <a:pPr marL="0" indent="0">
              <a:buNone/>
            </a:pPr>
            <a:r>
              <a:rPr lang="en-US" dirty="0"/>
              <a:t>(b) If name is in list ['Musial', '</a:t>
            </a:r>
            <a:r>
              <a:rPr lang="en-US" dirty="0" err="1"/>
              <a:t>Aaraon</a:t>
            </a:r>
            <a:r>
              <a:rPr lang="en-US" dirty="0"/>
              <a:t>', 'Williams', 'Gehrig', 'Ruth'],</a:t>
            </a:r>
          </a:p>
          <a:p>
            <a:pPr marL="0" indent="0">
              <a:buNone/>
            </a:pPr>
            <a:r>
              <a:rPr lang="en-US" dirty="0"/>
              <a:t>print 'One of the top 5 baseball players, ever!'.</a:t>
            </a:r>
          </a:p>
          <a:p>
            <a:pPr marL="0" indent="0">
              <a:buNone/>
            </a:pPr>
            <a:r>
              <a:rPr lang="en-US" dirty="0"/>
              <a:t>(c) If hits is greater than 10 and shield is 0, print 'You are dead...'.</a:t>
            </a:r>
          </a:p>
          <a:p>
            <a:pPr marL="0" indent="0">
              <a:buNone/>
            </a:pPr>
            <a:r>
              <a:rPr lang="en-US" dirty="0"/>
              <a:t>(d) If at least one of the Boolean variables north, south, east, and west is True, print</a:t>
            </a:r>
          </a:p>
          <a:p>
            <a:pPr marL="0" indent="0">
              <a:buNone/>
            </a:pPr>
            <a:r>
              <a:rPr lang="en-US" dirty="0"/>
              <a:t>'I can escape.'.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for the first program using shell idle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2" y="1931741"/>
            <a:ext cx="2984622" cy="45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4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function print()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Our first program has two lines of code in which the function print() is used. This </a:t>
            </a:r>
            <a:r>
              <a:rPr lang="en-US" dirty="0" smtClean="0"/>
              <a:t>function prints</a:t>
            </a:r>
            <a:r>
              <a:rPr lang="en-US" dirty="0"/>
              <a:t>, within the interactive shell, whatever argument is given to it. For example, if given </a:t>
            </a:r>
            <a:r>
              <a:rPr lang="en-US" dirty="0" smtClean="0"/>
              <a:t>a number</a:t>
            </a:r>
            <a:r>
              <a:rPr lang="en-US" dirty="0"/>
              <a:t>, it prints the number:</a:t>
            </a:r>
          </a:p>
          <a:p>
            <a:pPr marL="0" indent="0">
              <a:buNone/>
            </a:pPr>
            <a:r>
              <a:rPr lang="en-US" dirty="0"/>
              <a:t>&gt;&gt;&gt; print(0)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r>
              <a:rPr lang="en-US" dirty="0"/>
              <a:t>Similarly, if given a list, it prints it:</a:t>
            </a:r>
          </a:p>
          <a:p>
            <a:pPr marL="0" indent="0">
              <a:buNone/>
            </a:pPr>
            <a:r>
              <a:rPr lang="en-US" dirty="0"/>
              <a:t>&gt;&gt;&gt; print([0, 0, 0])</a:t>
            </a:r>
          </a:p>
          <a:p>
            <a:pPr marL="0" indent="0">
              <a:buNone/>
            </a:pPr>
            <a:r>
              <a:rPr lang="en-US" dirty="0"/>
              <a:t>[0, 0, 0]</a:t>
            </a:r>
          </a:p>
          <a:p>
            <a:r>
              <a:rPr lang="en-US" dirty="0"/>
              <a:t>A string argument is printed without the quotes:</a:t>
            </a:r>
          </a:p>
          <a:p>
            <a:pPr marL="0" indent="0">
              <a:buNone/>
            </a:pPr>
            <a:r>
              <a:rPr lang="en-US" dirty="0"/>
              <a:t>&gt;&gt;&gt; print('zero')</a:t>
            </a:r>
          </a:p>
          <a:p>
            <a:pPr marL="0" indent="0">
              <a:buNone/>
            </a:pPr>
            <a:r>
              <a:rPr lang="en-US" dirty="0"/>
              <a:t>zero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9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function print()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the input argument contains an expression, the expression is evaluated and the result </a:t>
            </a:r>
            <a:r>
              <a:rPr lang="en-US" dirty="0" smtClean="0"/>
              <a:t>is printed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&gt;&gt;&gt; x = 0</a:t>
            </a:r>
          </a:p>
          <a:p>
            <a:pPr marL="0" indent="0">
              <a:buNone/>
            </a:pPr>
            <a:r>
              <a:rPr lang="en-US" dirty="0"/>
              <a:t>&gt;&gt;&gt; print(x)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r>
              <a:rPr lang="en-US" dirty="0"/>
              <a:t>Note that, in our first program, each print() statement "printed" its argument on </a:t>
            </a:r>
            <a:r>
              <a:rPr lang="en-US" dirty="0" smtClean="0"/>
              <a:t>a separate </a:t>
            </a:r>
            <a:r>
              <a:rPr lang="en-US" dirty="0"/>
              <a:t>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input with input()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first = input('Enter your first name: ')</a:t>
            </a:r>
          </a:p>
          <a:p>
            <a:pPr marL="0" indent="0">
              <a:buNone/>
            </a:pPr>
            <a:r>
              <a:rPr lang="en-US" dirty="0"/>
              <a:t>last = input('Enter your last name: ')</a:t>
            </a:r>
          </a:p>
          <a:p>
            <a:pPr marL="0" indent="0">
              <a:buNone/>
            </a:pPr>
            <a:r>
              <a:rPr lang="en-US" dirty="0"/>
              <a:t>line1 = 'Hello '+ first + ' ' + last + '...'</a:t>
            </a:r>
          </a:p>
          <a:p>
            <a:pPr marL="0" indent="0">
              <a:buNone/>
            </a:pPr>
            <a:r>
              <a:rPr lang="en-US" dirty="0"/>
              <a:t>print(line1)</a:t>
            </a:r>
          </a:p>
          <a:p>
            <a:pPr marL="0" indent="0">
              <a:buNone/>
            </a:pPr>
            <a:r>
              <a:rPr lang="en-US" dirty="0"/>
              <a:t>print('Welcome to the world of Python!')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9961" b="78165"/>
          <a:stretch/>
        </p:blipFill>
        <p:spPr>
          <a:xfrm>
            <a:off x="4890977" y="2083158"/>
            <a:ext cx="7301023" cy="24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2" y="611127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Function input() Returns a String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/>
              <a:t>We just saw that when the input function is called, whatever the user types is </a:t>
            </a:r>
            <a:r>
              <a:rPr lang="en-US" dirty="0" smtClean="0"/>
              <a:t>treated as </a:t>
            </a:r>
            <a:r>
              <a:rPr lang="en-US" dirty="0"/>
              <a:t>a string. Let’s check what happens when the user enters a number:</a:t>
            </a:r>
          </a:p>
          <a:p>
            <a:pPr marL="0" indent="0">
              <a:buNone/>
            </a:pPr>
            <a:r>
              <a:rPr lang="en-US" dirty="0"/>
              <a:t>&gt;&gt;&gt; x = input('Enter a value for x: ')</a:t>
            </a:r>
          </a:p>
          <a:p>
            <a:pPr marL="0" indent="0">
              <a:buNone/>
            </a:pPr>
            <a:r>
              <a:rPr lang="en-US" dirty="0"/>
              <a:t>Enter a value for x: 5</a:t>
            </a:r>
          </a:p>
          <a:p>
            <a:pPr marL="0" indent="0">
              <a:buNone/>
            </a:pPr>
            <a:r>
              <a:rPr lang="en-US" dirty="0"/>
              <a:t>&gt;&gt;&gt; x</a:t>
            </a:r>
          </a:p>
          <a:p>
            <a:pPr marL="0" indent="0">
              <a:buNone/>
            </a:pPr>
            <a:r>
              <a:rPr lang="en-US" dirty="0"/>
              <a:t>'5'</a:t>
            </a:r>
          </a:p>
          <a:p>
            <a:r>
              <a:rPr lang="en-US" dirty="0"/>
              <a:t>The Python interpreter treats the value entered as a string '5', not integer 5. </a:t>
            </a:r>
            <a:r>
              <a:rPr lang="en-US" dirty="0" smtClean="0"/>
              <a:t>We check </a:t>
            </a:r>
            <a:r>
              <a:rPr lang="en-US" dirty="0"/>
              <a:t>this:</a:t>
            </a:r>
          </a:p>
          <a:p>
            <a:pPr marL="0" indent="0">
              <a:buNone/>
            </a:pPr>
            <a:r>
              <a:rPr lang="en-US" dirty="0" smtClean="0"/>
              <a:t>&gt;&gt;&gt; x == 5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&gt;&gt;&gt; x == '5'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r>
              <a:rPr lang="en-US" dirty="0" smtClean="0"/>
              <a:t>The </a:t>
            </a:r>
            <a:r>
              <a:rPr lang="en-US" dirty="0"/>
              <a:t>input() function will </a:t>
            </a:r>
            <a:r>
              <a:rPr lang="en-US" i="1" dirty="0"/>
              <a:t>always </a:t>
            </a:r>
            <a:r>
              <a:rPr lang="en-US" dirty="0"/>
              <a:t>treat whatever the user types as a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57568" y="889964"/>
            <a:ext cx="27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!</a:t>
            </a:r>
            <a:endParaRPr lang="en-US" sz="5400" b="1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36323" y="710436"/>
            <a:ext cx="1021977" cy="1102858"/>
            <a:chOff x="8310282" y="3738282"/>
            <a:chExt cx="1021977" cy="1102858"/>
          </a:xfrm>
        </p:grpSpPr>
        <p:sp>
          <p:nvSpPr>
            <p:cNvPr id="13" name="Isosceles Triangle 12"/>
            <p:cNvSpPr/>
            <p:nvPr/>
          </p:nvSpPr>
          <p:spPr>
            <a:xfrm>
              <a:off x="8310282" y="3738282"/>
              <a:ext cx="1021977" cy="1008530"/>
            </a:xfrm>
            <a:prstGeom prst="triangl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31527" y="3917810"/>
              <a:ext cx="2719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FFFF00"/>
                  </a:solidFill>
                </a:rPr>
                <a:t>!</a:t>
              </a:r>
              <a:endParaRPr lang="en-US" sz="54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eval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If you expect the user to enter a value that is </a:t>
            </a:r>
            <a:r>
              <a:rPr lang="en-US" i="1" dirty="0"/>
              <a:t>not </a:t>
            </a:r>
            <a:r>
              <a:rPr lang="en-US" dirty="0"/>
              <a:t>a string, you need to explicitly ask </a:t>
            </a:r>
            <a:r>
              <a:rPr lang="en-US" dirty="0" smtClean="0"/>
              <a:t>Python to </a:t>
            </a:r>
            <a:r>
              <a:rPr lang="en-US" dirty="0"/>
              <a:t>evaluate what the user types </a:t>
            </a:r>
            <a:r>
              <a:rPr lang="en-US" i="1" dirty="0"/>
              <a:t>as a Python expression </a:t>
            </a:r>
            <a:r>
              <a:rPr lang="en-US" dirty="0"/>
              <a:t>using the </a:t>
            </a:r>
            <a:r>
              <a:rPr lang="en-US" dirty="0" err="1"/>
              <a:t>eval</a:t>
            </a:r>
            <a:r>
              <a:rPr lang="en-US" dirty="0"/>
              <a:t>() function.</a:t>
            </a:r>
          </a:p>
          <a:p>
            <a:r>
              <a:rPr lang="en-US" dirty="0"/>
              <a:t>The function </a:t>
            </a:r>
            <a:r>
              <a:rPr lang="en-US" dirty="0" err="1"/>
              <a:t>eval</a:t>
            </a:r>
            <a:r>
              <a:rPr lang="en-US" dirty="0"/>
              <a:t>() takes a string as input and evaluates the string as if it were a </a:t>
            </a:r>
            <a:r>
              <a:rPr lang="en-US" dirty="0" smtClean="0"/>
              <a:t>Python expression</a:t>
            </a:r>
            <a:r>
              <a:rPr lang="en-US" dirty="0"/>
              <a:t>. Here are some examples: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eval</a:t>
            </a:r>
            <a:r>
              <a:rPr lang="en-US" dirty="0"/>
              <a:t>('3')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eval</a:t>
            </a:r>
            <a:r>
              <a:rPr lang="en-US" dirty="0"/>
              <a:t>('3 + 4')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eval</a:t>
            </a:r>
            <a:r>
              <a:rPr lang="en-US" dirty="0"/>
              <a:t>('</a:t>
            </a:r>
            <a:r>
              <a:rPr lang="en-US" dirty="0" err="1"/>
              <a:t>len</a:t>
            </a:r>
            <a:r>
              <a:rPr lang="en-US" dirty="0"/>
              <a:t>([3, 5, 7, 9])')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() function with input()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algn="just"/>
            <a:r>
              <a:rPr lang="en-US" dirty="0"/>
              <a:t>The function </a:t>
            </a:r>
            <a:r>
              <a:rPr lang="en-US" dirty="0" err="1"/>
              <a:t>eval</a:t>
            </a:r>
            <a:r>
              <a:rPr lang="en-US" dirty="0"/>
              <a:t>() can be used together with the function input() when we expect </a:t>
            </a:r>
            <a:r>
              <a:rPr lang="en-US" dirty="0" smtClean="0"/>
              <a:t>the user </a:t>
            </a:r>
            <a:r>
              <a:rPr lang="en-US" dirty="0"/>
              <a:t>to type an expression (a number, a list, etc.) when requested. All we need to do is </a:t>
            </a:r>
            <a:r>
              <a:rPr lang="en-US" dirty="0" smtClean="0"/>
              <a:t>wrap the </a:t>
            </a:r>
            <a:r>
              <a:rPr lang="en-US" dirty="0" err="1"/>
              <a:t>eval</a:t>
            </a:r>
            <a:r>
              <a:rPr lang="en-US" dirty="0"/>
              <a:t>() function around the input() function: The effect is that whatever the user </a:t>
            </a:r>
            <a:r>
              <a:rPr lang="en-US" dirty="0" smtClean="0"/>
              <a:t>types will </a:t>
            </a:r>
            <a:r>
              <a:rPr lang="en-US" dirty="0"/>
              <a:t>be evaluated as an expression. For example, here is how we would ensure that a </a:t>
            </a:r>
            <a:r>
              <a:rPr lang="en-US" dirty="0" smtClean="0"/>
              <a:t>number entered </a:t>
            </a:r>
            <a:r>
              <a:rPr lang="en-US" dirty="0"/>
              <a:t>by the user is treated as a number:</a:t>
            </a:r>
          </a:p>
          <a:p>
            <a:pPr marL="0" indent="0">
              <a:buNone/>
            </a:pPr>
            <a:r>
              <a:rPr lang="en-US" dirty="0"/>
              <a:t>&gt;&gt;&gt; x = </a:t>
            </a:r>
            <a:r>
              <a:rPr lang="en-US" dirty="0" err="1"/>
              <a:t>eval</a:t>
            </a:r>
            <a:r>
              <a:rPr lang="en-US" dirty="0"/>
              <a:t>(input('Enter x: '))</a:t>
            </a:r>
          </a:p>
          <a:p>
            <a:pPr marL="0" indent="0">
              <a:buNone/>
            </a:pPr>
            <a:r>
              <a:rPr lang="en-US" dirty="0"/>
              <a:t>Enter x: 5</a:t>
            </a:r>
          </a:p>
          <a:p>
            <a:r>
              <a:rPr lang="en-US" dirty="0"/>
              <a:t>We check that x is indeed a number and not a string:</a:t>
            </a:r>
          </a:p>
          <a:p>
            <a:pPr marL="0" indent="0">
              <a:buNone/>
            </a:pPr>
            <a:r>
              <a:rPr lang="en-US" dirty="0"/>
              <a:t>&gt;&gt;&gt; x == 5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x == '5'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control structures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Python program is a sequence of statements that are executed in succession.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short programs </a:t>
            </a:r>
            <a:r>
              <a:rPr lang="en-US" dirty="0"/>
              <a:t>we have seen so far, the same sequence of statements is executed, in order </a:t>
            </a:r>
            <a:r>
              <a:rPr lang="en-US" dirty="0" smtClean="0"/>
              <a:t>starting from </a:t>
            </a:r>
            <a:r>
              <a:rPr lang="en-US" dirty="0"/>
              <a:t>the statement in line 1 and regardless of the values input by the user, if any. </a:t>
            </a:r>
            <a:endParaRPr lang="en-US" dirty="0" smtClean="0"/>
          </a:p>
          <a:p>
            <a:r>
              <a:rPr lang="en-US" dirty="0" smtClean="0"/>
              <a:t>That is </a:t>
            </a:r>
            <a:r>
              <a:rPr lang="en-US" dirty="0"/>
              <a:t>not what we usually experience when using an application on a computer. </a:t>
            </a:r>
            <a:endParaRPr lang="en-US" dirty="0" smtClean="0"/>
          </a:p>
          <a:p>
            <a:r>
              <a:rPr lang="en-US" dirty="0" smtClean="0"/>
              <a:t>Computer applications </a:t>
            </a:r>
            <a:r>
              <a:rPr lang="en-US" dirty="0"/>
              <a:t>usually do different things depending on the values input.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the game </a:t>
            </a:r>
            <a:r>
              <a:rPr lang="en-US" dirty="0"/>
              <a:t>you just finished playing may stop or continue running, depending on whether </a:t>
            </a:r>
            <a:r>
              <a:rPr lang="en-US" dirty="0" smtClean="0"/>
              <a:t>you click </a:t>
            </a:r>
            <a:r>
              <a:rPr lang="en-US" dirty="0"/>
              <a:t>on the Exit or the Play Again button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</a:t>
            </a:r>
            <a:r>
              <a:rPr lang="en-US" dirty="0"/>
              <a:t>now introduce Python statements that </a:t>
            </a:r>
            <a:r>
              <a:rPr lang="en-US" dirty="0" smtClean="0"/>
              <a:t>can control </a:t>
            </a:r>
            <a:r>
              <a:rPr lang="en-US" dirty="0"/>
              <a:t>which statements are executed and which statements should be executed </a:t>
            </a:r>
            <a:r>
              <a:rPr lang="en-US" dirty="0" smtClean="0"/>
              <a:t>repeatedly.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10/29/2018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2912</TotalTime>
  <Words>1443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Gill Sans MT</vt:lpstr>
      <vt:lpstr>Majalla UI</vt:lpstr>
      <vt:lpstr>SFTT0900</vt:lpstr>
      <vt:lpstr>TeXGyreHeros-Regular</vt:lpstr>
      <vt:lpstr>Wingdings 2</vt:lpstr>
      <vt:lpstr>Dividend</vt:lpstr>
      <vt:lpstr>Programming fundamentals</vt:lpstr>
      <vt:lpstr>Flow chart for the first program using shell idle</vt:lpstr>
      <vt:lpstr>Build-in function print()</vt:lpstr>
      <vt:lpstr>Build-in function print()</vt:lpstr>
      <vt:lpstr>Interactive input with input()</vt:lpstr>
      <vt:lpstr>Function input() Returns a String</vt:lpstr>
      <vt:lpstr>Function eval()</vt:lpstr>
      <vt:lpstr>Eval() function with input()</vt:lpstr>
      <vt:lpstr>Execution of control structures</vt:lpstr>
      <vt:lpstr>One-way decisions</vt:lpstr>
      <vt:lpstr>Flow chart for the program (one-way)</vt:lpstr>
      <vt:lpstr>Condition statement If()</vt:lpstr>
      <vt:lpstr>Flow chart for the program (one-way) – Program 2</vt:lpstr>
      <vt:lpstr>If condition program 2</vt:lpstr>
      <vt:lpstr>Structure of if ( ) condition statement</vt:lpstr>
      <vt:lpstr>indentation</vt:lpstr>
      <vt:lpstr>Practice problem 3.1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AsmaKhan</cp:lastModifiedBy>
  <cp:revision>568</cp:revision>
  <dcterms:created xsi:type="dcterms:W3CDTF">2018-10-04T03:10:47Z</dcterms:created>
  <dcterms:modified xsi:type="dcterms:W3CDTF">2019-11-21T10:42:11Z</dcterms:modified>
</cp:coreProperties>
</file>