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C63709-EDC0-48FE-A8C8-4B8D3A441530}"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92FFB-A831-4E0E-9EB4-5039D86D4BCE}" type="slidenum">
              <a:rPr lang="en-US" smtClean="0"/>
              <a:t>‹#›</a:t>
            </a:fld>
            <a:endParaRPr lang="en-US"/>
          </a:p>
        </p:txBody>
      </p:sp>
    </p:spTree>
    <p:extLst>
      <p:ext uri="{BB962C8B-B14F-4D97-AF65-F5344CB8AC3E}">
        <p14:creationId xmlns:p14="http://schemas.microsoft.com/office/powerpoint/2010/main" val="230234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C63709-EDC0-48FE-A8C8-4B8D3A441530}"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92FFB-A831-4E0E-9EB4-5039D86D4BCE}" type="slidenum">
              <a:rPr lang="en-US" smtClean="0"/>
              <a:t>‹#›</a:t>
            </a:fld>
            <a:endParaRPr lang="en-US"/>
          </a:p>
        </p:txBody>
      </p:sp>
    </p:spTree>
    <p:extLst>
      <p:ext uri="{BB962C8B-B14F-4D97-AF65-F5344CB8AC3E}">
        <p14:creationId xmlns:p14="http://schemas.microsoft.com/office/powerpoint/2010/main" val="324240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C63709-EDC0-48FE-A8C8-4B8D3A441530}"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92FFB-A831-4E0E-9EB4-5039D86D4BCE}" type="slidenum">
              <a:rPr lang="en-US" smtClean="0"/>
              <a:t>‹#›</a:t>
            </a:fld>
            <a:endParaRPr lang="en-US"/>
          </a:p>
        </p:txBody>
      </p:sp>
    </p:spTree>
    <p:extLst>
      <p:ext uri="{BB962C8B-B14F-4D97-AF65-F5344CB8AC3E}">
        <p14:creationId xmlns:p14="http://schemas.microsoft.com/office/powerpoint/2010/main" val="341911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C63709-EDC0-48FE-A8C8-4B8D3A441530}"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92FFB-A831-4E0E-9EB4-5039D86D4BCE}" type="slidenum">
              <a:rPr lang="en-US" smtClean="0"/>
              <a:t>‹#›</a:t>
            </a:fld>
            <a:endParaRPr lang="en-US"/>
          </a:p>
        </p:txBody>
      </p:sp>
    </p:spTree>
    <p:extLst>
      <p:ext uri="{BB962C8B-B14F-4D97-AF65-F5344CB8AC3E}">
        <p14:creationId xmlns:p14="http://schemas.microsoft.com/office/powerpoint/2010/main" val="441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C63709-EDC0-48FE-A8C8-4B8D3A441530}"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92FFB-A831-4E0E-9EB4-5039D86D4BCE}" type="slidenum">
              <a:rPr lang="en-US" smtClean="0"/>
              <a:t>‹#›</a:t>
            </a:fld>
            <a:endParaRPr lang="en-US"/>
          </a:p>
        </p:txBody>
      </p:sp>
    </p:spTree>
    <p:extLst>
      <p:ext uri="{BB962C8B-B14F-4D97-AF65-F5344CB8AC3E}">
        <p14:creationId xmlns:p14="http://schemas.microsoft.com/office/powerpoint/2010/main" val="131105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C63709-EDC0-48FE-A8C8-4B8D3A441530}"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92FFB-A831-4E0E-9EB4-5039D86D4BCE}" type="slidenum">
              <a:rPr lang="en-US" smtClean="0"/>
              <a:t>‹#›</a:t>
            </a:fld>
            <a:endParaRPr lang="en-US"/>
          </a:p>
        </p:txBody>
      </p:sp>
    </p:spTree>
    <p:extLst>
      <p:ext uri="{BB962C8B-B14F-4D97-AF65-F5344CB8AC3E}">
        <p14:creationId xmlns:p14="http://schemas.microsoft.com/office/powerpoint/2010/main" val="2387786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C63709-EDC0-48FE-A8C8-4B8D3A441530}"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D92FFB-A831-4E0E-9EB4-5039D86D4BCE}" type="slidenum">
              <a:rPr lang="en-US" smtClean="0"/>
              <a:t>‹#›</a:t>
            </a:fld>
            <a:endParaRPr lang="en-US"/>
          </a:p>
        </p:txBody>
      </p:sp>
    </p:spTree>
    <p:extLst>
      <p:ext uri="{BB962C8B-B14F-4D97-AF65-F5344CB8AC3E}">
        <p14:creationId xmlns:p14="http://schemas.microsoft.com/office/powerpoint/2010/main" val="315182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C63709-EDC0-48FE-A8C8-4B8D3A441530}"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D92FFB-A831-4E0E-9EB4-5039D86D4BCE}" type="slidenum">
              <a:rPr lang="en-US" smtClean="0"/>
              <a:t>‹#›</a:t>
            </a:fld>
            <a:endParaRPr lang="en-US"/>
          </a:p>
        </p:txBody>
      </p:sp>
    </p:spTree>
    <p:extLst>
      <p:ext uri="{BB962C8B-B14F-4D97-AF65-F5344CB8AC3E}">
        <p14:creationId xmlns:p14="http://schemas.microsoft.com/office/powerpoint/2010/main" val="34929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63709-EDC0-48FE-A8C8-4B8D3A441530}"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D92FFB-A831-4E0E-9EB4-5039D86D4BCE}" type="slidenum">
              <a:rPr lang="en-US" smtClean="0"/>
              <a:t>‹#›</a:t>
            </a:fld>
            <a:endParaRPr lang="en-US"/>
          </a:p>
        </p:txBody>
      </p:sp>
    </p:spTree>
    <p:extLst>
      <p:ext uri="{BB962C8B-B14F-4D97-AF65-F5344CB8AC3E}">
        <p14:creationId xmlns:p14="http://schemas.microsoft.com/office/powerpoint/2010/main" val="215931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63709-EDC0-48FE-A8C8-4B8D3A441530}"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92FFB-A831-4E0E-9EB4-5039D86D4BCE}" type="slidenum">
              <a:rPr lang="en-US" smtClean="0"/>
              <a:t>‹#›</a:t>
            </a:fld>
            <a:endParaRPr lang="en-US"/>
          </a:p>
        </p:txBody>
      </p:sp>
    </p:spTree>
    <p:extLst>
      <p:ext uri="{BB962C8B-B14F-4D97-AF65-F5344CB8AC3E}">
        <p14:creationId xmlns:p14="http://schemas.microsoft.com/office/powerpoint/2010/main" val="250291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63709-EDC0-48FE-A8C8-4B8D3A441530}"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92FFB-A831-4E0E-9EB4-5039D86D4BCE}" type="slidenum">
              <a:rPr lang="en-US" smtClean="0"/>
              <a:t>‹#›</a:t>
            </a:fld>
            <a:endParaRPr lang="en-US"/>
          </a:p>
        </p:txBody>
      </p:sp>
    </p:spTree>
    <p:extLst>
      <p:ext uri="{BB962C8B-B14F-4D97-AF65-F5344CB8AC3E}">
        <p14:creationId xmlns:p14="http://schemas.microsoft.com/office/powerpoint/2010/main" val="4892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63709-EDC0-48FE-A8C8-4B8D3A441530}" type="datetimeFigureOut">
              <a:rPr lang="en-US" smtClean="0"/>
              <a:t>11/8/2019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92FFB-A831-4E0E-9EB4-5039D86D4BCE}" type="slidenum">
              <a:rPr lang="en-US" smtClean="0"/>
              <a:t>‹#›</a:t>
            </a:fld>
            <a:endParaRPr lang="en-US"/>
          </a:p>
        </p:txBody>
      </p:sp>
    </p:spTree>
    <p:extLst>
      <p:ext uri="{BB962C8B-B14F-4D97-AF65-F5344CB8AC3E}">
        <p14:creationId xmlns:p14="http://schemas.microsoft.com/office/powerpoint/2010/main" val="3118532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javatpoint.com/python-list-insert-method" TargetMode="External"/><Relationship Id="rId3" Type="http://schemas.openxmlformats.org/officeDocument/2006/relationships/hyperlink" Target="https://www.javatpoint.com/python-list-clear-method" TargetMode="External"/><Relationship Id="rId7" Type="http://schemas.openxmlformats.org/officeDocument/2006/relationships/hyperlink" Target="https://www.javatpoint.com/python-list-index-method" TargetMode="External"/><Relationship Id="rId12" Type="http://schemas.openxmlformats.org/officeDocument/2006/relationships/hyperlink" Target="https://www.javatpoint.com/python-list-sort-method" TargetMode="External"/><Relationship Id="rId2" Type="http://schemas.openxmlformats.org/officeDocument/2006/relationships/hyperlink" Target="https://www.javatpoint.com/python-list-append-method" TargetMode="External"/><Relationship Id="rId1" Type="http://schemas.openxmlformats.org/officeDocument/2006/relationships/slideLayout" Target="../slideLayouts/slideLayout2.xml"/><Relationship Id="rId6" Type="http://schemas.openxmlformats.org/officeDocument/2006/relationships/hyperlink" Target="https://www.javatpoint.com/python-list-extend-method" TargetMode="External"/><Relationship Id="rId11" Type="http://schemas.openxmlformats.org/officeDocument/2006/relationships/hyperlink" Target="https://www.javatpoint.com/python-list-reverse-method" TargetMode="External"/><Relationship Id="rId5" Type="http://schemas.openxmlformats.org/officeDocument/2006/relationships/hyperlink" Target="https://www.javatpoint.com/python-list-count-method" TargetMode="External"/><Relationship Id="rId10" Type="http://schemas.openxmlformats.org/officeDocument/2006/relationships/hyperlink" Target="https://www.javatpoint.com/python-list-remove-method" TargetMode="External"/><Relationship Id="rId4" Type="http://schemas.openxmlformats.org/officeDocument/2006/relationships/hyperlink" Target="https://www.javatpoint.com/python-list-copy-method" TargetMode="External"/><Relationship Id="rId9" Type="http://schemas.openxmlformats.org/officeDocument/2006/relationships/hyperlink" Target="https://www.javatpoint.com/python-list-pop-metho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Lists</a:t>
            </a:r>
            <a:endParaRPr lang="en-US" dirty="0"/>
          </a:p>
        </p:txBody>
      </p:sp>
      <p:sp>
        <p:nvSpPr>
          <p:cNvPr id="3" name="Subtitle 2"/>
          <p:cNvSpPr>
            <a:spLocks noGrp="1"/>
          </p:cNvSpPr>
          <p:nvPr>
            <p:ph type="subTitle" idx="1"/>
          </p:nvPr>
        </p:nvSpPr>
        <p:spPr/>
        <p:txBody>
          <a:bodyPr/>
          <a:lstStyle/>
          <a:p>
            <a:r>
              <a:rPr lang="en-US" dirty="0" smtClean="0"/>
              <a:t>Course Instructor:</a:t>
            </a:r>
          </a:p>
          <a:p>
            <a:r>
              <a:rPr lang="en-US" dirty="0" err="1" smtClean="0"/>
              <a:t>Asma</a:t>
            </a:r>
            <a:r>
              <a:rPr lang="en-US" dirty="0" smtClean="0"/>
              <a:t> Khan</a:t>
            </a:r>
            <a:endParaRPr lang="en-US" dirty="0"/>
          </a:p>
        </p:txBody>
      </p:sp>
    </p:spTree>
    <p:extLst>
      <p:ext uri="{BB962C8B-B14F-4D97-AF65-F5344CB8AC3E}">
        <p14:creationId xmlns:p14="http://schemas.microsoft.com/office/powerpoint/2010/main" val="295415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0350109"/>
              </p:ext>
            </p:extLst>
          </p:nvPr>
        </p:nvGraphicFramePr>
        <p:xfrm>
          <a:off x="1682046" y="869245"/>
          <a:ext cx="8082843" cy="7734308"/>
        </p:xfrm>
        <a:graphic>
          <a:graphicData uri="http://schemas.openxmlformats.org/drawingml/2006/table">
            <a:tbl>
              <a:tblPr/>
              <a:tblGrid>
                <a:gridCol w="2694281"/>
                <a:gridCol w="2694281"/>
                <a:gridCol w="2694281"/>
              </a:tblGrid>
              <a:tr h="602816">
                <a:tc>
                  <a:txBody>
                    <a:bodyPr/>
                    <a:lstStyle/>
                    <a:p>
                      <a:pPr algn="l" fontAlgn="t"/>
                      <a:r>
                        <a:rPr lang="en-US" sz="700" dirty="0">
                          <a:solidFill>
                            <a:srgbClr val="000000"/>
                          </a:solidFill>
                          <a:effectLst/>
                          <a:latin typeface="verdana" panose="020B0604030504040204" pitchFamily="34" charset="0"/>
                        </a:rPr>
                        <a:t>1</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u="none" strike="noStrike" dirty="0" err="1">
                          <a:solidFill>
                            <a:srgbClr val="008000"/>
                          </a:solidFill>
                          <a:effectLst/>
                          <a:latin typeface="verdana" panose="020B0604030504040204" pitchFamily="34" charset="0"/>
                          <a:hlinkClick r:id="rId2"/>
                        </a:rPr>
                        <a:t>list.append</a:t>
                      </a:r>
                      <a:r>
                        <a:rPr lang="en-US" sz="1600" u="none" strike="noStrike" dirty="0">
                          <a:solidFill>
                            <a:srgbClr val="008000"/>
                          </a:solidFill>
                          <a:effectLst/>
                          <a:latin typeface="verdana" panose="020B0604030504040204" pitchFamily="34" charset="0"/>
                          <a:hlinkClick r:id="rId2"/>
                        </a:rPr>
                        <a:t>(</a:t>
                      </a:r>
                      <a:r>
                        <a:rPr lang="en-US" sz="1600" u="none" strike="noStrike" dirty="0" err="1">
                          <a:solidFill>
                            <a:srgbClr val="008000"/>
                          </a:solidFill>
                          <a:effectLst/>
                          <a:latin typeface="verdana" panose="020B0604030504040204" pitchFamily="34" charset="0"/>
                          <a:hlinkClick r:id="rId2"/>
                        </a:rPr>
                        <a:t>obj</a:t>
                      </a:r>
                      <a:r>
                        <a:rPr lang="en-US" sz="1600" u="none" strike="noStrike" dirty="0">
                          <a:solidFill>
                            <a:srgbClr val="008000"/>
                          </a:solidFill>
                          <a:effectLst/>
                          <a:latin typeface="verdana" panose="020B0604030504040204" pitchFamily="34" charset="0"/>
                          <a:hlinkClick r:id="rId2"/>
                        </a:rPr>
                        <a:t>)</a:t>
                      </a:r>
                      <a:endParaRPr lang="en-US" sz="1600" dirty="0">
                        <a:solidFill>
                          <a:srgbClr val="000000"/>
                        </a:solidFill>
                        <a:effectLst/>
                        <a:latin typeface="verdana" panose="020B0604030504040204" pitchFamily="34" charset="0"/>
                      </a:endParaRP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The element represented by the object obj is added to the list.</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70490">
                <a:tc>
                  <a:txBody>
                    <a:bodyPr/>
                    <a:lstStyle/>
                    <a:p>
                      <a:pPr algn="l" fontAlgn="t"/>
                      <a:r>
                        <a:rPr lang="en-US" sz="700">
                          <a:solidFill>
                            <a:srgbClr val="000000"/>
                          </a:solidFill>
                          <a:effectLst/>
                          <a:latin typeface="verdana" panose="020B0604030504040204" pitchFamily="34" charset="0"/>
                        </a:rPr>
                        <a:t>2</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u="none" strike="noStrike" dirty="0" err="1">
                          <a:solidFill>
                            <a:srgbClr val="008000"/>
                          </a:solidFill>
                          <a:effectLst/>
                          <a:latin typeface="verdana" panose="020B0604030504040204" pitchFamily="34" charset="0"/>
                          <a:hlinkClick r:id="rId3"/>
                        </a:rPr>
                        <a:t>list.clear</a:t>
                      </a:r>
                      <a:r>
                        <a:rPr lang="en-US" sz="1600" u="none" strike="noStrike" dirty="0">
                          <a:solidFill>
                            <a:srgbClr val="008000"/>
                          </a:solidFill>
                          <a:effectLst/>
                          <a:latin typeface="verdana" panose="020B0604030504040204" pitchFamily="34" charset="0"/>
                          <a:hlinkClick r:id="rId3"/>
                        </a:rPr>
                        <a:t>()</a:t>
                      </a:r>
                      <a:endParaRPr lang="en-US" sz="1600" dirty="0">
                        <a:solidFill>
                          <a:srgbClr val="000000"/>
                        </a:solidFill>
                        <a:effectLst/>
                        <a:latin typeface="verdana" panose="020B0604030504040204" pitchFamily="34" charset="0"/>
                      </a:endParaRP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removes all the elements from the list.</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38165">
                <a:tc>
                  <a:txBody>
                    <a:bodyPr/>
                    <a:lstStyle/>
                    <a:p>
                      <a:pPr algn="l" fontAlgn="t"/>
                      <a:r>
                        <a:rPr lang="en-US" sz="700">
                          <a:solidFill>
                            <a:srgbClr val="000000"/>
                          </a:solidFill>
                          <a:effectLst/>
                          <a:latin typeface="verdana" panose="020B0604030504040204" pitchFamily="34" charset="0"/>
                        </a:rPr>
                        <a:t>3</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u="none" strike="noStrike" dirty="0" err="1">
                          <a:solidFill>
                            <a:srgbClr val="008000"/>
                          </a:solidFill>
                          <a:effectLst/>
                          <a:latin typeface="verdana" panose="020B0604030504040204" pitchFamily="34" charset="0"/>
                          <a:hlinkClick r:id="rId4"/>
                        </a:rPr>
                        <a:t>List.copy</a:t>
                      </a:r>
                      <a:r>
                        <a:rPr lang="en-US" sz="1600" u="none" strike="noStrike" dirty="0">
                          <a:solidFill>
                            <a:srgbClr val="008000"/>
                          </a:solidFill>
                          <a:effectLst/>
                          <a:latin typeface="verdana" panose="020B0604030504040204" pitchFamily="34" charset="0"/>
                          <a:hlinkClick r:id="rId4"/>
                        </a:rPr>
                        <a:t>()</a:t>
                      </a:r>
                      <a:endParaRPr lang="en-US" sz="1600" dirty="0">
                        <a:solidFill>
                          <a:srgbClr val="000000"/>
                        </a:solidFill>
                        <a:effectLst/>
                        <a:latin typeface="verdana" panose="020B0604030504040204" pitchFamily="34" charset="0"/>
                      </a:endParaRP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returns a shallow copy of the list.</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02816">
                <a:tc>
                  <a:txBody>
                    <a:bodyPr/>
                    <a:lstStyle/>
                    <a:p>
                      <a:pPr algn="l" fontAlgn="t"/>
                      <a:r>
                        <a:rPr lang="en-US" sz="700">
                          <a:solidFill>
                            <a:srgbClr val="000000"/>
                          </a:solidFill>
                          <a:effectLst/>
                          <a:latin typeface="verdana" panose="020B0604030504040204" pitchFamily="34" charset="0"/>
                        </a:rPr>
                        <a:t>4</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u="none" strike="noStrike" dirty="0" err="1">
                          <a:solidFill>
                            <a:srgbClr val="008000"/>
                          </a:solidFill>
                          <a:effectLst/>
                          <a:latin typeface="verdana" panose="020B0604030504040204" pitchFamily="34" charset="0"/>
                          <a:hlinkClick r:id="rId5"/>
                        </a:rPr>
                        <a:t>list.count</a:t>
                      </a:r>
                      <a:r>
                        <a:rPr lang="en-US" sz="1600" u="none" strike="noStrike" dirty="0">
                          <a:solidFill>
                            <a:srgbClr val="008000"/>
                          </a:solidFill>
                          <a:effectLst/>
                          <a:latin typeface="verdana" panose="020B0604030504040204" pitchFamily="34" charset="0"/>
                          <a:hlinkClick r:id="rId5"/>
                        </a:rPr>
                        <a:t>(</a:t>
                      </a:r>
                      <a:r>
                        <a:rPr lang="en-US" sz="1600" u="none" strike="noStrike" dirty="0" err="1">
                          <a:solidFill>
                            <a:srgbClr val="008000"/>
                          </a:solidFill>
                          <a:effectLst/>
                          <a:latin typeface="verdana" panose="020B0604030504040204" pitchFamily="34" charset="0"/>
                          <a:hlinkClick r:id="rId5"/>
                        </a:rPr>
                        <a:t>obj</a:t>
                      </a:r>
                      <a:r>
                        <a:rPr lang="en-US" sz="1600" u="none" strike="noStrike" dirty="0">
                          <a:solidFill>
                            <a:srgbClr val="008000"/>
                          </a:solidFill>
                          <a:effectLst/>
                          <a:latin typeface="verdana" panose="020B0604030504040204" pitchFamily="34" charset="0"/>
                          <a:hlinkClick r:id="rId5"/>
                        </a:rPr>
                        <a:t>)</a:t>
                      </a:r>
                      <a:endParaRPr lang="en-US" sz="1600" dirty="0">
                        <a:solidFill>
                          <a:srgbClr val="000000"/>
                        </a:solidFill>
                        <a:effectLst/>
                        <a:latin typeface="verdana" panose="020B0604030504040204" pitchFamily="34" charset="0"/>
                      </a:endParaRP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It returns the number of occurrences of the specified object in the list.</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02816">
                <a:tc>
                  <a:txBody>
                    <a:bodyPr/>
                    <a:lstStyle/>
                    <a:p>
                      <a:pPr algn="l" fontAlgn="t"/>
                      <a:r>
                        <a:rPr lang="en-US" sz="700" dirty="0">
                          <a:solidFill>
                            <a:srgbClr val="000000"/>
                          </a:solidFill>
                          <a:effectLst/>
                          <a:latin typeface="verdana" panose="020B0604030504040204" pitchFamily="34" charset="0"/>
                        </a:rPr>
                        <a:t>5</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u="none" strike="noStrike">
                          <a:solidFill>
                            <a:srgbClr val="008000"/>
                          </a:solidFill>
                          <a:effectLst/>
                          <a:latin typeface="verdana" panose="020B0604030504040204" pitchFamily="34" charset="0"/>
                          <a:hlinkClick r:id="rId6"/>
                        </a:rPr>
                        <a:t>list.extend(seq)</a:t>
                      </a:r>
                      <a:endParaRPr lang="en-US" sz="1600">
                        <a:solidFill>
                          <a:srgbClr val="000000"/>
                        </a:solidFill>
                        <a:effectLst/>
                        <a:latin typeface="verdana" panose="020B0604030504040204" pitchFamily="34" charset="0"/>
                      </a:endParaRP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The sequence represented by the object </a:t>
                      </a:r>
                      <a:r>
                        <a:rPr lang="en-US" sz="1600" dirty="0" err="1">
                          <a:solidFill>
                            <a:srgbClr val="000000"/>
                          </a:solidFill>
                          <a:effectLst/>
                          <a:latin typeface="verdana" panose="020B0604030504040204" pitchFamily="34" charset="0"/>
                        </a:rPr>
                        <a:t>seq</a:t>
                      </a:r>
                      <a:r>
                        <a:rPr lang="en-US" sz="1600" dirty="0">
                          <a:solidFill>
                            <a:srgbClr val="000000"/>
                          </a:solidFill>
                          <a:effectLst/>
                          <a:latin typeface="verdana" panose="020B0604030504040204" pitchFamily="34" charset="0"/>
                        </a:rPr>
                        <a:t> is extended to the list.</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70490">
                <a:tc>
                  <a:txBody>
                    <a:bodyPr/>
                    <a:lstStyle/>
                    <a:p>
                      <a:pPr algn="l" fontAlgn="t"/>
                      <a:r>
                        <a:rPr lang="en-US" sz="700">
                          <a:solidFill>
                            <a:srgbClr val="000000"/>
                          </a:solidFill>
                          <a:effectLst/>
                          <a:latin typeface="verdana" panose="020B0604030504040204" pitchFamily="34" charset="0"/>
                        </a:rPr>
                        <a:t>6</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u="none" strike="noStrike">
                          <a:solidFill>
                            <a:srgbClr val="008000"/>
                          </a:solidFill>
                          <a:effectLst/>
                          <a:latin typeface="verdana" panose="020B0604030504040204" pitchFamily="34" charset="0"/>
                          <a:hlinkClick r:id="rId7"/>
                        </a:rPr>
                        <a:t>list.index(obj)</a:t>
                      </a:r>
                      <a:endParaRPr lang="en-US" sz="1600">
                        <a:solidFill>
                          <a:srgbClr val="000000"/>
                        </a:solidFill>
                        <a:effectLst/>
                        <a:latin typeface="verdana" panose="020B0604030504040204" pitchFamily="34" charset="0"/>
                      </a:endParaRP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It returns the lowest index in the list that object appears.</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70490">
                <a:tc>
                  <a:txBody>
                    <a:bodyPr/>
                    <a:lstStyle/>
                    <a:p>
                      <a:pPr algn="l" fontAlgn="t"/>
                      <a:r>
                        <a:rPr lang="en-US" sz="700">
                          <a:solidFill>
                            <a:srgbClr val="000000"/>
                          </a:solidFill>
                          <a:effectLst/>
                          <a:latin typeface="verdana" panose="020B0604030504040204" pitchFamily="34" charset="0"/>
                        </a:rPr>
                        <a:t>7</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u="none" strike="noStrike">
                          <a:solidFill>
                            <a:srgbClr val="008000"/>
                          </a:solidFill>
                          <a:effectLst/>
                          <a:latin typeface="verdana" panose="020B0604030504040204" pitchFamily="34" charset="0"/>
                          <a:hlinkClick r:id="rId8"/>
                        </a:rPr>
                        <a:t>list.insert(index, obj)</a:t>
                      </a:r>
                      <a:endParaRPr lang="en-US" sz="1600">
                        <a:solidFill>
                          <a:srgbClr val="000000"/>
                        </a:solidFill>
                        <a:effectLst/>
                        <a:latin typeface="verdana" panose="020B0604030504040204" pitchFamily="34" charset="0"/>
                      </a:endParaRP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The object is inserted into the list at the specified index.</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70490">
                <a:tc>
                  <a:txBody>
                    <a:bodyPr/>
                    <a:lstStyle/>
                    <a:p>
                      <a:pPr algn="l" fontAlgn="t"/>
                      <a:r>
                        <a:rPr lang="en-US" sz="700">
                          <a:solidFill>
                            <a:srgbClr val="000000"/>
                          </a:solidFill>
                          <a:effectLst/>
                          <a:latin typeface="verdana" panose="020B0604030504040204" pitchFamily="34" charset="0"/>
                        </a:rPr>
                        <a:t>8</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u="none" strike="noStrike">
                          <a:solidFill>
                            <a:srgbClr val="008000"/>
                          </a:solidFill>
                          <a:effectLst/>
                          <a:latin typeface="verdana" panose="020B0604030504040204" pitchFamily="34" charset="0"/>
                          <a:hlinkClick r:id="rId9"/>
                        </a:rPr>
                        <a:t>list.pop(obj=list[-1])</a:t>
                      </a:r>
                      <a:endParaRPr lang="en-US" sz="1600">
                        <a:solidFill>
                          <a:srgbClr val="000000"/>
                        </a:solidFill>
                        <a:effectLst/>
                        <a:latin typeface="verdana" panose="020B0604030504040204" pitchFamily="34" charset="0"/>
                      </a:endParaRP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It removes and returns the last object of the list.</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70490">
                <a:tc>
                  <a:txBody>
                    <a:bodyPr/>
                    <a:lstStyle/>
                    <a:p>
                      <a:pPr algn="l" fontAlgn="t"/>
                      <a:r>
                        <a:rPr lang="en-US" sz="700">
                          <a:solidFill>
                            <a:srgbClr val="000000"/>
                          </a:solidFill>
                          <a:effectLst/>
                          <a:latin typeface="verdana" panose="020B0604030504040204" pitchFamily="34" charset="0"/>
                        </a:rPr>
                        <a:t>9</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u="none" strike="noStrike">
                          <a:solidFill>
                            <a:srgbClr val="008000"/>
                          </a:solidFill>
                          <a:effectLst/>
                          <a:latin typeface="verdana" panose="020B0604030504040204" pitchFamily="34" charset="0"/>
                          <a:hlinkClick r:id="rId10"/>
                        </a:rPr>
                        <a:t>list.remove(obj)</a:t>
                      </a:r>
                      <a:endParaRPr lang="en-US" sz="1600">
                        <a:solidFill>
                          <a:srgbClr val="000000"/>
                        </a:solidFill>
                        <a:effectLst/>
                        <a:latin typeface="verdana" panose="020B0604030504040204" pitchFamily="34" charset="0"/>
                      </a:endParaRP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It removes the specified object from the list.</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05839">
                <a:tc>
                  <a:txBody>
                    <a:bodyPr/>
                    <a:lstStyle/>
                    <a:p>
                      <a:pPr algn="l" fontAlgn="t"/>
                      <a:r>
                        <a:rPr lang="en-US" sz="700">
                          <a:solidFill>
                            <a:srgbClr val="000000"/>
                          </a:solidFill>
                          <a:effectLst/>
                          <a:latin typeface="verdana" panose="020B0604030504040204" pitchFamily="34" charset="0"/>
                        </a:rPr>
                        <a:t>10</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u="none" strike="noStrike">
                          <a:solidFill>
                            <a:srgbClr val="008000"/>
                          </a:solidFill>
                          <a:effectLst/>
                          <a:latin typeface="verdana" panose="020B0604030504040204" pitchFamily="34" charset="0"/>
                          <a:hlinkClick r:id="rId11"/>
                        </a:rPr>
                        <a:t>list.reverse()</a:t>
                      </a:r>
                      <a:endParaRPr lang="en-US" sz="1600">
                        <a:solidFill>
                          <a:srgbClr val="000000"/>
                        </a:solidFill>
                        <a:effectLst/>
                        <a:latin typeface="verdana" panose="020B0604030504040204" pitchFamily="34" charset="0"/>
                      </a:endParaRP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It reverses the list.</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02816">
                <a:tc>
                  <a:txBody>
                    <a:bodyPr/>
                    <a:lstStyle/>
                    <a:p>
                      <a:pPr algn="l" fontAlgn="t"/>
                      <a:r>
                        <a:rPr lang="en-US" sz="700">
                          <a:solidFill>
                            <a:srgbClr val="000000"/>
                          </a:solidFill>
                          <a:effectLst/>
                          <a:latin typeface="verdana" panose="020B0604030504040204" pitchFamily="34" charset="0"/>
                        </a:rPr>
                        <a:t>11</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u="none" strike="noStrike">
                          <a:solidFill>
                            <a:srgbClr val="008000"/>
                          </a:solidFill>
                          <a:effectLst/>
                          <a:latin typeface="verdana" panose="020B0604030504040204" pitchFamily="34" charset="0"/>
                          <a:hlinkClick r:id="rId12"/>
                        </a:rPr>
                        <a:t>list.sort([func])</a:t>
                      </a:r>
                      <a:endParaRPr lang="en-US" sz="1600">
                        <a:solidFill>
                          <a:srgbClr val="000000"/>
                        </a:solidFill>
                        <a:effectLst/>
                        <a:latin typeface="verdana" panose="020B0604030504040204" pitchFamily="34" charset="0"/>
                      </a:endParaRP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It sorts the list by using the specified compare function if given.</a:t>
                      </a:r>
                    </a:p>
                  </a:txBody>
                  <a:tcPr marL="30134" marR="30134" marT="30134" marB="301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468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List </a:t>
            </a:r>
            <a:r>
              <a:rPr lang="en-US" dirty="0"/>
              <a:t>in python is implemented to store the sequence of various type of data. However, python contains six data types that are capable to store the sequences but the most common and reliable type is list.</a:t>
            </a:r>
          </a:p>
          <a:p>
            <a:r>
              <a:rPr lang="en-US" dirty="0"/>
              <a:t>A list can be defined as a collection of values or items of different types. The items in the list are separated with the comma (,) and enclosed with the square brackets [].</a:t>
            </a:r>
          </a:p>
          <a:p>
            <a:endParaRPr lang="en-US" dirty="0"/>
          </a:p>
        </p:txBody>
      </p:sp>
    </p:spTree>
    <p:extLst>
      <p:ext uri="{BB962C8B-B14F-4D97-AF65-F5344CB8AC3E}">
        <p14:creationId xmlns:p14="http://schemas.microsoft.com/office/powerpoint/2010/main" val="72742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L1 = ["John", 102, "USA"]  </a:t>
            </a:r>
            <a:br>
              <a:rPr lang="en-US" sz="3200" dirty="0"/>
            </a:br>
            <a:r>
              <a:rPr lang="en-US" sz="3200" dirty="0"/>
              <a:t>L2 = [1, 2, 3, 4, 5, 6]  </a:t>
            </a:r>
            <a:br>
              <a:rPr lang="en-US" sz="3200" dirty="0"/>
            </a:br>
            <a:r>
              <a:rPr lang="en-US" sz="3200" dirty="0"/>
              <a:t>L3 = [1, "Ryan"]  </a:t>
            </a:r>
            <a:br>
              <a:rPr lang="en-US" sz="3200" dirty="0"/>
            </a:br>
            <a:endParaRPr lang="en-US" sz="3200" dirty="0"/>
          </a:p>
        </p:txBody>
      </p:sp>
      <p:sp>
        <p:nvSpPr>
          <p:cNvPr id="3" name="Content Placeholder 2"/>
          <p:cNvSpPr>
            <a:spLocks noGrp="1"/>
          </p:cNvSpPr>
          <p:nvPr>
            <p:ph idx="1"/>
          </p:nvPr>
        </p:nvSpPr>
        <p:spPr/>
        <p:txBody>
          <a:bodyPr>
            <a:normAutofit fontScale="62500" lnSpcReduction="20000"/>
          </a:bodyPr>
          <a:lstStyle/>
          <a:p>
            <a:r>
              <a:rPr lang="en-US" dirty="0" err="1"/>
              <a:t>emp</a:t>
            </a:r>
            <a:r>
              <a:rPr lang="en-US" dirty="0"/>
              <a:t> = ["John", 102, "USA"]   </a:t>
            </a:r>
          </a:p>
          <a:p>
            <a:r>
              <a:rPr lang="en-US" dirty="0"/>
              <a:t>Dep1 = ["CS",10];  </a:t>
            </a:r>
          </a:p>
          <a:p>
            <a:r>
              <a:rPr lang="en-US" dirty="0"/>
              <a:t>Dep2 = ["IT",11];  </a:t>
            </a:r>
          </a:p>
          <a:p>
            <a:r>
              <a:rPr lang="en-US" dirty="0"/>
              <a:t>HOD_CS = [10,"Mr. Holding"]  </a:t>
            </a:r>
          </a:p>
          <a:p>
            <a:r>
              <a:rPr lang="en-US" dirty="0"/>
              <a:t>HOD_IT = [11, "Mr. </a:t>
            </a:r>
            <a:r>
              <a:rPr lang="en-US" dirty="0" err="1"/>
              <a:t>Bewon</a:t>
            </a:r>
            <a:r>
              <a:rPr lang="en-US" dirty="0"/>
              <a:t>"]  </a:t>
            </a:r>
          </a:p>
          <a:p>
            <a:r>
              <a:rPr lang="en-US" b="1" dirty="0"/>
              <a:t>print</a:t>
            </a:r>
            <a:r>
              <a:rPr lang="en-US" dirty="0"/>
              <a:t>("printing employee data...");  </a:t>
            </a:r>
          </a:p>
          <a:p>
            <a:r>
              <a:rPr lang="en-US" b="1" dirty="0"/>
              <a:t>print</a:t>
            </a:r>
            <a:r>
              <a:rPr lang="en-US" dirty="0"/>
              <a:t>("Name : %s, ID: %d, Country: %s"%(</a:t>
            </a:r>
            <a:r>
              <a:rPr lang="en-US" dirty="0" err="1"/>
              <a:t>emp</a:t>
            </a:r>
            <a:r>
              <a:rPr lang="en-US" dirty="0"/>
              <a:t>[0],</a:t>
            </a:r>
            <a:r>
              <a:rPr lang="en-US" dirty="0" err="1"/>
              <a:t>emp</a:t>
            </a:r>
            <a:r>
              <a:rPr lang="en-US" dirty="0"/>
              <a:t>[1],</a:t>
            </a:r>
            <a:r>
              <a:rPr lang="en-US" dirty="0" err="1"/>
              <a:t>emp</a:t>
            </a:r>
            <a:r>
              <a:rPr lang="en-US" dirty="0"/>
              <a:t>[2]))  </a:t>
            </a:r>
          </a:p>
          <a:p>
            <a:r>
              <a:rPr lang="en-US" b="1" dirty="0"/>
              <a:t>print</a:t>
            </a:r>
            <a:r>
              <a:rPr lang="en-US" dirty="0"/>
              <a:t>("printing departments...");  </a:t>
            </a:r>
          </a:p>
          <a:p>
            <a:r>
              <a:rPr lang="en-US" b="1" dirty="0"/>
              <a:t>print</a:t>
            </a:r>
            <a:r>
              <a:rPr lang="en-US" dirty="0"/>
              <a:t>("Department 1:\</a:t>
            </a:r>
            <a:r>
              <a:rPr lang="en-US" dirty="0" err="1"/>
              <a:t>nName</a:t>
            </a:r>
            <a:r>
              <a:rPr lang="en-US" dirty="0"/>
              <a:t>: %s, ID: %d\</a:t>
            </a:r>
            <a:r>
              <a:rPr lang="en-US" dirty="0" err="1"/>
              <a:t>nDepartment</a:t>
            </a:r>
            <a:r>
              <a:rPr lang="en-US" dirty="0"/>
              <a:t> 2:\</a:t>
            </a:r>
            <a:r>
              <a:rPr lang="en-US" dirty="0" err="1"/>
              <a:t>nName</a:t>
            </a:r>
            <a:r>
              <a:rPr lang="en-US" dirty="0"/>
              <a:t>: %s, ID: %s"%(Dep1[0],Dep2[1],Dep2[0],Dep2[1]));  </a:t>
            </a:r>
          </a:p>
          <a:p>
            <a:r>
              <a:rPr lang="en-US" b="1" dirty="0"/>
              <a:t>print</a:t>
            </a:r>
            <a:r>
              <a:rPr lang="en-US" dirty="0"/>
              <a:t>("HOD Details ....");  </a:t>
            </a:r>
          </a:p>
          <a:p>
            <a:r>
              <a:rPr lang="en-US" b="1" dirty="0"/>
              <a:t>print</a:t>
            </a:r>
            <a:r>
              <a:rPr lang="en-US" dirty="0"/>
              <a:t>("CS HOD Name: %s, Id: %d"%(HOD_CS[1],HOD_CS[0]));  </a:t>
            </a:r>
          </a:p>
          <a:p>
            <a:r>
              <a:rPr lang="en-US" b="1" dirty="0"/>
              <a:t>print</a:t>
            </a:r>
            <a:r>
              <a:rPr lang="en-US" dirty="0"/>
              <a:t>("IT HOD Name: %s, Id: %d"%(HOD_IT[1],HOD_IT[0]));  </a:t>
            </a:r>
          </a:p>
          <a:p>
            <a:r>
              <a:rPr lang="en-US" b="1" dirty="0"/>
              <a:t>print</a:t>
            </a:r>
            <a:r>
              <a:rPr lang="en-US" dirty="0"/>
              <a:t>(type(</a:t>
            </a:r>
            <a:r>
              <a:rPr lang="en-US" dirty="0" err="1"/>
              <a:t>emp</a:t>
            </a:r>
            <a:r>
              <a:rPr lang="en-US" dirty="0"/>
              <a:t>),type(Dep1),type(Dep2),type(HOD_CS),type(HOD_IT));   </a:t>
            </a:r>
          </a:p>
          <a:p>
            <a:endParaRPr lang="en-US" dirty="0"/>
          </a:p>
        </p:txBody>
      </p:sp>
    </p:spTree>
    <p:extLst>
      <p:ext uri="{BB962C8B-B14F-4D97-AF65-F5344CB8AC3E}">
        <p14:creationId xmlns:p14="http://schemas.microsoft.com/office/powerpoint/2010/main" val="74920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a:t>List indexing and splitting</a:t>
            </a:r>
            <a:br>
              <a:rPr lang="en-US" sz="1800" dirty="0"/>
            </a:br>
            <a:r>
              <a:rPr lang="en-US" sz="1800" dirty="0"/>
              <a:t>The indexing are processed in the same way as it happens with the strings. The elements of the list can be accessed by using the slice operator [].</a:t>
            </a:r>
            <a:br>
              <a:rPr lang="en-US" sz="1800" dirty="0"/>
            </a:br>
            <a:r>
              <a:rPr lang="en-US" sz="1800" dirty="0"/>
              <a:t>The index starts from 0 and goes to length - 1. The first element of the list is stored at the 0th index, the second element of the list is stored at the 1st </a:t>
            </a:r>
            <a:r>
              <a:rPr lang="en-US" sz="1800" dirty="0" smtClean="0"/>
              <a:t>index</a:t>
            </a:r>
            <a:r>
              <a:rPr lang="en-US" sz="1800" dirty="0"/>
              <a:t> </a:t>
            </a:r>
            <a:r>
              <a:rPr lang="en-US" sz="1800" dirty="0" smtClean="0"/>
              <a:t>and so on.</a:t>
            </a:r>
            <a:r>
              <a:rPr lang="en-US" sz="1800" dirty="0"/>
              <a:t/>
            </a:r>
            <a:br>
              <a:rPr lang="en-US" sz="1800" dirty="0"/>
            </a:br>
            <a:endParaRPr lang="en-US" sz="1800" dirty="0"/>
          </a:p>
        </p:txBody>
      </p:sp>
      <p:pic>
        <p:nvPicPr>
          <p:cNvPr id="1026" name="Picture 2" descr="Python Lis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4918" y="1986475"/>
            <a:ext cx="4582164" cy="4029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65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2560" y="4477385"/>
            <a:ext cx="10515600" cy="4351338"/>
          </a:xfrm>
        </p:spPr>
        <p:txBody>
          <a:bodyPr/>
          <a:lstStyle/>
          <a:p>
            <a:r>
              <a:rPr lang="en-US" sz="2400" dirty="0"/>
              <a:t>Unlike other languages, python provides us the flexibility to use the negative indexing also. The negative indices are counted from the right. The last element (right most) of the list has the index -1, its adjacent left element is present at the index -2 and so on until the left most element is encountered.</a:t>
            </a:r>
          </a:p>
          <a:p>
            <a:pPr marL="0" indent="0">
              <a:buNone/>
            </a:pPr>
            <a:r>
              <a:rPr lang="en-US" dirty="0" smtClean="0"/>
              <a:t/>
            </a:r>
            <a:br>
              <a:rPr lang="en-US" dirty="0" smtClean="0"/>
            </a:br>
            <a:endParaRPr lang="en-US" dirty="0"/>
          </a:p>
        </p:txBody>
      </p:sp>
      <p:sp>
        <p:nvSpPr>
          <p:cNvPr id="4" name="Rectangle 1"/>
          <p:cNvSpPr>
            <a:spLocks noChangeArrowheads="1"/>
          </p:cNvSpPr>
          <p:nvPr/>
        </p:nvSpPr>
        <p:spPr bwMode="auto">
          <a:xfrm>
            <a:off x="594360" y="1926253"/>
            <a:ext cx="732893"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18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0" name="Picture 2" descr="Python Lis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935" y="2050097"/>
            <a:ext cx="8963025" cy="187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013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Updating List values</a:t>
            </a:r>
            <a:br>
              <a:rPr lang="en-US" sz="2000" dirty="0"/>
            </a:br>
            <a:r>
              <a:rPr lang="en-US" sz="2000" dirty="0"/>
              <a:t>Lists are the most versatile data structures in python since they are immutable and their values can be updated by using the slice and assignment operator.</a:t>
            </a:r>
            <a:br>
              <a:rPr lang="en-US" sz="2000" dirty="0"/>
            </a:br>
            <a:r>
              <a:rPr lang="en-US" sz="2000" dirty="0"/>
              <a:t>Python also provide us the append() method which can be used to add values to the string.</a:t>
            </a:r>
            <a:br>
              <a:rPr lang="en-US" sz="2000" dirty="0"/>
            </a:br>
            <a:r>
              <a:rPr lang="en-US" sz="2000" dirty="0"/>
              <a:t>Consider the following example to update the values inside the list.</a:t>
            </a:r>
            <a:br>
              <a:rPr lang="en-US" sz="2000" dirty="0"/>
            </a:br>
            <a:endParaRPr lang="en-US" sz="2000" dirty="0"/>
          </a:p>
        </p:txBody>
      </p:sp>
      <p:sp>
        <p:nvSpPr>
          <p:cNvPr id="3" name="Content Placeholder 2"/>
          <p:cNvSpPr>
            <a:spLocks noGrp="1"/>
          </p:cNvSpPr>
          <p:nvPr>
            <p:ph idx="1"/>
          </p:nvPr>
        </p:nvSpPr>
        <p:spPr>
          <a:xfrm>
            <a:off x="599722" y="2407603"/>
            <a:ext cx="10515600" cy="4351338"/>
          </a:xfrm>
        </p:spPr>
        <p:txBody>
          <a:bodyPr/>
          <a:lstStyle/>
          <a:p>
            <a:r>
              <a:rPr lang="en-US" sz="2000" dirty="0"/>
              <a:t>List = [1, 2, 3, 4, 5, 6]   </a:t>
            </a:r>
          </a:p>
          <a:p>
            <a:r>
              <a:rPr lang="en-US" sz="2000" b="1" dirty="0"/>
              <a:t>print</a:t>
            </a:r>
            <a:r>
              <a:rPr lang="en-US" sz="2000" dirty="0"/>
              <a:t>(List)   </a:t>
            </a:r>
          </a:p>
          <a:p>
            <a:r>
              <a:rPr lang="en-US" sz="2000" dirty="0"/>
              <a:t>List[2] = 10;  </a:t>
            </a:r>
          </a:p>
          <a:p>
            <a:r>
              <a:rPr lang="en-US" sz="2000" b="1" dirty="0"/>
              <a:t>print</a:t>
            </a:r>
            <a:r>
              <a:rPr lang="en-US" sz="2000" dirty="0"/>
              <a:t>(List)  </a:t>
            </a:r>
          </a:p>
          <a:p>
            <a:r>
              <a:rPr lang="en-US" sz="2000" dirty="0"/>
              <a:t>List[1:3] = [89, 78]   </a:t>
            </a:r>
          </a:p>
          <a:p>
            <a:r>
              <a:rPr lang="en-US" sz="2000" b="1" dirty="0"/>
              <a:t>print</a:t>
            </a:r>
            <a:r>
              <a:rPr lang="en-US" sz="2000" dirty="0"/>
              <a:t>(List)  </a:t>
            </a:r>
          </a:p>
          <a:p>
            <a:pPr marL="0" indent="0">
              <a:buNone/>
            </a:pPr>
            <a:endParaRPr lang="en-US" dirty="0"/>
          </a:p>
        </p:txBody>
      </p:sp>
      <p:sp>
        <p:nvSpPr>
          <p:cNvPr id="4" name="Rectangle 1"/>
          <p:cNvSpPr>
            <a:spLocks noChangeArrowheads="1"/>
          </p:cNvSpPr>
          <p:nvPr/>
        </p:nvSpPr>
        <p:spPr bwMode="auto">
          <a:xfrm>
            <a:off x="599722" y="1459856"/>
            <a:ext cx="70839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[1, 2, 3, 4, 5, 6] [1, 2, 10, 4, 5, 6] [1, 89, 78, 4, 5, 6]</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853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Autofit/>
          </a:bodyPr>
          <a:lstStyle/>
          <a:p>
            <a:r>
              <a:rPr lang="en-US" sz="3200" dirty="0"/>
              <a:t>Iterating a List</a:t>
            </a:r>
            <a:br>
              <a:rPr lang="en-US" sz="3200" dirty="0"/>
            </a:br>
            <a:r>
              <a:rPr lang="en-US" sz="3200" dirty="0"/>
              <a:t>A list can be iterated by using a for - in loop. A simple list containing four strings can be iterated as follows.</a:t>
            </a:r>
            <a:br>
              <a:rPr lang="en-US" sz="3200" dirty="0"/>
            </a:br>
            <a:endParaRPr lang="en-US" sz="3200" dirty="0"/>
          </a:p>
        </p:txBody>
      </p:sp>
      <p:sp>
        <p:nvSpPr>
          <p:cNvPr id="3" name="Content Placeholder 2"/>
          <p:cNvSpPr>
            <a:spLocks noGrp="1"/>
          </p:cNvSpPr>
          <p:nvPr>
            <p:ph idx="1"/>
          </p:nvPr>
        </p:nvSpPr>
        <p:spPr/>
        <p:txBody>
          <a:bodyPr>
            <a:normAutofit fontScale="70000" lnSpcReduction="20000"/>
          </a:bodyPr>
          <a:lstStyle/>
          <a:p>
            <a:r>
              <a:rPr lang="en-US" dirty="0"/>
              <a:t>List = ["John", "David", "James", "Jonathan"]  </a:t>
            </a:r>
          </a:p>
          <a:p>
            <a:pPr marL="0" indent="0">
              <a:buNone/>
            </a:pPr>
            <a:r>
              <a:rPr lang="en-US" b="1" dirty="0"/>
              <a:t>for</a:t>
            </a:r>
            <a:r>
              <a:rPr lang="en-US" dirty="0"/>
              <a:t> </a:t>
            </a:r>
            <a:r>
              <a:rPr lang="en-US" dirty="0" err="1"/>
              <a:t>i</a:t>
            </a:r>
            <a:r>
              <a:rPr lang="en-US" dirty="0"/>
              <a:t> </a:t>
            </a:r>
            <a:r>
              <a:rPr lang="en-US" b="1" dirty="0"/>
              <a:t>in</a:t>
            </a:r>
            <a:r>
              <a:rPr lang="en-US" dirty="0"/>
              <a:t> List: </a:t>
            </a:r>
            <a:endParaRPr lang="en-US" dirty="0" smtClean="0"/>
          </a:p>
          <a:p>
            <a:pPr marL="0" indent="0">
              <a:buNone/>
            </a:pPr>
            <a:r>
              <a:rPr lang="en-US" dirty="0"/>
              <a:t>    </a:t>
            </a:r>
            <a:r>
              <a:rPr lang="en-US" b="1" dirty="0"/>
              <a:t>print</a:t>
            </a:r>
            <a:r>
              <a:rPr lang="en-US" dirty="0"/>
              <a:t>(</a:t>
            </a:r>
            <a:r>
              <a:rPr lang="en-US" dirty="0" err="1"/>
              <a:t>i</a:t>
            </a:r>
            <a:r>
              <a:rPr lang="en-US" dirty="0"/>
              <a:t>);  </a:t>
            </a:r>
          </a:p>
          <a:p>
            <a:r>
              <a:rPr lang="en-US" dirty="0"/>
              <a:t>Python provides append() function by using which we can add an element to the list. However, the append() method can only add the value to the end of the list</a:t>
            </a:r>
            <a:r>
              <a:rPr lang="en-US" dirty="0" smtClean="0"/>
              <a:t>.</a:t>
            </a:r>
          </a:p>
          <a:p>
            <a:r>
              <a:rPr lang="en-US" dirty="0"/>
              <a:t>l =[];  </a:t>
            </a:r>
          </a:p>
          <a:p>
            <a:r>
              <a:rPr lang="en-US" dirty="0"/>
              <a:t>n = </a:t>
            </a:r>
            <a:r>
              <a:rPr lang="en-US" dirty="0" err="1"/>
              <a:t>int</a:t>
            </a:r>
            <a:r>
              <a:rPr lang="en-US" dirty="0"/>
              <a:t>(input("Enter the number of elements in the list")); #Number of elements will be entered by the user  </a:t>
            </a:r>
          </a:p>
          <a:p>
            <a:r>
              <a:rPr lang="en-US" b="1" dirty="0"/>
              <a:t>for</a:t>
            </a:r>
            <a:r>
              <a:rPr lang="en-US" dirty="0"/>
              <a:t> </a:t>
            </a:r>
            <a:r>
              <a:rPr lang="en-US" dirty="0" err="1"/>
              <a:t>i</a:t>
            </a:r>
            <a:r>
              <a:rPr lang="en-US" dirty="0"/>
              <a:t> </a:t>
            </a:r>
            <a:r>
              <a:rPr lang="en-US" b="1" dirty="0"/>
              <a:t>in</a:t>
            </a:r>
            <a:r>
              <a:rPr lang="en-US" dirty="0"/>
              <a:t> range(0,n): # for loop to take the input  </a:t>
            </a:r>
          </a:p>
          <a:p>
            <a:r>
              <a:rPr lang="en-US" dirty="0"/>
              <a:t>    </a:t>
            </a:r>
            <a:r>
              <a:rPr lang="en-US" dirty="0" err="1"/>
              <a:t>l.append</a:t>
            </a:r>
            <a:r>
              <a:rPr lang="en-US" dirty="0"/>
              <a:t>(input("Enter the item?")); # The input is taken from the user and added to the list as the item  </a:t>
            </a:r>
          </a:p>
          <a:p>
            <a:r>
              <a:rPr lang="en-US" b="1" dirty="0"/>
              <a:t>print</a:t>
            </a:r>
            <a:r>
              <a:rPr lang="en-US" dirty="0"/>
              <a:t>("printing the list items....");   </a:t>
            </a:r>
          </a:p>
          <a:p>
            <a:r>
              <a:rPr lang="en-US" b="1" dirty="0"/>
              <a:t>for</a:t>
            </a:r>
            <a:r>
              <a:rPr lang="en-US" dirty="0"/>
              <a:t> </a:t>
            </a:r>
            <a:r>
              <a:rPr lang="en-US" dirty="0" err="1"/>
              <a:t>i</a:t>
            </a:r>
            <a:r>
              <a:rPr lang="en-US" dirty="0"/>
              <a:t> </a:t>
            </a:r>
            <a:r>
              <a:rPr lang="en-US" b="1" dirty="0"/>
              <a:t>in</a:t>
            </a:r>
            <a:r>
              <a:rPr lang="en-US" dirty="0"/>
              <a:t> l: # traversal loop to print the list items  </a:t>
            </a:r>
          </a:p>
          <a:p>
            <a:r>
              <a:rPr lang="en-US" dirty="0"/>
              <a:t>    </a:t>
            </a:r>
            <a:r>
              <a:rPr lang="en-US" b="1" dirty="0"/>
              <a:t>print</a:t>
            </a:r>
            <a:r>
              <a:rPr lang="en-US" dirty="0"/>
              <a:t>(</a:t>
            </a:r>
            <a:r>
              <a:rPr lang="en-US" dirty="0" err="1"/>
              <a:t>i</a:t>
            </a:r>
            <a:r>
              <a:rPr lang="en-US" dirty="0"/>
              <a:t>, end = "  ");   </a:t>
            </a:r>
          </a:p>
          <a:p>
            <a:endParaRPr lang="en-US" dirty="0"/>
          </a:p>
        </p:txBody>
      </p:sp>
    </p:spTree>
    <p:extLst>
      <p:ext uri="{BB962C8B-B14F-4D97-AF65-F5344CB8AC3E}">
        <p14:creationId xmlns:p14="http://schemas.microsoft.com/office/powerpoint/2010/main" val="378596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a List item</a:t>
            </a:r>
            <a:endParaRPr lang="en-US" dirty="0"/>
          </a:p>
        </p:txBody>
      </p:sp>
      <p:sp>
        <p:nvSpPr>
          <p:cNvPr id="3" name="Content Placeholder 2"/>
          <p:cNvSpPr>
            <a:spLocks noGrp="1"/>
          </p:cNvSpPr>
          <p:nvPr>
            <p:ph idx="1"/>
          </p:nvPr>
        </p:nvSpPr>
        <p:spPr/>
        <p:txBody>
          <a:bodyPr/>
          <a:lstStyle/>
          <a:p>
            <a:r>
              <a:rPr lang="en-US" dirty="0"/>
              <a:t>List = [0,1,2,3,4]   </a:t>
            </a:r>
          </a:p>
          <a:p>
            <a:r>
              <a:rPr lang="en-US" b="1" dirty="0"/>
              <a:t>print</a:t>
            </a:r>
            <a:r>
              <a:rPr lang="en-US" dirty="0"/>
              <a:t>("printing original list: ");  </a:t>
            </a:r>
          </a:p>
          <a:p>
            <a:r>
              <a:rPr lang="en-US" b="1" dirty="0"/>
              <a:t>for</a:t>
            </a:r>
            <a:r>
              <a:rPr lang="en-US" dirty="0"/>
              <a:t> </a:t>
            </a:r>
            <a:r>
              <a:rPr lang="en-US" dirty="0" err="1"/>
              <a:t>i</a:t>
            </a:r>
            <a:r>
              <a:rPr lang="en-US" dirty="0"/>
              <a:t> </a:t>
            </a:r>
            <a:r>
              <a:rPr lang="en-US" b="1" dirty="0"/>
              <a:t>in</a:t>
            </a:r>
            <a:r>
              <a:rPr lang="en-US" dirty="0"/>
              <a:t> List:  </a:t>
            </a:r>
          </a:p>
          <a:p>
            <a:r>
              <a:rPr lang="en-US" dirty="0"/>
              <a:t>    </a:t>
            </a:r>
            <a:r>
              <a:rPr lang="en-US" b="1" dirty="0"/>
              <a:t>print</a:t>
            </a:r>
            <a:r>
              <a:rPr lang="en-US" dirty="0"/>
              <a:t>(</a:t>
            </a:r>
            <a:r>
              <a:rPr lang="en-US" dirty="0" err="1"/>
              <a:t>i,end</a:t>
            </a:r>
            <a:r>
              <a:rPr lang="en-US" dirty="0"/>
              <a:t>=" ")  </a:t>
            </a:r>
          </a:p>
          <a:p>
            <a:r>
              <a:rPr lang="en-US" dirty="0" err="1"/>
              <a:t>List.remove</a:t>
            </a:r>
            <a:r>
              <a:rPr lang="en-US" dirty="0"/>
              <a:t>(0)  </a:t>
            </a:r>
          </a:p>
          <a:p>
            <a:r>
              <a:rPr lang="en-US" b="1" dirty="0"/>
              <a:t>print</a:t>
            </a:r>
            <a:r>
              <a:rPr lang="en-US" dirty="0"/>
              <a:t>("\</a:t>
            </a:r>
            <a:r>
              <a:rPr lang="en-US" dirty="0" err="1"/>
              <a:t>nprinting</a:t>
            </a:r>
            <a:r>
              <a:rPr lang="en-US" dirty="0"/>
              <a:t> the list after the removal of first element...")  </a:t>
            </a:r>
          </a:p>
          <a:p>
            <a:r>
              <a:rPr lang="en-US" b="1" dirty="0"/>
              <a:t>for</a:t>
            </a:r>
            <a:r>
              <a:rPr lang="en-US" dirty="0"/>
              <a:t> </a:t>
            </a:r>
            <a:r>
              <a:rPr lang="en-US" dirty="0" err="1"/>
              <a:t>i</a:t>
            </a:r>
            <a:r>
              <a:rPr lang="en-US" dirty="0"/>
              <a:t> </a:t>
            </a:r>
            <a:r>
              <a:rPr lang="en-US" b="1" dirty="0"/>
              <a:t>in</a:t>
            </a:r>
            <a:r>
              <a:rPr lang="en-US" dirty="0"/>
              <a:t> List:  </a:t>
            </a:r>
          </a:p>
          <a:p>
            <a:r>
              <a:rPr lang="en-US" dirty="0"/>
              <a:t>    </a:t>
            </a:r>
            <a:r>
              <a:rPr lang="en-US" b="1" dirty="0"/>
              <a:t>print</a:t>
            </a:r>
            <a:r>
              <a:rPr lang="en-US" dirty="0"/>
              <a:t>(</a:t>
            </a:r>
            <a:r>
              <a:rPr lang="en-US" dirty="0" err="1"/>
              <a:t>i,end</a:t>
            </a:r>
            <a:r>
              <a:rPr lang="en-US" dirty="0"/>
              <a:t>=" ")  </a:t>
            </a:r>
          </a:p>
          <a:p>
            <a:endParaRPr lang="en-US" dirty="0"/>
          </a:p>
        </p:txBody>
      </p:sp>
    </p:spTree>
    <p:extLst>
      <p:ext uri="{BB962C8B-B14F-4D97-AF65-F5344CB8AC3E}">
        <p14:creationId xmlns:p14="http://schemas.microsoft.com/office/powerpoint/2010/main" val="4071675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Functions</a:t>
            </a:r>
            <a:endParaRPr lang="en-US" dirty="0"/>
          </a:p>
        </p:txBody>
      </p:sp>
      <p:graphicFrame>
        <p:nvGraphicFramePr>
          <p:cNvPr id="4" name="Content Placeholder 3"/>
          <p:cNvGraphicFramePr>
            <a:graphicFrameLocks noGrp="1"/>
          </p:cNvGraphicFramePr>
          <p:nvPr>
            <p:ph idx="1"/>
          </p:nvPr>
        </p:nvGraphicFramePr>
        <p:xfrm>
          <a:off x="2368365" y="1825625"/>
          <a:ext cx="7455270" cy="4351338"/>
        </p:xfrm>
        <a:graphic>
          <a:graphicData uri="http://schemas.openxmlformats.org/drawingml/2006/table">
            <a:tbl>
              <a:tblPr/>
              <a:tblGrid>
                <a:gridCol w="2485090"/>
                <a:gridCol w="2485090"/>
                <a:gridCol w="2485090"/>
              </a:tblGrid>
              <a:tr h="452978">
                <a:tc>
                  <a:txBody>
                    <a:bodyPr/>
                    <a:lstStyle/>
                    <a:p>
                      <a:pPr algn="l" fontAlgn="t"/>
                      <a:r>
                        <a:rPr lang="en-US" sz="1600">
                          <a:solidFill>
                            <a:srgbClr val="000000"/>
                          </a:solidFill>
                          <a:effectLst/>
                          <a:latin typeface="times new roman" panose="02020603050405020304" pitchFamily="18" charset="0"/>
                        </a:rPr>
                        <a:t>SN</a:t>
                      </a:r>
                    </a:p>
                  </a:txBody>
                  <a:tcPr marL="102950" marR="102950" marT="102950" marB="102950">
                    <a:lnL w="9525" cap="flat" cmpd="sng" algn="ctr">
                      <a:solidFill>
                        <a:srgbClr val="088BE0"/>
                      </a:solidFill>
                      <a:prstDash val="solid"/>
                      <a:round/>
                      <a:headEnd type="none" w="med" len="med"/>
                      <a:tailEnd type="none" w="med" len="med"/>
                    </a:lnL>
                    <a:lnR w="9525" cap="flat" cmpd="sng" algn="ctr">
                      <a:solidFill>
                        <a:srgbClr val="088BE0"/>
                      </a:solidFill>
                      <a:prstDash val="solid"/>
                      <a:round/>
                      <a:headEnd type="none" w="med" len="med"/>
                      <a:tailEnd type="none" w="med" len="med"/>
                    </a:lnR>
                    <a:lnT w="9525" cap="flat" cmpd="sng" algn="ctr">
                      <a:solidFill>
                        <a:srgbClr val="088BE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Function</a:t>
                      </a:r>
                    </a:p>
                  </a:txBody>
                  <a:tcPr marL="102950" marR="102950" marT="102950" marB="102950">
                    <a:lnL w="9525" cap="flat" cmpd="sng" algn="ctr">
                      <a:solidFill>
                        <a:srgbClr val="088BE0"/>
                      </a:solidFill>
                      <a:prstDash val="solid"/>
                      <a:round/>
                      <a:headEnd type="none" w="med" len="med"/>
                      <a:tailEnd type="none" w="med" len="med"/>
                    </a:lnL>
                    <a:lnR w="9525" cap="flat" cmpd="sng" algn="ctr">
                      <a:solidFill>
                        <a:srgbClr val="088BE0"/>
                      </a:solidFill>
                      <a:prstDash val="solid"/>
                      <a:round/>
                      <a:headEnd type="none" w="med" len="med"/>
                      <a:tailEnd type="none" w="med" len="med"/>
                    </a:lnR>
                    <a:lnT w="9525" cap="flat" cmpd="sng" algn="ctr">
                      <a:solidFill>
                        <a:srgbClr val="088BE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Description</a:t>
                      </a:r>
                    </a:p>
                  </a:txBody>
                  <a:tcPr marL="102950" marR="102950" marT="102950" marB="102950">
                    <a:lnL w="9525" cap="flat" cmpd="sng" algn="ctr">
                      <a:solidFill>
                        <a:srgbClr val="088BE0"/>
                      </a:solidFill>
                      <a:prstDash val="solid"/>
                      <a:round/>
                      <a:headEnd type="none" w="med" len="med"/>
                      <a:tailEnd type="none" w="med" len="med"/>
                    </a:lnL>
                    <a:lnR w="9525" cap="flat" cmpd="sng" algn="ctr">
                      <a:solidFill>
                        <a:srgbClr val="088BE0"/>
                      </a:solidFill>
                      <a:prstDash val="solid"/>
                      <a:round/>
                      <a:headEnd type="none" w="med" len="med"/>
                      <a:tailEnd type="none" w="med" len="med"/>
                    </a:lnR>
                    <a:lnT w="9525" cap="flat" cmpd="sng" algn="ctr">
                      <a:solidFill>
                        <a:srgbClr val="088BE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78504">
                <a:tc>
                  <a:txBody>
                    <a:bodyPr/>
                    <a:lstStyle/>
                    <a:p>
                      <a:pPr algn="l" fontAlgn="t"/>
                      <a:r>
                        <a:rPr lang="en-US" sz="1600">
                          <a:solidFill>
                            <a:srgbClr val="000000"/>
                          </a:solidFill>
                          <a:effectLst/>
                          <a:latin typeface="verdana" panose="020B0604030504040204" pitchFamily="34" charset="0"/>
                        </a:rPr>
                        <a:t>1</a:t>
                      </a:r>
                    </a:p>
                  </a:txBody>
                  <a:tcPr marL="68633" marR="68633" marT="68633" marB="686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cmp(list1, list2)</a:t>
                      </a:r>
                    </a:p>
                  </a:txBody>
                  <a:tcPr marL="68633" marR="68633" marT="68633" marB="686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compares the elements of both the lists.</a:t>
                      </a:r>
                    </a:p>
                  </a:txBody>
                  <a:tcPr marL="68633" marR="68633" marT="68633" marB="686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1424">
                <a:tc>
                  <a:txBody>
                    <a:bodyPr/>
                    <a:lstStyle/>
                    <a:p>
                      <a:pPr algn="l" fontAlgn="t"/>
                      <a:r>
                        <a:rPr lang="en-US" sz="1600">
                          <a:solidFill>
                            <a:srgbClr val="000000"/>
                          </a:solidFill>
                          <a:effectLst/>
                          <a:latin typeface="verdana" panose="020B0604030504040204" pitchFamily="34" charset="0"/>
                        </a:rPr>
                        <a:t>2</a:t>
                      </a:r>
                    </a:p>
                  </a:txBody>
                  <a:tcPr marL="68633" marR="68633" marT="68633" marB="686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len(list)</a:t>
                      </a:r>
                    </a:p>
                  </a:txBody>
                  <a:tcPr marL="68633" marR="68633" marT="68633" marB="686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is used to calculate the length of the list.</a:t>
                      </a:r>
                    </a:p>
                  </a:txBody>
                  <a:tcPr marL="68633" marR="68633" marT="68633" marB="686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78504">
                <a:tc>
                  <a:txBody>
                    <a:bodyPr/>
                    <a:lstStyle/>
                    <a:p>
                      <a:pPr algn="l" fontAlgn="t"/>
                      <a:r>
                        <a:rPr lang="en-US" sz="1600">
                          <a:solidFill>
                            <a:srgbClr val="000000"/>
                          </a:solidFill>
                          <a:effectLst/>
                          <a:latin typeface="verdana" panose="020B0604030504040204" pitchFamily="34" charset="0"/>
                        </a:rPr>
                        <a:t>3</a:t>
                      </a:r>
                    </a:p>
                  </a:txBody>
                  <a:tcPr marL="68633" marR="68633" marT="68633" marB="686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max(list)</a:t>
                      </a:r>
                    </a:p>
                  </a:txBody>
                  <a:tcPr marL="68633" marR="68633" marT="68633" marB="686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returns the maximum element of the list.</a:t>
                      </a:r>
                    </a:p>
                  </a:txBody>
                  <a:tcPr marL="68633" marR="68633" marT="68633" marB="686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78504">
                <a:tc>
                  <a:txBody>
                    <a:bodyPr/>
                    <a:lstStyle/>
                    <a:p>
                      <a:pPr algn="l" fontAlgn="t"/>
                      <a:r>
                        <a:rPr lang="en-US" sz="1600">
                          <a:solidFill>
                            <a:srgbClr val="000000"/>
                          </a:solidFill>
                          <a:effectLst/>
                          <a:latin typeface="verdana" panose="020B0604030504040204" pitchFamily="34" charset="0"/>
                        </a:rPr>
                        <a:t>4</a:t>
                      </a:r>
                    </a:p>
                  </a:txBody>
                  <a:tcPr marL="68633" marR="68633" marT="68633" marB="686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min(list)</a:t>
                      </a:r>
                    </a:p>
                  </a:txBody>
                  <a:tcPr marL="68633" marR="68633" marT="68633" marB="686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returns the minimum element of the list.</a:t>
                      </a:r>
                    </a:p>
                  </a:txBody>
                  <a:tcPr marL="68633" marR="68633" marT="68633" marB="686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31424">
                <a:tc>
                  <a:txBody>
                    <a:bodyPr/>
                    <a:lstStyle/>
                    <a:p>
                      <a:pPr algn="l" fontAlgn="t"/>
                      <a:r>
                        <a:rPr lang="en-US" sz="1600">
                          <a:solidFill>
                            <a:srgbClr val="000000"/>
                          </a:solidFill>
                          <a:effectLst/>
                          <a:latin typeface="verdana" panose="020B0604030504040204" pitchFamily="34" charset="0"/>
                        </a:rPr>
                        <a:t>5</a:t>
                      </a:r>
                    </a:p>
                  </a:txBody>
                  <a:tcPr marL="68633" marR="68633" marT="68633" marB="686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list(seq)</a:t>
                      </a:r>
                    </a:p>
                  </a:txBody>
                  <a:tcPr marL="68633" marR="68633" marT="68633" marB="686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It converts any sequence to the list.</a:t>
                      </a:r>
                    </a:p>
                  </a:txBody>
                  <a:tcPr marL="68633" marR="68633" marT="68633" marB="686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53398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430</Words>
  <Application>Microsoft Office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 Unicode MS</vt:lpstr>
      <vt:lpstr>Arial</vt:lpstr>
      <vt:lpstr>Calibri</vt:lpstr>
      <vt:lpstr>Calibri Light</vt:lpstr>
      <vt:lpstr>Times New Roman</vt:lpstr>
      <vt:lpstr>Verdana</vt:lpstr>
      <vt:lpstr>Office Theme</vt:lpstr>
      <vt:lpstr>Python Lists</vt:lpstr>
      <vt:lpstr>PowerPoint Presentation</vt:lpstr>
      <vt:lpstr>L1 = ["John", 102, "USA"]   L2 = [1, 2, 3, 4, 5, 6]   L3 = [1, "Ryan"]   </vt:lpstr>
      <vt:lpstr>List indexing and splitting The indexing are processed in the same way as it happens with the strings. The elements of the list can be accessed by using the slice operator []. The index starts from 0 and goes to length - 1. The first element of the list is stored at the 0th index, the second element of the list is stored at the 1st index and so on. </vt:lpstr>
      <vt:lpstr>PowerPoint Presentation</vt:lpstr>
      <vt:lpstr>Updating List values Lists are the most versatile data structures in python since they are immutable and their values can be updated by using the slice and assignment operator. Python also provide us the append() method which can be used to add values to the string. Consider the following example to update the values inside the list. </vt:lpstr>
      <vt:lpstr>Iterating a List A list can be iterated by using a for - in loop. A simple list containing four strings can be iterated as follows. </vt:lpstr>
      <vt:lpstr>Removing a List item</vt:lpstr>
      <vt:lpstr>Built in Functions</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Lists</dc:title>
  <dc:creator>AsmaKhan</dc:creator>
  <cp:lastModifiedBy>AsmaKhan</cp:lastModifiedBy>
  <cp:revision>14</cp:revision>
  <dcterms:created xsi:type="dcterms:W3CDTF">2019-11-08T09:04:45Z</dcterms:created>
  <dcterms:modified xsi:type="dcterms:W3CDTF">2019-11-08T09:27:31Z</dcterms:modified>
</cp:coreProperties>
</file>