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0"/>
  </p:notes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7" r:id="rId16"/>
    <p:sldId id="460" r:id="rId17"/>
    <p:sldId id="459" r:id="rId18"/>
    <p:sldId id="458" r:id="rId19"/>
    <p:sldId id="485" r:id="rId20"/>
    <p:sldId id="486" r:id="rId21"/>
    <p:sldId id="487" r:id="rId22"/>
    <p:sldId id="488" r:id="rId23"/>
    <p:sldId id="481" r:id="rId24"/>
    <p:sldId id="454" r:id="rId25"/>
    <p:sldId id="453" r:id="rId26"/>
    <p:sldId id="452" r:id="rId27"/>
    <p:sldId id="489" r:id="rId28"/>
    <p:sldId id="43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00"/>
    <a:srgbClr val="FF99FF"/>
    <a:srgbClr val="FF3300"/>
    <a:srgbClr val="FF66CC"/>
    <a:srgbClr val="CC0000"/>
    <a:srgbClr val="FF3399"/>
    <a:srgbClr val="33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24/03/1441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53D0AC-E29F-4D04-96B8-E31C0DC710C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0350-60D9-41FF-8E3F-9DB297E7684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6028E-867A-4B3F-BB28-36EA96C320E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7C41-22EE-4FF7-A245-D79B8C78C87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42B-5FB9-442A-B7DA-C77196BB14F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CA0A-BA4E-4FAE-A8EF-6A25D306D73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A357-DF2B-4DFB-8879-342FAA8E194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719E4F-A6C1-45DA-A9D1-D04689C4035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999D-DB92-4BD0-ABA4-CE7217496B4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1A4D74-7A41-4561-8C37-56A7A93F6CF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05 – Imperative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634" y="4737462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Instructor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Engr.Asma</a:t>
            </a:r>
            <a:r>
              <a:rPr lang="en-US" dirty="0" smtClean="0">
                <a:solidFill>
                  <a:schemeClr val="bg1"/>
                </a:solidFill>
              </a:rPr>
              <a:t> Khan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9760"/>
            <a:ext cx="11029615" cy="396903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Now let’s consider what happens with lists. We start by assigning a list to a and </a:t>
            </a:r>
            <a:r>
              <a:rPr lang="en-US" dirty="0" smtClean="0"/>
              <a:t>then assigning </a:t>
            </a:r>
            <a:r>
              <a:rPr lang="en-US" dirty="0"/>
              <a:t>a to b.</a:t>
            </a:r>
          </a:p>
          <a:p>
            <a:pPr marL="0" indent="0">
              <a:buNone/>
            </a:pPr>
            <a:r>
              <a:rPr lang="en-US" dirty="0"/>
              <a:t>&gt;&gt;&gt; a = [3, 4, 5]</a:t>
            </a:r>
          </a:p>
          <a:p>
            <a:pPr marL="0" indent="0">
              <a:buNone/>
            </a:pPr>
            <a:r>
              <a:rPr lang="en-US" dirty="0"/>
              <a:t>&gt;&gt;&gt; b = </a:t>
            </a:r>
            <a:r>
              <a:rPr lang="en-US" dirty="0" smtClean="0"/>
              <a:t>a</a:t>
            </a:r>
          </a:p>
          <a:p>
            <a:r>
              <a:rPr lang="en-US" dirty="0"/>
              <a:t>We expect a and b to refer to the same list.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indeed the case, as shown in </a:t>
            </a:r>
            <a:r>
              <a:rPr lang="en-US" dirty="0" smtClean="0"/>
              <a:t>Figure</a:t>
            </a:r>
          </a:p>
          <a:p>
            <a:r>
              <a:rPr lang="en-US" dirty="0"/>
              <a:t>Now let’s see what happens when we assign a new object to b[1]: a and vice versa.</a:t>
            </a:r>
          </a:p>
          <a:p>
            <a:pPr marL="0" indent="0">
              <a:buNone/>
            </a:pPr>
            <a:r>
              <a:rPr lang="en-US" dirty="0"/>
              <a:t>&gt;&gt;&gt; b[1] = 8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[3, 8, 5]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[3, 8, 5]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00" y="2578160"/>
            <a:ext cx="2012400" cy="18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</a:t>
            </a:r>
            <a:r>
              <a:rPr lang="en-US" dirty="0" smtClean="0"/>
              <a:t>now consider </a:t>
            </a:r>
            <a:r>
              <a:rPr lang="en-US" dirty="0"/>
              <a:t>a fundamental assignment problem. Let a and b refer to two distinct </a:t>
            </a:r>
            <a:r>
              <a:rPr lang="en-US" dirty="0" smtClean="0"/>
              <a:t>integer values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&gt;&gt;&gt; a = 6</a:t>
            </a:r>
          </a:p>
          <a:p>
            <a:pPr marL="0" indent="0">
              <a:buNone/>
            </a:pPr>
            <a:r>
              <a:rPr lang="en-US" dirty="0"/>
              <a:t>&gt;&gt;&gt; b = 3</a:t>
            </a:r>
          </a:p>
          <a:p>
            <a:r>
              <a:rPr lang="en-US" dirty="0"/>
              <a:t>Suppose we need to swap the values of a and b. In other words, after the swap, a will </a:t>
            </a:r>
            <a:r>
              <a:rPr lang="en-US" dirty="0" smtClean="0"/>
              <a:t>refer to </a:t>
            </a:r>
            <a:r>
              <a:rPr lang="en-US" dirty="0"/>
              <a:t>3 and b will refer to 6, as shown in Figure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20" y="4213773"/>
            <a:ext cx="2657400" cy="192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89" y="4181439"/>
            <a:ext cx="2580000" cy="1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(regular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we start by assigning the value of b to a:</a:t>
            </a:r>
          </a:p>
          <a:p>
            <a:pPr marL="0" indent="0">
              <a:buNone/>
            </a:pPr>
            <a:r>
              <a:rPr lang="en-US" dirty="0"/>
              <a:t>a = b</a:t>
            </a:r>
          </a:p>
          <a:p>
            <a:r>
              <a:rPr lang="en-US" dirty="0"/>
              <a:t>then variable a will refer to the same object that variable b refers to. So we will have </a:t>
            </a:r>
            <a:r>
              <a:rPr lang="en-US" dirty="0" smtClean="0"/>
              <a:t>both a </a:t>
            </a:r>
            <a:r>
              <a:rPr lang="en-US" dirty="0"/>
              <a:t>and b refer to 3, and we would have “lost” integer object 6. 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we execute a = b, </a:t>
            </a:r>
            <a:r>
              <a:rPr lang="en-US" dirty="0" smtClean="0"/>
              <a:t>we must </a:t>
            </a:r>
            <a:r>
              <a:rPr lang="en-US" dirty="0"/>
              <a:t>save a reference to 6 and then assign that to b at the end:</a:t>
            </a:r>
          </a:p>
          <a:p>
            <a:pPr marL="0" indent="0">
              <a:buNone/>
            </a:pPr>
            <a:r>
              <a:rPr lang="en-US" dirty="0"/>
              <a:t>&gt;&gt;&gt; temp = a # temp refers to 6</a:t>
            </a:r>
          </a:p>
          <a:p>
            <a:pPr marL="0" indent="0">
              <a:buNone/>
            </a:pPr>
            <a:r>
              <a:rPr lang="en-US" dirty="0"/>
              <a:t>&gt;&gt;&gt; a = b # a refers to 3</a:t>
            </a:r>
          </a:p>
          <a:p>
            <a:pPr marL="0" indent="0">
              <a:buNone/>
            </a:pPr>
            <a:r>
              <a:rPr lang="en-US" dirty="0"/>
              <a:t>&gt;&gt;&gt; b = temp # b refers to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9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(the python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In Python, there is a much simpler way to achieve the swap. Python supports the </a:t>
            </a:r>
            <a:r>
              <a:rPr lang="en-US" dirty="0" smtClean="0"/>
              <a:t>multiple assignment </a:t>
            </a:r>
            <a:r>
              <a:rPr lang="en-US" dirty="0"/>
              <a:t>statement:</a:t>
            </a:r>
          </a:p>
          <a:p>
            <a:pPr marL="0" indent="0">
              <a:buNone/>
            </a:pPr>
            <a:r>
              <a:rPr lang="en-US" dirty="0"/>
              <a:t>&gt;&gt;&gt; a = 6</a:t>
            </a:r>
          </a:p>
          <a:p>
            <a:pPr marL="0" indent="0">
              <a:buNone/>
            </a:pPr>
            <a:r>
              <a:rPr lang="en-US" dirty="0"/>
              <a:t>&gt;&gt;&gt; b = 3</a:t>
            </a:r>
          </a:p>
          <a:p>
            <a:pPr marL="0" indent="0">
              <a:buNone/>
            </a:pPr>
            <a:r>
              <a:rPr lang="en-US" dirty="0"/>
              <a:t>&gt;&gt;&gt; a, b = b, a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r>
              <a:rPr lang="en-US" dirty="0"/>
              <a:t>In the multiple assignment statement a, b = b, a, the two expressions on the right of </a:t>
            </a:r>
            <a:r>
              <a:rPr lang="en-US" dirty="0" smtClean="0"/>
              <a:t>= are </a:t>
            </a:r>
            <a:r>
              <a:rPr lang="en-US" dirty="0"/>
              <a:t>evaluated to two objects and then each is assigned to the corresponding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values and data types at a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583" b="74444"/>
          <a:stretch/>
        </p:blipFill>
        <p:spPr>
          <a:xfrm>
            <a:off x="581191" y="2019300"/>
            <a:ext cx="10548333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can understand </a:t>
            </a:r>
            <a:r>
              <a:rPr lang="en-US" dirty="0" smtClean="0"/>
              <a:t>how input </a:t>
            </a:r>
            <a:r>
              <a:rPr lang="en-US" dirty="0"/>
              <a:t>arguments are passed in function calls.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are either called from within the</a:t>
            </a:r>
          </a:p>
          <a:p>
            <a:r>
              <a:rPr lang="en-US" dirty="0"/>
              <a:t>interactive shell or by another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refer to either as the </a:t>
            </a:r>
            <a:r>
              <a:rPr lang="en-US" i="1" dirty="0"/>
              <a:t>calling 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input arguments </a:t>
            </a:r>
            <a:r>
              <a:rPr lang="en-US" dirty="0"/>
              <a:t>in a function call are </a:t>
            </a:r>
            <a:r>
              <a:rPr lang="en-US" i="1" dirty="0"/>
              <a:t>names </a:t>
            </a:r>
            <a:r>
              <a:rPr lang="en-US" dirty="0"/>
              <a:t>of objects created in the calling program. </a:t>
            </a:r>
            <a:endParaRPr lang="en-US" dirty="0" smtClean="0"/>
          </a:p>
          <a:p>
            <a:r>
              <a:rPr lang="en-US" dirty="0" smtClean="0"/>
              <a:t>These names </a:t>
            </a:r>
            <a:r>
              <a:rPr lang="en-US" dirty="0"/>
              <a:t>may refer to objects that are mutable or immutable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consider each case separately.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Parameter passing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use the function g() to discuss the effect of passing a reference to an immutable </a:t>
            </a:r>
            <a:r>
              <a:rPr lang="en-US" dirty="0" smtClean="0"/>
              <a:t>object in </a:t>
            </a:r>
            <a:r>
              <a:rPr lang="en-US" dirty="0"/>
              <a:t>a function call.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24" r="85364" b="70000"/>
          <a:stretch/>
        </p:blipFill>
        <p:spPr>
          <a:xfrm>
            <a:off x="1097386" y="2844093"/>
            <a:ext cx="2676741" cy="2558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911" r="85349" b="59246"/>
          <a:stretch/>
        </p:blipFill>
        <p:spPr>
          <a:xfrm>
            <a:off x="4555991" y="2825152"/>
            <a:ext cx="2679290" cy="3687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5341" r="85430" b="64265"/>
          <a:stretch/>
        </p:blipFill>
        <p:spPr>
          <a:xfrm>
            <a:off x="8014596" y="2825152"/>
            <a:ext cx="2664542" cy="31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Parameter passing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98" r="80833" b="51361"/>
          <a:stretch/>
        </p:blipFill>
        <p:spPr>
          <a:xfrm>
            <a:off x="473642" y="1828800"/>
            <a:ext cx="3505200" cy="4468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5877" r="94153" b="47779"/>
          <a:stretch/>
        </p:blipFill>
        <p:spPr>
          <a:xfrm>
            <a:off x="5257767" y="2621007"/>
            <a:ext cx="1069258" cy="168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2509" r="85027" b="59390"/>
          <a:stretch/>
        </p:blipFill>
        <p:spPr>
          <a:xfrm>
            <a:off x="8359306" y="2736663"/>
            <a:ext cx="3045642" cy="321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5197" r="92688" b="90214"/>
          <a:stretch/>
        </p:blipFill>
        <p:spPr>
          <a:xfrm>
            <a:off x="8359306" y="1968810"/>
            <a:ext cx="1847893" cy="6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parameter passing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1193" y="2180496"/>
            <a:ext cx="8194098" cy="3678303"/>
          </a:xfrm>
        </p:spPr>
        <p:txBody>
          <a:bodyPr anchor="t"/>
          <a:lstStyle/>
          <a:p>
            <a:r>
              <a:rPr lang="en-US" dirty="0"/>
              <a:t>In the assignment statement, a list object is created and assigned name </a:t>
            </a:r>
            <a:r>
              <a:rPr lang="en-US" dirty="0" err="1"/>
              <a:t>myList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 the </a:t>
            </a:r>
            <a:r>
              <a:rPr lang="en-US" dirty="0"/>
              <a:t>function call h(</a:t>
            </a:r>
            <a:r>
              <a:rPr lang="en-US" dirty="0" err="1"/>
              <a:t>myList</a:t>
            </a:r>
            <a:r>
              <a:rPr lang="en-US" dirty="0"/>
              <a:t>) is made.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function </a:t>
            </a:r>
            <a:r>
              <a:rPr lang="en-US" dirty="0" err="1" smtClean="0"/>
              <a:t>m_p</a:t>
            </a:r>
            <a:r>
              <a:rPr lang="en-US" dirty="0" smtClean="0"/>
              <a:t>() </a:t>
            </a:r>
            <a:r>
              <a:rPr lang="en-US" dirty="0"/>
              <a:t>starts executing, the list </a:t>
            </a:r>
            <a:r>
              <a:rPr lang="en-US" dirty="0" smtClean="0"/>
              <a:t>referred to </a:t>
            </a:r>
            <a:r>
              <a:rPr lang="en-US" dirty="0"/>
              <a:t>by </a:t>
            </a:r>
            <a:r>
              <a:rPr lang="en-US" dirty="0" err="1"/>
              <a:t>myList</a:t>
            </a:r>
            <a:r>
              <a:rPr lang="en-US" dirty="0"/>
              <a:t> will be assigned to variable name </a:t>
            </a:r>
            <a:r>
              <a:rPr lang="en-US" dirty="0" err="1"/>
              <a:t>lst</a:t>
            </a:r>
            <a:r>
              <a:rPr lang="en-US" dirty="0"/>
              <a:t> defined in the function definition </a:t>
            </a:r>
            <a:r>
              <a:rPr lang="en-US" dirty="0" smtClean="0"/>
              <a:t>of </a:t>
            </a:r>
            <a:r>
              <a:rPr lang="en-US" dirty="0" err="1" smtClean="0"/>
              <a:t>m_p</a:t>
            </a:r>
            <a:r>
              <a:rPr lang="en-US" dirty="0" smtClean="0"/>
              <a:t>(). </a:t>
            </a:r>
          </a:p>
          <a:p>
            <a:r>
              <a:rPr lang="en-US" dirty="0" smtClean="0"/>
              <a:t>So </a:t>
            </a:r>
            <a:r>
              <a:rPr lang="en-US" dirty="0"/>
              <a:t>we have the </a:t>
            </a:r>
            <a:r>
              <a:rPr lang="en-US" dirty="0" smtClean="0"/>
              <a:t>situation </a:t>
            </a:r>
            <a:r>
              <a:rPr lang="en-US" dirty="0"/>
              <a:t>illustrated in </a:t>
            </a:r>
            <a:r>
              <a:rPr lang="en-US" dirty="0" smtClean="0"/>
              <a:t>Figure.</a:t>
            </a:r>
          </a:p>
          <a:p>
            <a:r>
              <a:rPr lang="en-US" dirty="0"/>
              <a:t>This example illustrates that when a mutable object, like list object [3,6,9,12], is passed as an argument in a function call, it may be modified by the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6485" b="89068"/>
          <a:stretch/>
        </p:blipFill>
        <p:spPr>
          <a:xfrm>
            <a:off x="9214888" y="2083158"/>
            <a:ext cx="2471724" cy="1124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906" r="84301" b="50216"/>
          <a:stretch/>
        </p:blipFill>
        <p:spPr>
          <a:xfrm>
            <a:off x="9214888" y="3626236"/>
            <a:ext cx="2871019" cy="604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80" y="4776339"/>
            <a:ext cx="4172335" cy="1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Practice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udf</a:t>
            </a:r>
            <a:r>
              <a:rPr lang="en-US" dirty="0" smtClean="0"/>
              <a:t> (User defined functions), conditions, loop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Functions are either called from within the interactive shell or by another program, </a:t>
            </a:r>
            <a:r>
              <a:rPr lang="en-US" dirty="0" smtClean="0"/>
              <a:t>which we </a:t>
            </a:r>
            <a:r>
              <a:rPr lang="en-US" dirty="0"/>
              <a:t>will refer to as the calling program. In order to be able to design functions, we need </a:t>
            </a:r>
            <a:r>
              <a:rPr lang="en-US" dirty="0" smtClean="0"/>
              <a:t>to understand </a:t>
            </a:r>
            <a:r>
              <a:rPr lang="en-US" dirty="0"/>
              <a:t>how values created in the calling program—or the interactive shell—are </a:t>
            </a:r>
            <a:r>
              <a:rPr lang="en-US" dirty="0" smtClean="0"/>
              <a:t>passed as </a:t>
            </a:r>
            <a:r>
              <a:rPr lang="en-US" dirty="0"/>
              <a:t>input arguments to the function.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this, however, we first </a:t>
            </a:r>
            <a:r>
              <a:rPr lang="en-US" dirty="0" smtClean="0"/>
              <a:t>need </a:t>
            </a:r>
            <a:r>
              <a:rPr lang="en-US" dirty="0"/>
              <a:t>to understand </a:t>
            </a:r>
            <a:r>
              <a:rPr lang="en-US" dirty="0" smtClean="0"/>
              <a:t>exactly what </a:t>
            </a:r>
            <a:r>
              <a:rPr lang="en-US" dirty="0"/>
              <a:t>happens in an assignment statement</a:t>
            </a:r>
            <a:r>
              <a:rPr lang="en-US" dirty="0" smtClean="0"/>
              <a:t>.</a:t>
            </a:r>
          </a:p>
          <a:p>
            <a:r>
              <a:rPr lang="en-US" dirty="0"/>
              <a:t>Let’s consider this question in the context of the assignment a = 3. First, let’s note </a:t>
            </a:r>
            <a:r>
              <a:rPr lang="en-US" dirty="0" smtClean="0"/>
              <a:t>that before </a:t>
            </a:r>
            <a:r>
              <a:rPr lang="en-US" dirty="0"/>
              <a:t>executing this </a:t>
            </a:r>
            <a:r>
              <a:rPr lang="en-US" dirty="0" smtClean="0"/>
              <a:t>assignment</a:t>
            </a:r>
            <a:r>
              <a:rPr lang="en-US" dirty="0"/>
              <a:t>, the identifier a does not exists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&gt;&gt;&gt;a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5C1A-0DA4-415C-9D93-8CC8D3117B8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004" r="51233" b="81733"/>
          <a:stretch/>
        </p:blipFill>
        <p:spPr>
          <a:xfrm>
            <a:off x="619742" y="4740676"/>
            <a:ext cx="10464812" cy="1118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2423" y="4838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a Python assignment statement has this 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&lt;variable&gt;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8962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function(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Define a function which can plus two parameters either integer or float.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98" r="62778" b="55965"/>
          <a:stretch/>
        </p:blipFill>
        <p:spPr>
          <a:xfrm>
            <a:off x="948169" y="2606482"/>
            <a:ext cx="5618885" cy="32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 function( )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Write a function which takes two inputs from the user as arguments one is user name and the other is greeting message. </a:t>
            </a:r>
          </a:p>
          <a:p>
            <a:r>
              <a:rPr lang="en-US" dirty="0" smtClean="0"/>
              <a:t>The function will then generate the message with user name and greetings.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0894" b="67599"/>
          <a:stretch/>
        </p:blipFill>
        <p:spPr>
          <a:xfrm>
            <a:off x="737602" y="3219547"/>
            <a:ext cx="7114482" cy="26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Pass/Fail Function(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Write a function which asks user to write his/her name, and the score in exam (1 to 100). If the marks are less than 60 it will reply a sorry message, otherwise it will congratulate the user.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57" r="40722" b="56908"/>
          <a:stretch/>
        </p:blipFill>
        <p:spPr>
          <a:xfrm>
            <a:off x="998120" y="2875546"/>
            <a:ext cx="8254164" cy="29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function(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Write a function which will generate a table starting from 1 till 10. The function will take one parameter  as integer or float and generate the table such as 4 * 1 = 4.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EC-C680-4080-9C31-8FFC2916EF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61" r="59771" b="44544"/>
          <a:stretch/>
        </p:blipFill>
        <p:spPr>
          <a:xfrm>
            <a:off x="3478879" y="2820692"/>
            <a:ext cx="5401649" cy="37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submitted by solving it on python idle &amp; email it to me. Remember to read chapter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034E-A790-4DA9-B7CE-7F0E9C5B79B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problem 3.14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Draw a diagram representing the state of names and objects after this execution:</a:t>
            </a:r>
          </a:p>
          <a:p>
            <a:pPr marL="0" indent="0">
              <a:buNone/>
            </a:pPr>
            <a:r>
              <a:rPr lang="en-US" dirty="0"/>
              <a:t>&gt;&gt;&gt; a = [5, 6, 7]</a:t>
            </a:r>
          </a:p>
          <a:p>
            <a:pPr marL="0" indent="0">
              <a:buNone/>
            </a:pPr>
            <a:r>
              <a:rPr lang="en-US" dirty="0"/>
              <a:t>&gt;&gt;&gt; b = a</a:t>
            </a:r>
          </a:p>
          <a:p>
            <a:pPr marL="0" indent="0">
              <a:buNone/>
            </a:pPr>
            <a:r>
              <a:rPr lang="en-US" dirty="0"/>
              <a:t>&gt;&gt;&gt; a =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problem 3.15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Suppose a nonempty list team has been assigned. Write a Python statement or </a:t>
            </a:r>
            <a:r>
              <a:rPr lang="en-US" dirty="0" smtClean="0"/>
              <a:t>statements that </a:t>
            </a:r>
            <a:r>
              <a:rPr lang="en-US" dirty="0"/>
              <a:t>swap the first and last value of the list. So, if the original list is:</a:t>
            </a:r>
          </a:p>
          <a:p>
            <a:pPr marL="0" indent="0">
              <a:buNone/>
            </a:pPr>
            <a:r>
              <a:rPr lang="en-US" dirty="0"/>
              <a:t>&gt;&gt;&gt; team = ['Ava', 'Eleanor', 'Clare', 'Sarah']</a:t>
            </a:r>
          </a:p>
          <a:p>
            <a:r>
              <a:rPr lang="en-US" dirty="0"/>
              <a:t>then the resulting list should be:</a:t>
            </a:r>
          </a:p>
          <a:p>
            <a:pPr marL="0" indent="0">
              <a:buNone/>
            </a:pPr>
            <a:r>
              <a:rPr lang="en-US" dirty="0"/>
              <a:t>&gt;&gt;&gt; team</a:t>
            </a:r>
          </a:p>
          <a:p>
            <a:pPr marL="0" indent="0">
              <a:buNone/>
            </a:pPr>
            <a:r>
              <a:rPr lang="en-US" dirty="0"/>
              <a:t>['Sarah', 'Eleanor', 'Clare', 'Ava']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Read chapter 3 complete. In case of any problem please come to my office. </a:t>
            </a:r>
          </a:p>
          <a:p>
            <a:r>
              <a:rPr lang="en-US" dirty="0" smtClean="0"/>
              <a:t>Consultation / Tutorial hours are available for your help.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– Week 5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BBA6-2FF2-4D3F-B67D-8FF0AFF5281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execution the initialization of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21" r="50742" b="57721"/>
          <a:stretch/>
        </p:blipFill>
        <p:spPr>
          <a:xfrm>
            <a:off x="434888" y="1925663"/>
            <a:ext cx="9513996" cy="4026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52" y="4382574"/>
            <a:ext cx="5289001" cy="15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Subsequent assignments to a, such as</a:t>
            </a:r>
          </a:p>
          <a:p>
            <a:pPr marL="0" indent="0">
              <a:buNone/>
            </a:pPr>
            <a:r>
              <a:rPr lang="en-US" dirty="0"/>
              <a:t>&gt;&gt;&gt; a = 6</a:t>
            </a:r>
          </a:p>
          <a:p>
            <a:r>
              <a:rPr lang="en-US" dirty="0" smtClean="0"/>
              <a:t>Will </a:t>
            </a:r>
            <a:r>
              <a:rPr lang="en-US" dirty="0"/>
              <a:t>reuse the existing name 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this assignment is that variable a will refer </a:t>
            </a:r>
            <a:r>
              <a:rPr lang="en-US" dirty="0" smtClean="0"/>
              <a:t>to another </a:t>
            </a:r>
            <a:r>
              <a:rPr lang="en-US" dirty="0"/>
              <a:t>object, integer object 6. The </a:t>
            </a:r>
            <a:r>
              <a:rPr lang="en-US" dirty="0" err="1"/>
              <a:t>int</a:t>
            </a:r>
            <a:r>
              <a:rPr lang="en-US" dirty="0"/>
              <a:t> object 3 no longer is referred to by a variable, </a:t>
            </a:r>
            <a:r>
              <a:rPr lang="en-US" dirty="0" smtClean="0"/>
              <a:t>as shown </a:t>
            </a:r>
            <a:r>
              <a:rPr lang="en-US" dirty="0"/>
              <a:t>in Figure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79" y="4101483"/>
            <a:ext cx="6276106" cy="17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important thing to note is that the assignment a = 6 did not change the value of </a:t>
            </a:r>
            <a:r>
              <a:rPr lang="en-US" dirty="0" smtClean="0"/>
              <a:t>the integer </a:t>
            </a:r>
            <a:r>
              <a:rPr lang="en-US" dirty="0"/>
              <a:t>object 3.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a new integer object 6 is created, and variable a now refers to it. </a:t>
            </a:r>
            <a:endParaRPr lang="en-US" dirty="0" smtClean="0"/>
          </a:p>
          <a:p>
            <a:r>
              <a:rPr lang="en-US" dirty="0" smtClean="0"/>
              <a:t>In fact</a:t>
            </a:r>
            <a:r>
              <a:rPr lang="en-US" dirty="0"/>
              <a:t>, there is no way to change the value of the object containing value 3.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illustrates </a:t>
            </a:r>
            <a:r>
              <a:rPr lang="en-US" dirty="0" smtClean="0"/>
              <a:t>an important </a:t>
            </a:r>
            <a:r>
              <a:rPr lang="en-US" dirty="0"/>
              <a:t>feature of Python: Python </a:t>
            </a:r>
            <a:r>
              <a:rPr lang="en-US" dirty="0" err="1"/>
              <a:t>int</a:t>
            </a:r>
            <a:r>
              <a:rPr lang="en-US" dirty="0"/>
              <a:t> objects cannot be changed. </a:t>
            </a:r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dirty="0"/>
              <a:t>objects are </a:t>
            </a:r>
            <a:r>
              <a:rPr lang="en-US" dirty="0" smtClean="0"/>
              <a:t>not the </a:t>
            </a:r>
            <a:r>
              <a:rPr lang="en-US" dirty="0"/>
              <a:t>only objects that cannot be modified. 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whose objects cannot be modified are </a:t>
            </a:r>
            <a:r>
              <a:rPr lang="en-US" dirty="0" smtClean="0"/>
              <a:t>called </a:t>
            </a:r>
            <a:r>
              <a:rPr lang="en-US" i="1" dirty="0" smtClean="0">
                <a:solidFill>
                  <a:srgbClr val="00B050"/>
                </a:solidFill>
              </a:rPr>
              <a:t>immutable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Python number types (bool, </a:t>
            </a:r>
            <a:r>
              <a:rPr lang="en-US" dirty="0" err="1"/>
              <a:t>int</a:t>
            </a:r>
            <a:r>
              <a:rPr lang="en-US" dirty="0"/>
              <a:t>, float, and complex) are immutable.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889" r="50833" b="69556"/>
          <a:stretch/>
        </p:blipFill>
        <p:spPr>
          <a:xfrm>
            <a:off x="403859" y="2011680"/>
            <a:ext cx="10477169" cy="3063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99" y="4688866"/>
            <a:ext cx="5572801" cy="16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strings?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4373880"/>
            <a:ext cx="11029615" cy="1484919"/>
          </a:xfrm>
        </p:spPr>
        <p:txBody>
          <a:bodyPr anchor="t"/>
          <a:lstStyle/>
          <a:p>
            <a:r>
              <a:rPr lang="en-US" dirty="0"/>
              <a:t>We cannot modify a character of string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string type is </a:t>
            </a:r>
            <a:r>
              <a:rPr lang="en-US" i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250" b="80074"/>
          <a:stretch/>
        </p:blipFill>
        <p:spPr>
          <a:xfrm>
            <a:off x="581192" y="2180496"/>
            <a:ext cx="891540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and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We often have the situation when multiple variables refer to the same object.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This is, </a:t>
            </a:r>
            <a:r>
              <a:rPr lang="en-US" dirty="0" smtClean="0"/>
              <a:t>in particular</a:t>
            </a:r>
            <a:r>
              <a:rPr lang="en-US" dirty="0"/>
              <a:t>, the case when a value is passed as an input to a function</a:t>
            </a:r>
            <a:r>
              <a:rPr lang="en-US" dirty="0" smtClean="0"/>
              <a:t>.)</a:t>
            </a:r>
          </a:p>
          <a:p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dirty="0" smtClean="0"/>
              <a:t>understand what </a:t>
            </a:r>
            <a:r>
              <a:rPr lang="en-US" dirty="0"/>
              <a:t>happens when one of the variables is assigned another object. For example, suppose</a:t>
            </a:r>
          </a:p>
          <a:p>
            <a:r>
              <a:rPr lang="en-US" dirty="0"/>
              <a:t>we do:</a:t>
            </a:r>
          </a:p>
          <a:p>
            <a:pPr marL="0" indent="0">
              <a:buNone/>
            </a:pPr>
            <a:r>
              <a:rPr lang="en-US" dirty="0"/>
              <a:t>&gt;&gt;&gt; a = 3</a:t>
            </a:r>
          </a:p>
          <a:p>
            <a:pPr marL="0" indent="0">
              <a:buNone/>
            </a:pPr>
            <a:r>
              <a:rPr lang="en-US" dirty="0"/>
              <a:t>&gt;&gt;&gt; b = a</a:t>
            </a:r>
          </a:p>
          <a:p>
            <a:r>
              <a:rPr lang="en-US" dirty="0"/>
              <a:t>The first assignment creates an integer object with value 3 and gives it name 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second assignment</a:t>
            </a:r>
            <a:r>
              <a:rPr lang="en-US" dirty="0"/>
              <a:t>, the expression a evaluates to the integer object 3, which then receives </a:t>
            </a:r>
            <a:r>
              <a:rPr lang="en-US" dirty="0" smtClean="0"/>
              <a:t>another name</a:t>
            </a:r>
            <a:r>
              <a:rPr lang="en-US" dirty="0"/>
              <a:t>, b, as shown in Figure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70" y="3441525"/>
            <a:ext cx="1444800" cy="15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and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74520"/>
            <a:ext cx="11029615" cy="398427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Variables a and b both refer to the same integer object 3. Now, what happens when we </a:t>
            </a:r>
            <a:r>
              <a:rPr lang="en-US" dirty="0" smtClean="0"/>
              <a:t>assign something </a:t>
            </a:r>
            <a:r>
              <a:rPr lang="en-US" dirty="0"/>
              <a:t>else to a?</a:t>
            </a:r>
          </a:p>
          <a:p>
            <a:r>
              <a:rPr lang="en-US" dirty="0"/>
              <a:t>&gt;&gt;&gt; a = 6</a:t>
            </a:r>
          </a:p>
          <a:p>
            <a:r>
              <a:rPr lang="en-US" dirty="0"/>
              <a:t>The assignment a = 6 does not change the value of the object from 3 to 6 because the </a:t>
            </a:r>
            <a:r>
              <a:rPr lang="en-US" dirty="0" err="1" smtClean="0"/>
              <a:t>int</a:t>
            </a:r>
            <a:r>
              <a:rPr lang="en-US" dirty="0" smtClean="0"/>
              <a:t> type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. Variable a should now refer to a new object with value 6.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about b?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r>
              <a:rPr lang="en-US" dirty="0"/>
              <a:t>Variable b still refers to the object with value 3, as shown in Figure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60-3A8D-44AA-8D25-08FA18420EF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710" y="3612542"/>
            <a:ext cx="3081250" cy="2026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2580" y="5811207"/>
            <a:ext cx="734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66"/>
                </a:solidFill>
                <a:latin typeface="TeXGyreTermes-Regular"/>
              </a:rPr>
              <a:t>The point is this: If two variables refer to the same immutable object, that </a:t>
            </a:r>
            <a:r>
              <a:rPr lang="en-US" dirty="0" smtClean="0">
                <a:solidFill>
                  <a:srgbClr val="FF0066"/>
                </a:solidFill>
                <a:latin typeface="TeXGyreTermes-Regular"/>
              </a:rPr>
              <a:t>modifying one </a:t>
            </a:r>
            <a:r>
              <a:rPr lang="en-US" dirty="0">
                <a:solidFill>
                  <a:srgbClr val="FF0066"/>
                </a:solidFill>
                <a:latin typeface="TeXGyreTermes-Regular"/>
              </a:rPr>
              <a:t>variable will not affect the other.</a:t>
            </a: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4644</TotalTime>
  <Words>1780</Words>
  <Application>Microsoft Office PowerPoint</Application>
  <PresentationFormat>Widescreen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Majalla UI</vt:lpstr>
      <vt:lpstr>TeXGyreTermes-Regular</vt:lpstr>
      <vt:lpstr>Wingdings 2</vt:lpstr>
      <vt:lpstr>Dividend</vt:lpstr>
      <vt:lpstr>Programming fundamentals</vt:lpstr>
      <vt:lpstr>Python variables and assignments</vt:lpstr>
      <vt:lpstr>After execution the initialization of variables</vt:lpstr>
      <vt:lpstr>Mutable and immutable types</vt:lpstr>
      <vt:lpstr>Mutable and immutable types</vt:lpstr>
      <vt:lpstr>Lists are mutable</vt:lpstr>
      <vt:lpstr>What about strings?</vt:lpstr>
      <vt:lpstr>Assignments and mutability</vt:lpstr>
      <vt:lpstr>Assignment and mutability</vt:lpstr>
      <vt:lpstr>Multiple mutability</vt:lpstr>
      <vt:lpstr>swapping</vt:lpstr>
      <vt:lpstr>Swapping (regular method)</vt:lpstr>
      <vt:lpstr>Swapping (the python way)</vt:lpstr>
      <vt:lpstr>Swapping values and data types at a time</vt:lpstr>
      <vt:lpstr>Parameter passing</vt:lpstr>
      <vt:lpstr>Immutable Parameter passing</vt:lpstr>
      <vt:lpstr>Immutable Parameter passing</vt:lpstr>
      <vt:lpstr>Mutable parameter passing</vt:lpstr>
      <vt:lpstr>Programming Practice</vt:lpstr>
      <vt:lpstr>Plus function( )</vt:lpstr>
      <vt:lpstr>Greeting function( ) </vt:lpstr>
      <vt:lpstr>Pass/Fail Function( )</vt:lpstr>
      <vt:lpstr>Table function( )</vt:lpstr>
      <vt:lpstr>Assignment # 3</vt:lpstr>
      <vt:lpstr>Practical problem 3.14</vt:lpstr>
      <vt:lpstr>Practical problem 3.15</vt:lpstr>
      <vt:lpstr>Reading assignment</vt:lpstr>
      <vt:lpstr>End of Lecture – Week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AsmaKhan</cp:lastModifiedBy>
  <cp:revision>767</cp:revision>
  <dcterms:created xsi:type="dcterms:W3CDTF">2018-10-04T03:10:47Z</dcterms:created>
  <dcterms:modified xsi:type="dcterms:W3CDTF">2019-11-21T10:52:20Z</dcterms:modified>
</cp:coreProperties>
</file>