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notesMasterIdLst>
    <p:notesMasterId r:id="rId24"/>
  </p:notesMasterIdLst>
  <p:sldIdLst>
    <p:sldId id="256" r:id="rId2"/>
    <p:sldId id="261" r:id="rId3"/>
    <p:sldId id="260" r:id="rId4"/>
    <p:sldId id="264" r:id="rId5"/>
    <p:sldId id="263"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82" r:id="rId19"/>
    <p:sldId id="283" r:id="rId20"/>
    <p:sldId id="284" r:id="rId21"/>
    <p:sldId id="280"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99FF"/>
    <a:srgbClr val="FF3399"/>
    <a:srgbClr val="FF66CC"/>
    <a:srgbClr val="CC0000"/>
    <a:srgbClr val="33CCCC"/>
    <a:srgbClr val="FF0066"/>
    <a:srgbClr val="FF33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031F4BC-5999-44B6-96A3-13631CBC9E9E}" type="datetimeFigureOut">
              <a:rPr lang="ar-SA" smtClean="0"/>
              <a:t>25/02/1441</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9D6FAE4-AA02-42BA-80F7-CC7182BBBE9B}" type="slidenum">
              <a:rPr lang="ar-SA" smtClean="0"/>
              <a:t>‹#›</a:t>
            </a:fld>
            <a:endParaRPr lang="ar-SA"/>
          </a:p>
        </p:txBody>
      </p:sp>
    </p:spTree>
    <p:extLst>
      <p:ext uri="{BB962C8B-B14F-4D97-AF65-F5344CB8AC3E}">
        <p14:creationId xmlns:p14="http://schemas.microsoft.com/office/powerpoint/2010/main" val="47827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smtClean="0"/>
              <a:t>10/8/2018</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Copy Right - Asst. Prof. Syed Faisal Ali</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857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091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US" smtClean="0"/>
              <a:t>10/8/2018</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615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40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smtClean="0"/>
              <a:t>10/8/2018</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04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10/8/2018</a:t>
            </a:r>
            <a:endParaRPr lang="en-US" dirty="0"/>
          </a:p>
        </p:txBody>
      </p:sp>
      <p:sp>
        <p:nvSpPr>
          <p:cNvPr id="6" name="Footer Placeholder 5"/>
          <p:cNvSpPr>
            <a:spLocks noGrp="1"/>
          </p:cNvSpPr>
          <p:nvPr>
            <p:ph type="ftr" sz="quarter" idx="11"/>
          </p:nvPr>
        </p:nvSpPr>
        <p:spPr/>
        <p:txBody>
          <a:bodyPr/>
          <a:lstStyle/>
          <a:p>
            <a:r>
              <a:rPr lang="en-US" smtClean="0"/>
              <a:t>Copy Right - Asst. Prof. Syed Faisal Ali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20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10/8/2018</a:t>
            </a:r>
            <a:endParaRPr lang="en-US" dirty="0"/>
          </a:p>
        </p:txBody>
      </p:sp>
      <p:sp>
        <p:nvSpPr>
          <p:cNvPr id="8" name="Footer Placeholder 7"/>
          <p:cNvSpPr>
            <a:spLocks noGrp="1"/>
          </p:cNvSpPr>
          <p:nvPr>
            <p:ph type="ftr" sz="quarter" idx="11"/>
          </p:nvPr>
        </p:nvSpPr>
        <p:spPr/>
        <p:txBody>
          <a:bodyPr/>
          <a:lstStyle/>
          <a:p>
            <a:r>
              <a:rPr lang="en-US" smtClean="0"/>
              <a:t>Copy Right - Asst. Prof. Syed Faisal Ali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95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10/8/2018</a:t>
            </a:r>
            <a:endParaRPr lang="en-US" dirty="0"/>
          </a:p>
        </p:txBody>
      </p:sp>
      <p:sp>
        <p:nvSpPr>
          <p:cNvPr id="4" name="Footer Placeholder 3"/>
          <p:cNvSpPr>
            <a:spLocks noGrp="1"/>
          </p:cNvSpPr>
          <p:nvPr>
            <p:ph type="ftr" sz="quarter" idx="11"/>
          </p:nvPr>
        </p:nvSpPr>
        <p:spPr/>
        <p:txBody>
          <a:bodyPr/>
          <a:lstStyle/>
          <a:p>
            <a:r>
              <a:rPr lang="en-US" smtClean="0"/>
              <a:t>Copy Right - Asst. Prof. Syed Faisal Ali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15108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10/8/2018</a:t>
            </a:r>
            <a:endParaRPr lang="en-US" dirty="0"/>
          </a:p>
        </p:txBody>
      </p:sp>
      <p:sp>
        <p:nvSpPr>
          <p:cNvPr id="3" name="Footer Placeholder 2"/>
          <p:cNvSpPr>
            <a:spLocks noGrp="1"/>
          </p:cNvSpPr>
          <p:nvPr>
            <p:ph type="ftr" sz="quarter" idx="11"/>
          </p:nvPr>
        </p:nvSpPr>
        <p:spPr/>
        <p:txBody>
          <a:bodyPr/>
          <a:lstStyle/>
          <a:p>
            <a:r>
              <a:rPr lang="en-US" smtClean="0"/>
              <a:t>Copy Right - Asst. Prof. Syed Faisal Ali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935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smtClean="0"/>
              <a:t>10/8/2018</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Copy Right - Asst. Prof. Syed Faisal Ali</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81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10/8/2018</a:t>
            </a:r>
            <a:endParaRPr lang="en-US" dirty="0"/>
          </a:p>
        </p:txBody>
      </p:sp>
      <p:sp>
        <p:nvSpPr>
          <p:cNvPr id="6" name="Footer Placeholder 5"/>
          <p:cNvSpPr>
            <a:spLocks noGrp="1"/>
          </p:cNvSpPr>
          <p:nvPr>
            <p:ph type="ftr" sz="quarter" idx="11"/>
          </p:nvPr>
        </p:nvSpPr>
        <p:spPr/>
        <p:txBody>
          <a:bodyPr/>
          <a:lstStyle/>
          <a:p>
            <a:r>
              <a:rPr lang="en-US" smtClean="0"/>
              <a:t>Copy Right - Asst. Prof. Syed Faisal Ali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7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smtClean="0"/>
              <a:t>10/8/2018</a:t>
            </a:r>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Copy Right - Asst. Prof. Syed Faisal Ali</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02693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a:t>
            </a:r>
            <a:endParaRPr lang="en-US" dirty="0"/>
          </a:p>
        </p:txBody>
      </p:sp>
      <p:sp>
        <p:nvSpPr>
          <p:cNvPr id="3" name="Subtitle 2"/>
          <p:cNvSpPr>
            <a:spLocks noGrp="1"/>
          </p:cNvSpPr>
          <p:nvPr>
            <p:ph type="subTitle" idx="1"/>
          </p:nvPr>
        </p:nvSpPr>
        <p:spPr/>
        <p:txBody>
          <a:bodyPr/>
          <a:lstStyle/>
          <a:p>
            <a:r>
              <a:rPr lang="en-US" dirty="0" smtClean="0"/>
              <a:t>Week 02 – Python data types, Boolean logics &amp; Naming convention</a:t>
            </a:r>
            <a:endParaRPr lang="en-US" dirty="0"/>
          </a:p>
        </p:txBody>
      </p:sp>
      <p:sp>
        <p:nvSpPr>
          <p:cNvPr id="4" name="TextBox 3"/>
          <p:cNvSpPr txBox="1"/>
          <p:nvPr/>
        </p:nvSpPr>
        <p:spPr>
          <a:xfrm>
            <a:off x="6435634" y="4737462"/>
            <a:ext cx="5242560" cy="1200329"/>
          </a:xfrm>
          <a:prstGeom prst="rect">
            <a:avLst/>
          </a:prstGeom>
          <a:noFill/>
        </p:spPr>
        <p:txBody>
          <a:bodyPr wrap="square" rtlCol="0">
            <a:spAutoFit/>
          </a:bodyPr>
          <a:lstStyle/>
          <a:p>
            <a:r>
              <a:rPr lang="en-US" dirty="0" smtClean="0">
                <a:solidFill>
                  <a:schemeClr val="bg1"/>
                </a:solidFill>
              </a:rPr>
              <a:t>Course Instructor:</a:t>
            </a:r>
          </a:p>
          <a:p>
            <a:r>
              <a:rPr lang="en-US" dirty="0" err="1" smtClean="0">
                <a:solidFill>
                  <a:schemeClr val="bg1"/>
                </a:solidFill>
              </a:rPr>
              <a:t>Engr.Asma</a:t>
            </a:r>
            <a:r>
              <a:rPr lang="en-US" dirty="0" smtClean="0">
                <a:solidFill>
                  <a:schemeClr val="bg1"/>
                </a:solidFill>
              </a:rPr>
              <a:t> Khan</a:t>
            </a:r>
          </a:p>
          <a:p>
            <a:r>
              <a:rPr lang="en-US" dirty="0" smtClean="0">
                <a:solidFill>
                  <a:schemeClr val="bg1"/>
                </a:solidFill>
              </a:rPr>
              <a:t>Assistant Professor</a:t>
            </a:r>
          </a:p>
          <a:p>
            <a:r>
              <a:rPr lang="en-US" smtClean="0">
                <a:solidFill>
                  <a:schemeClr val="bg1"/>
                </a:solidFill>
              </a:rPr>
              <a:t>NED University</a:t>
            </a:r>
            <a:endParaRPr lang="en-US" dirty="0">
              <a:solidFill>
                <a:schemeClr val="bg1"/>
              </a:solidFill>
            </a:endParaRPr>
          </a:p>
        </p:txBody>
      </p:sp>
    </p:spTree>
    <p:extLst>
      <p:ext uri="{BB962C8B-B14F-4D97-AF65-F5344CB8AC3E}">
        <p14:creationId xmlns:p14="http://schemas.microsoft.com/office/powerpoint/2010/main" val="457835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and Equality Operators </a:t>
            </a:r>
          </a:p>
        </p:txBody>
      </p:sp>
      <p:sp>
        <p:nvSpPr>
          <p:cNvPr id="3" name="Content Placeholder 2"/>
          <p:cNvSpPr>
            <a:spLocks noGrp="1"/>
          </p:cNvSpPr>
          <p:nvPr>
            <p:ph idx="1"/>
          </p:nvPr>
        </p:nvSpPr>
        <p:spPr/>
        <p:txBody>
          <a:bodyPr anchor="t"/>
          <a:lstStyle/>
          <a:p>
            <a:r>
              <a:rPr lang="en-US" dirty="0"/>
              <a:t>Be careful to distinguish the assignment statement = and the equality operator ==.</a:t>
            </a:r>
            <a:br>
              <a:rPr lang="en-US" dirty="0"/>
            </a:br>
            <a:r>
              <a:rPr lang="en-US" dirty="0"/>
              <a:t>This is an assignment statement that assigns 7 to variable x:</a:t>
            </a:r>
            <a:br>
              <a:rPr lang="en-US" dirty="0"/>
            </a:br>
            <a:r>
              <a:rPr lang="en-US" dirty="0"/>
              <a:t>&gt;&gt;&gt; x = 7</a:t>
            </a:r>
            <a:br>
              <a:rPr lang="en-US" dirty="0"/>
            </a:br>
            <a:r>
              <a:rPr lang="en-US" dirty="0"/>
              <a:t>The following, however, is a Boolean expression that compares the value of variable</a:t>
            </a:r>
            <a:br>
              <a:rPr lang="en-US" dirty="0"/>
            </a:br>
            <a:r>
              <a:rPr lang="en-US" dirty="0"/>
              <a:t>x with number 7 and returns True if they are equal:</a:t>
            </a:r>
            <a:br>
              <a:rPr lang="en-US" dirty="0"/>
            </a:br>
            <a:r>
              <a:rPr lang="en-US" dirty="0"/>
              <a:t>&gt;&gt;&gt; x == 7</a:t>
            </a:r>
            <a:br>
              <a:rPr lang="en-US" dirty="0"/>
            </a:br>
            <a:r>
              <a:rPr lang="en-US" dirty="0"/>
              <a:t>True</a:t>
            </a:r>
            <a:br>
              <a:rPr lang="en-US" dirty="0"/>
            </a:br>
            <a:r>
              <a:rPr lang="en-US" dirty="0"/>
              <a:t>The expression evaluates to True because variable x has value 7. </a:t>
            </a:r>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grpSp>
        <p:nvGrpSpPr>
          <p:cNvPr id="9" name="Group 8"/>
          <p:cNvGrpSpPr/>
          <p:nvPr/>
        </p:nvGrpSpPr>
        <p:grpSpPr>
          <a:xfrm>
            <a:off x="9536323" y="710436"/>
            <a:ext cx="1021977" cy="1102858"/>
            <a:chOff x="8310282" y="3738282"/>
            <a:chExt cx="1021977" cy="1102858"/>
          </a:xfrm>
        </p:grpSpPr>
        <p:sp>
          <p:nvSpPr>
            <p:cNvPr id="7" name="Isosceles Triangle 6"/>
            <p:cNvSpPr/>
            <p:nvPr/>
          </p:nvSpPr>
          <p:spPr>
            <a:xfrm>
              <a:off x="8310282" y="3738282"/>
              <a:ext cx="1021977" cy="1008530"/>
            </a:xfrm>
            <a:prstGeom prst="triangl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31527" y="3917810"/>
              <a:ext cx="271910" cy="923330"/>
            </a:xfrm>
            <a:prstGeom prst="rect">
              <a:avLst/>
            </a:prstGeom>
            <a:noFill/>
          </p:spPr>
          <p:txBody>
            <a:bodyPr wrap="square" rtlCol="0">
              <a:spAutoFit/>
            </a:bodyPr>
            <a:lstStyle/>
            <a:p>
              <a:r>
                <a:rPr lang="en-US" sz="5400" b="1" dirty="0" smtClean="0">
                  <a:solidFill>
                    <a:srgbClr val="FFFF00"/>
                  </a:solidFill>
                </a:rPr>
                <a:t>!</a:t>
              </a:r>
              <a:endParaRPr lang="en-US" sz="5400" b="1" dirty="0">
                <a:solidFill>
                  <a:srgbClr val="FFFF00"/>
                </a:solidFill>
              </a:endParaRPr>
            </a:p>
          </p:txBody>
        </p:sp>
      </p:grpSp>
    </p:spTree>
    <p:extLst>
      <p:ext uri="{BB962C8B-B14F-4D97-AF65-F5344CB8AC3E}">
        <p14:creationId xmlns:p14="http://schemas.microsoft.com/office/powerpoint/2010/main" val="2764674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 Names</a:t>
            </a:r>
            <a:r>
              <a:rPr lang="en-US" dirty="0"/>
              <a:t> </a:t>
            </a:r>
          </a:p>
        </p:txBody>
      </p:sp>
      <p:sp>
        <p:nvSpPr>
          <p:cNvPr id="3" name="Content Placeholder 2"/>
          <p:cNvSpPr>
            <a:spLocks noGrp="1"/>
          </p:cNvSpPr>
          <p:nvPr>
            <p:ph idx="1"/>
          </p:nvPr>
        </p:nvSpPr>
        <p:spPr/>
        <p:txBody>
          <a:bodyPr anchor="t">
            <a:normAutofit/>
          </a:bodyPr>
          <a:lstStyle/>
          <a:p>
            <a:r>
              <a:rPr lang="en-US" dirty="0"/>
              <a:t>The characters making up a variable name can be lowercase and uppercase letters from </a:t>
            </a:r>
            <a:r>
              <a:rPr lang="en-US" dirty="0" smtClean="0"/>
              <a:t>the alphabet </a:t>
            </a:r>
            <a:r>
              <a:rPr lang="en-US" dirty="0"/>
              <a:t>(a through z and A through Z), the underscore character (_), and, except for </a:t>
            </a:r>
            <a:r>
              <a:rPr lang="en-US" dirty="0" smtClean="0"/>
              <a:t>the first </a:t>
            </a:r>
            <a:r>
              <a:rPr lang="en-US" dirty="0"/>
              <a:t>character, digits 0 through 9:</a:t>
            </a:r>
            <a:br>
              <a:rPr lang="en-US" dirty="0"/>
            </a:br>
            <a:r>
              <a:rPr lang="en-US" dirty="0"/>
              <a:t>• </a:t>
            </a:r>
            <a:r>
              <a:rPr lang="en-US" dirty="0" err="1"/>
              <a:t>myList</a:t>
            </a:r>
            <a:r>
              <a:rPr lang="en-US" dirty="0"/>
              <a:t> and _list are OK, but 5list is not.</a:t>
            </a:r>
            <a:br>
              <a:rPr lang="en-US" dirty="0"/>
            </a:br>
            <a:r>
              <a:rPr lang="en-US" dirty="0"/>
              <a:t>• list6 and l_2 are OK, but list-3 is not.</a:t>
            </a:r>
            <a:br>
              <a:rPr lang="en-US" dirty="0"/>
            </a:br>
            <a:r>
              <a:rPr lang="en-US" dirty="0"/>
              <a:t>• </a:t>
            </a:r>
            <a:r>
              <a:rPr lang="en-US" dirty="0" err="1"/>
              <a:t>mylist</a:t>
            </a:r>
            <a:r>
              <a:rPr lang="en-US" dirty="0"/>
              <a:t> and </a:t>
            </a:r>
            <a:r>
              <a:rPr lang="en-US" dirty="0" err="1"/>
              <a:t>myList</a:t>
            </a:r>
            <a:r>
              <a:rPr lang="en-US" dirty="0"/>
              <a:t> are different variable names.</a:t>
            </a:r>
            <a:br>
              <a:rPr lang="en-US" dirty="0"/>
            </a:br>
            <a:r>
              <a:rPr lang="en-US" dirty="0"/>
              <a:t>Even when a variable name is “legal” (i.e., follows the rules), it might not be a “good” name.</a:t>
            </a:r>
            <a:br>
              <a:rPr lang="en-US" dirty="0"/>
            </a:br>
            <a:r>
              <a:rPr lang="en-US" dirty="0"/>
              <a:t>Here are some generally accepted conventions for designing good names:</a:t>
            </a:r>
            <a:br>
              <a:rPr lang="en-US" dirty="0"/>
            </a:br>
            <a:r>
              <a:rPr lang="en-US" dirty="0"/>
              <a:t>• A name should be meaningful: Name price is better than name p.</a:t>
            </a:r>
            <a:br>
              <a:rPr lang="en-US" dirty="0"/>
            </a:br>
            <a:r>
              <a:rPr lang="en-US" dirty="0"/>
              <a:t>• For a multiple-word name, use either the underscore as the delimiter (e.g., </a:t>
            </a:r>
            <a:r>
              <a:rPr lang="en-US" dirty="0" err="1"/>
              <a:t>temp_var</a:t>
            </a:r>
            <a:r>
              <a:rPr lang="en-US" dirty="0"/>
              <a:t/>
            </a:r>
            <a:br>
              <a:rPr lang="en-US" dirty="0"/>
            </a:br>
            <a:r>
              <a:rPr lang="en-US" dirty="0"/>
              <a:t>and </a:t>
            </a:r>
            <a:r>
              <a:rPr lang="en-US" dirty="0" err="1"/>
              <a:t>interest_rate</a:t>
            </a:r>
            <a:r>
              <a:rPr lang="en-US" dirty="0"/>
              <a:t>) or </a:t>
            </a:r>
            <a:r>
              <a:rPr lang="en-US" i="1" dirty="0" err="1"/>
              <a:t>camelCase</a:t>
            </a:r>
            <a:r>
              <a:rPr lang="en-US" i="1" dirty="0"/>
              <a:t> </a:t>
            </a:r>
            <a:r>
              <a:rPr lang="en-US" dirty="0"/>
              <a:t>capitalization (e.g., </a:t>
            </a:r>
            <a:r>
              <a:rPr lang="en-US" dirty="0" err="1"/>
              <a:t>tempVar</a:t>
            </a:r>
            <a:r>
              <a:rPr lang="en-US" dirty="0"/>
              <a:t>, </a:t>
            </a:r>
            <a:r>
              <a:rPr lang="en-US" dirty="0" err="1"/>
              <a:t>TempVar</a:t>
            </a:r>
            <a:r>
              <a:rPr lang="en-US" dirty="0"/>
              <a:t>, </a:t>
            </a:r>
            <a:r>
              <a:rPr lang="en-US" dirty="0" err="1"/>
              <a:t>interestRate</a:t>
            </a:r>
            <a:r>
              <a:rPr lang="en-US" dirty="0"/>
              <a:t/>
            </a:r>
            <a:br>
              <a:rPr lang="en-US" dirty="0"/>
            </a:br>
            <a:r>
              <a:rPr lang="en-US" dirty="0"/>
              <a:t>or </a:t>
            </a:r>
            <a:r>
              <a:rPr lang="en-US" dirty="0" err="1"/>
              <a:t>InterestRate</a:t>
            </a:r>
            <a:r>
              <a:rPr lang="en-US" dirty="0"/>
              <a:t>); pick one style and use it consistently throughout your program.</a:t>
            </a:r>
            <a:br>
              <a:rPr lang="en-US" dirty="0"/>
            </a:br>
            <a:r>
              <a:rPr lang="en-US" dirty="0"/>
              <a:t>• Shorter meaningful names are better than longer ones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512710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Reserved words in </a:t>
            </a:r>
            <a:r>
              <a:rPr lang="en-US" dirty="0" smtClean="0"/>
              <a:t>python and variable names</a:t>
            </a: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graphicFrame>
        <p:nvGraphicFramePr>
          <p:cNvPr id="9" name="Group 61"/>
          <p:cNvGraphicFramePr>
            <a:graphicFrameLocks noGrp="1"/>
          </p:cNvGraphicFramePr>
          <p:nvPr>
            <p:ph idx="1"/>
            <p:extLst>
              <p:ext uri="{D42A27DB-BD31-4B8C-83A1-F6EECF244321}">
                <p14:modId xmlns:p14="http://schemas.microsoft.com/office/powerpoint/2010/main" val="561553070"/>
              </p:ext>
            </p:extLst>
          </p:nvPr>
        </p:nvGraphicFramePr>
        <p:xfrm>
          <a:off x="581192" y="1980837"/>
          <a:ext cx="7478085" cy="3970974"/>
        </p:xfrm>
        <a:graphic>
          <a:graphicData uri="http://schemas.openxmlformats.org/drawingml/2006/table">
            <a:tbl>
              <a:tblPr>
                <a:tableStyleId>{306799F8-075E-4A3A-A7F6-7FBC6576F1A4}</a:tableStyleId>
              </a:tblPr>
              <a:tblGrid>
                <a:gridCol w="1495310">
                  <a:extLst>
                    <a:ext uri="{9D8B030D-6E8A-4147-A177-3AD203B41FA5}">
                      <a16:colId xmlns:a16="http://schemas.microsoft.com/office/drawing/2014/main" xmlns="" val="1710381664"/>
                    </a:ext>
                  </a:extLst>
                </a:gridCol>
                <a:gridCol w="1495310">
                  <a:extLst>
                    <a:ext uri="{9D8B030D-6E8A-4147-A177-3AD203B41FA5}">
                      <a16:colId xmlns:a16="http://schemas.microsoft.com/office/drawing/2014/main" xmlns="" val="1721813060"/>
                    </a:ext>
                  </a:extLst>
                </a:gridCol>
                <a:gridCol w="1496845">
                  <a:extLst>
                    <a:ext uri="{9D8B030D-6E8A-4147-A177-3AD203B41FA5}">
                      <a16:colId xmlns:a16="http://schemas.microsoft.com/office/drawing/2014/main" xmlns="" val="3559595739"/>
                    </a:ext>
                  </a:extLst>
                </a:gridCol>
                <a:gridCol w="1222040">
                  <a:extLst>
                    <a:ext uri="{9D8B030D-6E8A-4147-A177-3AD203B41FA5}">
                      <a16:colId xmlns:a16="http://schemas.microsoft.com/office/drawing/2014/main" xmlns="" val="3962835338"/>
                    </a:ext>
                  </a:extLst>
                </a:gridCol>
                <a:gridCol w="1768580">
                  <a:extLst>
                    <a:ext uri="{9D8B030D-6E8A-4147-A177-3AD203B41FA5}">
                      <a16:colId xmlns:a16="http://schemas.microsoft.com/office/drawing/2014/main" xmlns="" val="275878177"/>
                    </a:ext>
                  </a:extLst>
                </a:gridCol>
              </a:tblGrid>
              <a:tr h="661829">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dirty="0">
                          <a:ln>
                            <a:noFill/>
                          </a:ln>
                          <a:effectLst/>
                        </a:rPr>
                        <a:t> and</a:t>
                      </a:r>
                      <a:endParaRPr kumimoji="0" lang="en-US" altLang="en-US" sz="1800" b="0" i="0" u="none" strike="noStrike" cap="none" normalizeH="0" baseline="0" dirty="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dirty="0">
                          <a:ln>
                            <a:noFill/>
                          </a:ln>
                          <a:effectLst/>
                        </a:rPr>
                        <a:t> assert</a:t>
                      </a:r>
                      <a:endParaRPr kumimoji="0" lang="en-US" altLang="en-US" sz="1800" b="0" i="0" u="none" strike="noStrike" cap="none" normalizeH="0" baseline="0" dirty="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break</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class</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continue</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extLst>
                  <a:ext uri="{0D108BD9-81ED-4DB2-BD59-A6C34878D82A}">
                    <a16:rowId xmlns:a16="http://schemas.microsoft.com/office/drawing/2014/main" xmlns="" val="1614581366"/>
                  </a:ext>
                </a:extLst>
              </a:tr>
              <a:tr h="661829">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dirty="0">
                          <a:ln>
                            <a:noFill/>
                          </a:ln>
                          <a:effectLst/>
                        </a:rPr>
                        <a:t> </a:t>
                      </a:r>
                      <a:r>
                        <a:rPr kumimoji="0" lang="en-US" altLang="en-US" sz="1800" u="none" strike="noStrike" cap="none" normalizeH="0" baseline="0" dirty="0" err="1">
                          <a:ln>
                            <a:noFill/>
                          </a:ln>
                          <a:effectLst/>
                        </a:rPr>
                        <a:t>def</a:t>
                      </a:r>
                      <a:endParaRPr kumimoji="0" lang="en-US" altLang="en-US" sz="1800" b="0" i="0" u="none" strike="noStrike" cap="none" normalizeH="0" baseline="0" dirty="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del</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elif</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else</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except</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extLst>
                  <a:ext uri="{0D108BD9-81ED-4DB2-BD59-A6C34878D82A}">
                    <a16:rowId xmlns:a16="http://schemas.microsoft.com/office/drawing/2014/main" xmlns="" val="731127052"/>
                  </a:ext>
                </a:extLst>
              </a:tr>
              <a:tr h="661829">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exec</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finally</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for</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from</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global</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extLst>
                  <a:ext uri="{0D108BD9-81ED-4DB2-BD59-A6C34878D82A}">
                    <a16:rowId xmlns:a16="http://schemas.microsoft.com/office/drawing/2014/main" xmlns="" val="4242421360"/>
                  </a:ext>
                </a:extLst>
              </a:tr>
              <a:tr h="661829">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if</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import</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in</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dirty="0">
                          <a:ln>
                            <a:noFill/>
                          </a:ln>
                          <a:effectLst/>
                        </a:rPr>
                        <a:t> is</a:t>
                      </a:r>
                      <a:endParaRPr kumimoji="0" lang="en-US" altLang="en-US" sz="1800" b="0" i="0" u="none" strike="noStrike" cap="none" normalizeH="0" baseline="0" dirty="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dirty="0">
                          <a:ln>
                            <a:noFill/>
                          </a:ln>
                          <a:effectLst/>
                        </a:rPr>
                        <a:t> lambda</a:t>
                      </a:r>
                      <a:endParaRPr kumimoji="0" lang="en-US" altLang="en-US" sz="1800" b="0" i="0" u="none" strike="noStrike" cap="none" normalizeH="0" baseline="0" dirty="0">
                        <a:ln>
                          <a:noFill/>
                        </a:ln>
                        <a:solidFill>
                          <a:srgbClr val="FFFF00"/>
                        </a:solidFill>
                        <a:effectLst/>
                        <a:latin typeface="Tahoma" panose="020B0604030504040204" pitchFamily="34" charset="0"/>
                      </a:endParaRPr>
                    </a:p>
                  </a:txBody>
                  <a:tcPr horzOverflow="overflow"/>
                </a:tc>
                <a:extLst>
                  <a:ext uri="{0D108BD9-81ED-4DB2-BD59-A6C34878D82A}">
                    <a16:rowId xmlns:a16="http://schemas.microsoft.com/office/drawing/2014/main" xmlns="" val="2167408934"/>
                  </a:ext>
                </a:extLst>
              </a:tr>
              <a:tr h="661829">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not</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or</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pass</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print</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raise</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extLst>
                  <a:ext uri="{0D108BD9-81ED-4DB2-BD59-A6C34878D82A}">
                    <a16:rowId xmlns:a16="http://schemas.microsoft.com/office/drawing/2014/main" xmlns="" val="4058096545"/>
                  </a:ext>
                </a:extLst>
              </a:tr>
              <a:tr h="661829">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return</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try</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u="none" strike="noStrike" cap="none" normalizeH="0" baseline="0">
                          <a:ln>
                            <a:noFill/>
                          </a:ln>
                          <a:effectLst/>
                        </a:rPr>
                        <a:t> while</a:t>
                      </a: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rgbClr val="FFFF00"/>
                        </a:solidFill>
                        <a:effectLst/>
                        <a:latin typeface="Tahoma" panose="020B0604030504040204" pitchFamily="34" charset="0"/>
                      </a:endParaRPr>
                    </a:p>
                  </a:txBody>
                  <a:tcPr horzOverflow="overflow"/>
                </a:tc>
                <a:tc>
                  <a:txBody>
                    <a:bodyPr/>
                    <a:lstStyle>
                      <a:lvl1pPr>
                        <a:defRPr sz="2800">
                          <a:solidFill>
                            <a:schemeClr val="tx1"/>
                          </a:solidFill>
                          <a:latin typeface="Tahoma" panose="020B0604030504040204" pitchFamily="34" charset="0"/>
                        </a:defRPr>
                      </a:lvl1pPr>
                      <a:lvl2pPr>
                        <a:buClr>
                          <a:schemeClr val="hlink"/>
                        </a:buClr>
                        <a:buSzPct val="55000"/>
                        <a:defRPr sz="2400">
                          <a:solidFill>
                            <a:schemeClr val="tx1"/>
                          </a:solidFill>
                          <a:latin typeface="Tahoma" panose="020B0604030504040204" pitchFamily="34" charset="0"/>
                        </a:defRPr>
                      </a:lvl2pPr>
                      <a:lvl3pPr>
                        <a:buSzPct val="50000"/>
                        <a:defRPr sz="2000">
                          <a:solidFill>
                            <a:schemeClr val="tx1"/>
                          </a:solidFill>
                          <a:latin typeface="Tahoma" panose="020B0604030504040204" pitchFamily="34" charset="0"/>
                        </a:defRPr>
                      </a:lvl3pPr>
                      <a:lvl4pPr>
                        <a:buClr>
                          <a:schemeClr val="accent2"/>
                        </a:buClr>
                        <a:buSzPct val="55000"/>
                        <a:defRPr>
                          <a:solidFill>
                            <a:schemeClr val="tx1"/>
                          </a:solidFill>
                          <a:latin typeface="Tahoma" panose="020B0604030504040204" pitchFamily="34" charset="0"/>
                        </a:defRPr>
                      </a:lvl4pPr>
                      <a:lvl5pPr>
                        <a:buClr>
                          <a:schemeClr val="accent1"/>
                        </a:buClr>
                        <a:buSzPct val="50000"/>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dirty="0">
                        <a:ln>
                          <a:noFill/>
                        </a:ln>
                        <a:solidFill>
                          <a:srgbClr val="FFFF00"/>
                        </a:solidFill>
                        <a:effectLst/>
                        <a:latin typeface="Tahoma" panose="020B0604030504040204" pitchFamily="34" charset="0"/>
                      </a:endParaRPr>
                    </a:p>
                  </a:txBody>
                  <a:tcPr horzOverflow="overflow"/>
                </a:tc>
                <a:extLst>
                  <a:ext uri="{0D108BD9-81ED-4DB2-BD59-A6C34878D82A}">
                    <a16:rowId xmlns:a16="http://schemas.microsoft.com/office/drawing/2014/main" xmlns="" val="294147445"/>
                  </a:ext>
                </a:extLst>
              </a:tr>
            </a:tbl>
          </a:graphicData>
        </a:graphic>
      </p:graphicFrame>
      <p:sp>
        <p:nvSpPr>
          <p:cNvPr id="10" name="Rectangle 9"/>
          <p:cNvSpPr/>
          <p:nvPr/>
        </p:nvSpPr>
        <p:spPr>
          <a:xfrm>
            <a:off x="8223173" y="1980837"/>
            <a:ext cx="3387635"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eXGyreTermes-Regular"/>
              </a:rPr>
              <a:t>The names below are used as </a:t>
            </a:r>
            <a:r>
              <a:rPr lang="en-US" dirty="0" smtClean="0">
                <a:solidFill>
                  <a:srgbClr val="C00000"/>
                </a:solidFill>
                <a:latin typeface="TeXGyreTermes-Regular"/>
              </a:rPr>
              <a:t>reserved </a:t>
            </a:r>
            <a:r>
              <a:rPr lang="en-US" dirty="0">
                <a:solidFill>
                  <a:srgbClr val="C00000"/>
                </a:solidFill>
                <a:latin typeface="TeXGyreTermes-Regular"/>
              </a:rPr>
              <a:t>keywords of the </a:t>
            </a:r>
            <a:r>
              <a:rPr lang="en-US" dirty="0" smtClean="0">
                <a:solidFill>
                  <a:srgbClr val="C00000"/>
                </a:solidFill>
                <a:latin typeface="TeXGyreTermes-Regular"/>
              </a:rPr>
              <a:t>Python language</a:t>
            </a:r>
            <a:r>
              <a:rPr lang="en-US" dirty="0">
                <a:solidFill>
                  <a:srgbClr val="C00000"/>
                </a:solidFill>
                <a:latin typeface="TeXGyreTermes-Regular"/>
              </a:rPr>
              <a:t>. </a:t>
            </a:r>
            <a:endParaRPr lang="en-US" dirty="0" smtClean="0">
              <a:solidFill>
                <a:srgbClr val="C00000"/>
              </a:solidFill>
              <a:latin typeface="TeXGyreTermes-Regular"/>
            </a:endParaRPr>
          </a:p>
          <a:p>
            <a:pPr marL="285750" indent="-285750" algn="just">
              <a:buFont typeface="Arial" panose="020B0604020202020204" pitchFamily="34" charset="0"/>
              <a:buChar char="•"/>
            </a:pPr>
            <a:r>
              <a:rPr lang="en-US" dirty="0" smtClean="0">
                <a:solidFill>
                  <a:srgbClr val="C00000"/>
                </a:solidFill>
                <a:latin typeface="TeXGyreTermes-Regular"/>
              </a:rPr>
              <a:t>You cannot use </a:t>
            </a:r>
            <a:r>
              <a:rPr lang="en-US" dirty="0">
                <a:solidFill>
                  <a:srgbClr val="C00000"/>
                </a:solidFill>
                <a:latin typeface="TeXGyreTermes-Regular"/>
              </a:rPr>
              <a:t>them </a:t>
            </a:r>
            <a:r>
              <a:rPr lang="en-US" dirty="0" smtClean="0">
                <a:solidFill>
                  <a:srgbClr val="C00000"/>
                </a:solidFill>
                <a:latin typeface="TeXGyreTermes-Regular"/>
              </a:rPr>
              <a:t>other </a:t>
            </a:r>
            <a:r>
              <a:rPr lang="en-US" dirty="0">
                <a:solidFill>
                  <a:srgbClr val="C00000"/>
                </a:solidFill>
                <a:latin typeface="TeXGyreTermes-Regular"/>
              </a:rPr>
              <a:t>than as Python commands.</a:t>
            </a:r>
            <a:r>
              <a:rPr lang="en-US" dirty="0">
                <a:solidFill>
                  <a:srgbClr val="C00000"/>
                </a:solidFill>
              </a:rPr>
              <a:t> </a:t>
            </a:r>
            <a:r>
              <a:rPr lang="en-US" dirty="0"/>
              <a:t/>
            </a:r>
            <a:br>
              <a:rPr lang="en-US" dirty="0"/>
            </a:br>
            <a:endParaRPr lang="en-US" dirty="0"/>
          </a:p>
        </p:txBody>
      </p:sp>
    </p:spTree>
    <p:extLst>
      <p:ext uri="{BB962C8B-B14F-4D97-AF65-F5344CB8AC3E}">
        <p14:creationId xmlns:p14="http://schemas.microsoft.com/office/powerpoint/2010/main" val="3336970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Strings ‘’ or “”</a:t>
            </a:r>
            <a:r>
              <a:rPr lang="en-US" dirty="0" smtClean="0"/>
              <a:t> </a:t>
            </a:r>
            <a:endParaRPr lang="en-US" dirty="0"/>
          </a:p>
        </p:txBody>
      </p:sp>
      <p:sp>
        <p:nvSpPr>
          <p:cNvPr id="3" name="Content Placeholder 2"/>
          <p:cNvSpPr>
            <a:spLocks noGrp="1"/>
          </p:cNvSpPr>
          <p:nvPr>
            <p:ph idx="1"/>
          </p:nvPr>
        </p:nvSpPr>
        <p:spPr/>
        <p:txBody>
          <a:bodyPr anchor="t">
            <a:normAutofit lnSpcReduction="10000"/>
          </a:bodyPr>
          <a:lstStyle/>
          <a:p>
            <a:r>
              <a:rPr lang="en-US" dirty="0"/>
              <a:t>In addition to </a:t>
            </a:r>
            <a:r>
              <a:rPr lang="en-US" dirty="0">
                <a:solidFill>
                  <a:srgbClr val="0070C0"/>
                </a:solidFill>
              </a:rPr>
              <a:t>number</a:t>
            </a:r>
            <a:r>
              <a:rPr lang="en-US" dirty="0"/>
              <a:t> and </a:t>
            </a:r>
            <a:r>
              <a:rPr lang="en-US" dirty="0">
                <a:solidFill>
                  <a:srgbClr val="7030A0"/>
                </a:solidFill>
              </a:rPr>
              <a:t>Boolean</a:t>
            </a:r>
            <a:r>
              <a:rPr lang="en-US" dirty="0"/>
              <a:t> types, Python supports a large number of other, </a:t>
            </a:r>
            <a:r>
              <a:rPr lang="en-US" dirty="0" smtClean="0"/>
              <a:t>more complex</a:t>
            </a:r>
            <a:r>
              <a:rPr lang="en-US" dirty="0"/>
              <a:t>, types. The Python string type, denoted </a:t>
            </a:r>
            <a:r>
              <a:rPr lang="en-US" dirty="0" err="1">
                <a:solidFill>
                  <a:srgbClr val="00B050"/>
                </a:solidFill>
              </a:rPr>
              <a:t>str</a:t>
            </a:r>
            <a:r>
              <a:rPr lang="en-US" dirty="0"/>
              <a:t>, is used to represent and </a:t>
            </a:r>
            <a:r>
              <a:rPr lang="en-US" dirty="0" smtClean="0"/>
              <a:t>manipulate text </a:t>
            </a:r>
            <a:r>
              <a:rPr lang="en-US" dirty="0"/>
              <a:t>data or, in other words, a sequence of characters, including blanks, punctuation, </a:t>
            </a:r>
            <a:r>
              <a:rPr lang="en-US" dirty="0" smtClean="0"/>
              <a:t>and various </a:t>
            </a:r>
            <a:r>
              <a:rPr lang="en-US" dirty="0"/>
              <a:t>symbols. </a:t>
            </a:r>
            <a:endParaRPr lang="en-US" dirty="0" smtClean="0"/>
          </a:p>
          <a:p>
            <a:r>
              <a:rPr lang="en-US" dirty="0" smtClean="0"/>
              <a:t>A </a:t>
            </a:r>
            <a:r>
              <a:rPr lang="en-US" dirty="0"/>
              <a:t>string value is represented as a sequence of characters that is </a:t>
            </a:r>
            <a:r>
              <a:rPr lang="en-US" dirty="0" smtClean="0"/>
              <a:t>enclosed within </a:t>
            </a:r>
            <a:r>
              <a:rPr lang="en-US" dirty="0"/>
              <a:t>quotes:</a:t>
            </a:r>
            <a:br>
              <a:rPr lang="en-US" dirty="0"/>
            </a:br>
            <a:r>
              <a:rPr lang="en-US" dirty="0"/>
              <a:t>&gt;&gt;&gt; 'Hello, World!'</a:t>
            </a:r>
            <a:br>
              <a:rPr lang="en-US" dirty="0"/>
            </a:br>
            <a:r>
              <a:rPr lang="en-US" dirty="0"/>
              <a:t>'Hello, World!'</a:t>
            </a:r>
            <a:br>
              <a:rPr lang="en-US" dirty="0"/>
            </a:br>
            <a:r>
              <a:rPr lang="en-US" dirty="0"/>
              <a:t>&gt;&gt;&gt; s = 'hello'</a:t>
            </a:r>
            <a:br>
              <a:rPr lang="en-US" dirty="0"/>
            </a:br>
            <a:r>
              <a:rPr lang="en-US" dirty="0"/>
              <a:t>&gt;&gt;&gt; s</a:t>
            </a:r>
            <a:br>
              <a:rPr lang="en-US" dirty="0"/>
            </a:br>
            <a:r>
              <a:rPr lang="en-US" dirty="0"/>
              <a:t>'hello'</a:t>
            </a:r>
            <a:br>
              <a:rPr lang="en-US" dirty="0"/>
            </a:br>
            <a:r>
              <a:rPr lang="en-US" dirty="0"/>
              <a:t>The first expression, 'Hello, world!', is an expression that contains just one string </a:t>
            </a:r>
            <a:r>
              <a:rPr lang="en-US" dirty="0" smtClean="0"/>
              <a:t>value and </a:t>
            </a:r>
            <a:r>
              <a:rPr lang="en-US" dirty="0"/>
              <a:t>it evaluates to itself, just as expression 3 evaluates to 3. The statement s = </a:t>
            </a:r>
            <a:r>
              <a:rPr lang="en-US" dirty="0" smtClean="0"/>
              <a:t>'hello‘ assigns </a:t>
            </a:r>
            <a:r>
              <a:rPr lang="en-US" dirty="0"/>
              <a:t>string value 'hello' to variable </a:t>
            </a:r>
            <a:r>
              <a:rPr lang="en-US" dirty="0">
                <a:solidFill>
                  <a:srgbClr val="FF3399"/>
                </a:solidFill>
              </a:rPr>
              <a:t>s</a:t>
            </a:r>
            <a:r>
              <a:rPr lang="en-US" dirty="0"/>
              <a:t>. </a:t>
            </a:r>
            <a:endParaRPr lang="en-US" dirty="0" smtClean="0"/>
          </a:p>
          <a:p>
            <a:r>
              <a:rPr lang="en-US" dirty="0" smtClean="0">
                <a:solidFill>
                  <a:srgbClr val="FF0000"/>
                </a:solidFill>
              </a:rPr>
              <a:t>Note</a:t>
            </a:r>
            <a:r>
              <a:rPr lang="en-US" dirty="0" smtClean="0"/>
              <a:t> </a:t>
            </a:r>
            <a:r>
              <a:rPr lang="en-US" dirty="0"/>
              <a:t>that </a:t>
            </a:r>
            <a:r>
              <a:rPr lang="en-US" dirty="0">
                <a:solidFill>
                  <a:srgbClr val="FF3399"/>
                </a:solidFill>
              </a:rPr>
              <a:t>s</a:t>
            </a:r>
            <a:r>
              <a:rPr lang="en-US" dirty="0"/>
              <a:t> evaluates to its string value </a:t>
            </a:r>
            <a:r>
              <a:rPr lang="en-US" dirty="0" smtClean="0"/>
              <a:t>when used </a:t>
            </a:r>
            <a:r>
              <a:rPr lang="en-US" dirty="0"/>
              <a:t>in an expression.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dirty="0"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50143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operators</a:t>
            </a:r>
            <a:endParaRPr lang="en-US" dirty="0"/>
          </a:p>
        </p:txBody>
      </p:sp>
      <p:sp>
        <p:nvSpPr>
          <p:cNvPr id="3" name="Content Placeholder 2"/>
          <p:cNvSpPr>
            <a:spLocks noGrp="1"/>
          </p:cNvSpPr>
          <p:nvPr>
            <p:ph idx="1"/>
          </p:nvPr>
        </p:nvSpPr>
        <p:spPr/>
        <p:txBody>
          <a:bodyPr anchor="t"/>
          <a:lstStyle/>
          <a:p>
            <a:pPr algn="just"/>
            <a:r>
              <a:rPr lang="en-US" dirty="0"/>
              <a:t>Python provides operators to process text (i.e., string values). Like numbers, strings can </a:t>
            </a:r>
            <a:r>
              <a:rPr lang="en-US" dirty="0" smtClean="0"/>
              <a:t>be compared </a:t>
            </a:r>
            <a:r>
              <a:rPr lang="en-US" dirty="0"/>
              <a:t>using comparison operators: </a:t>
            </a:r>
            <a:r>
              <a:rPr lang="en-US" dirty="0">
                <a:solidFill>
                  <a:srgbClr val="FF0000"/>
                </a:solidFill>
              </a:rPr>
              <a:t>==, !=, &lt; , &gt;, </a:t>
            </a:r>
            <a:r>
              <a:rPr lang="en-US" dirty="0"/>
              <a:t>and so on. Operator ==, for </a:t>
            </a:r>
            <a:r>
              <a:rPr lang="en-US" dirty="0" smtClean="0"/>
              <a:t>example, returns </a:t>
            </a:r>
            <a:r>
              <a:rPr lang="en-US" dirty="0"/>
              <a:t>True if the strings on either side of the operator have the same value</a:t>
            </a:r>
            <a:r>
              <a:rPr lang="en-US" dirty="0" smtClean="0"/>
              <a:t>:</a:t>
            </a:r>
          </a:p>
          <a:p>
            <a:pPr marL="0" indent="0">
              <a:buNone/>
            </a:pPr>
            <a:r>
              <a:rPr lang="en-US" dirty="0"/>
              <a:t/>
            </a:r>
            <a:br>
              <a:rPr lang="en-US" dirty="0"/>
            </a:br>
            <a:r>
              <a:rPr lang="en-US" dirty="0"/>
              <a:t>&gt;&gt;&gt; s == 'hello'</a:t>
            </a:r>
            <a:br>
              <a:rPr lang="en-US" dirty="0"/>
            </a:br>
            <a:r>
              <a:rPr lang="en-US" dirty="0"/>
              <a:t>True</a:t>
            </a:r>
            <a:br>
              <a:rPr lang="en-US" dirty="0"/>
            </a:br>
            <a:r>
              <a:rPr lang="en-US" dirty="0"/>
              <a:t>&gt;&gt;&gt; t = 'world'</a:t>
            </a:r>
            <a:br>
              <a:rPr lang="en-US" dirty="0"/>
            </a:br>
            <a:r>
              <a:rPr lang="en-US" dirty="0"/>
              <a:t>&gt;&gt;&gt; s != t</a:t>
            </a:r>
            <a:br>
              <a:rPr lang="en-US" dirty="0"/>
            </a:br>
            <a:r>
              <a:rPr lang="en-US" dirty="0"/>
              <a:t>True</a:t>
            </a:r>
            <a:br>
              <a:rPr lang="en-US" dirty="0"/>
            </a:br>
            <a:r>
              <a:rPr lang="en-US" dirty="0"/>
              <a:t>&gt;&gt;&gt; s == t</a:t>
            </a:r>
            <a:br>
              <a:rPr lang="en-US" dirty="0"/>
            </a:br>
            <a:r>
              <a:rPr lang="en-US" dirty="0"/>
              <a:t>False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Rectangle 6"/>
          <p:cNvSpPr/>
          <p:nvPr/>
        </p:nvSpPr>
        <p:spPr>
          <a:xfrm>
            <a:off x="3935505" y="3350603"/>
            <a:ext cx="6418729"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TeXGyreTermes-Regular"/>
              </a:rPr>
              <a:t>While </a:t>
            </a:r>
            <a:r>
              <a:rPr lang="en-US" dirty="0">
                <a:solidFill>
                  <a:srgbClr val="000000"/>
                </a:solidFill>
                <a:latin typeface="SFTT1000"/>
              </a:rPr>
              <a:t>== </a:t>
            </a:r>
            <a:r>
              <a:rPr lang="en-US" dirty="0">
                <a:solidFill>
                  <a:srgbClr val="000000"/>
                </a:solidFill>
                <a:latin typeface="TeXGyreTermes-Regular"/>
              </a:rPr>
              <a:t>and </a:t>
            </a:r>
            <a:r>
              <a:rPr lang="en-US" dirty="0">
                <a:solidFill>
                  <a:srgbClr val="000000"/>
                </a:solidFill>
                <a:latin typeface="SFTT1000"/>
              </a:rPr>
              <a:t>!= </a:t>
            </a:r>
            <a:r>
              <a:rPr lang="en-US" dirty="0">
                <a:solidFill>
                  <a:srgbClr val="000000"/>
                </a:solidFill>
                <a:latin typeface="TeXGyreTermes-Regular"/>
              </a:rPr>
              <a:t>test whether or not two strings are equal, the comparison operators </a:t>
            </a:r>
            <a:r>
              <a:rPr lang="en-US" dirty="0" smtClean="0">
                <a:solidFill>
                  <a:srgbClr val="000000"/>
                </a:solidFill>
                <a:latin typeface="SFTT1000"/>
              </a:rPr>
              <a:t>&lt; </a:t>
            </a:r>
            <a:r>
              <a:rPr lang="en-US" dirty="0" smtClean="0">
                <a:solidFill>
                  <a:srgbClr val="000000"/>
                </a:solidFill>
                <a:latin typeface="TeXGyreTermes-Regular"/>
              </a:rPr>
              <a:t>and </a:t>
            </a:r>
            <a:r>
              <a:rPr lang="en-US" dirty="0">
                <a:solidFill>
                  <a:srgbClr val="000000"/>
                </a:solidFill>
                <a:latin typeface="SFTT1000"/>
              </a:rPr>
              <a:t>&gt; </a:t>
            </a:r>
            <a:r>
              <a:rPr lang="en-US" dirty="0">
                <a:solidFill>
                  <a:srgbClr val="000000"/>
                </a:solidFill>
                <a:latin typeface="TeXGyreTermes-Regular"/>
              </a:rPr>
              <a:t>compare strings using the dictionary order:</a:t>
            </a:r>
            <a:br>
              <a:rPr lang="en-US" dirty="0">
                <a:solidFill>
                  <a:srgbClr val="000000"/>
                </a:solidFill>
                <a:latin typeface="TeXGyreTermes-Regular"/>
              </a:rPr>
            </a:br>
            <a:r>
              <a:rPr lang="en-US" dirty="0">
                <a:solidFill>
                  <a:srgbClr val="000000"/>
                </a:solidFill>
                <a:latin typeface="SFTT1000"/>
              </a:rPr>
              <a:t>&gt;&gt;&gt; s &lt; t</a:t>
            </a:r>
            <a:br>
              <a:rPr lang="en-US" dirty="0">
                <a:solidFill>
                  <a:srgbClr val="000000"/>
                </a:solidFill>
                <a:latin typeface="SFTT1000"/>
              </a:rPr>
            </a:br>
            <a:r>
              <a:rPr lang="en-US" dirty="0">
                <a:solidFill>
                  <a:srgbClr val="000000"/>
                </a:solidFill>
                <a:latin typeface="SFTT1000"/>
              </a:rPr>
              <a:t>True</a:t>
            </a:r>
            <a:br>
              <a:rPr lang="en-US" dirty="0">
                <a:solidFill>
                  <a:srgbClr val="000000"/>
                </a:solidFill>
                <a:latin typeface="SFTT1000"/>
              </a:rPr>
            </a:br>
            <a:r>
              <a:rPr lang="en-US" dirty="0">
                <a:solidFill>
                  <a:srgbClr val="000000"/>
                </a:solidFill>
                <a:latin typeface="SFTT1000"/>
              </a:rPr>
              <a:t>&gt;&gt;&gt; s &gt; t</a:t>
            </a:r>
            <a:br>
              <a:rPr lang="en-US" dirty="0">
                <a:solidFill>
                  <a:srgbClr val="000000"/>
                </a:solidFill>
                <a:latin typeface="SFTT1000"/>
              </a:rPr>
            </a:br>
            <a:r>
              <a:rPr lang="en-US" dirty="0">
                <a:solidFill>
                  <a:srgbClr val="000000"/>
                </a:solidFill>
                <a:latin typeface="SFTT1000"/>
              </a:rPr>
              <a:t>False</a:t>
            </a:r>
            <a:r>
              <a:rPr lang="en-US" dirty="0"/>
              <a:t> </a:t>
            </a:r>
            <a:br>
              <a:rPr lang="en-US" dirty="0"/>
            </a:br>
            <a:endParaRPr lang="en-US" dirty="0"/>
          </a:p>
        </p:txBody>
      </p:sp>
    </p:spTree>
    <p:extLst>
      <p:ext uri="{BB962C8B-B14F-4D97-AF65-F5344CB8AC3E}">
        <p14:creationId xmlns:p14="http://schemas.microsoft.com/office/powerpoint/2010/main" val="1648798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31818" y="2641059"/>
            <a:ext cx="2455818" cy="840376"/>
          </a:xfrm>
          <a:prstGeom prst="rect">
            <a:avLst/>
          </a:prstGeom>
          <a:solidFill>
            <a:srgbClr val="FFFF00"/>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31818" y="4406538"/>
            <a:ext cx="5355772" cy="1097280"/>
          </a:xfrm>
          <a:prstGeom prst="rect">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Concatenation (joining of two or more strings)</a:t>
            </a:r>
            <a:endParaRPr lang="en-US" dirty="0"/>
          </a:p>
        </p:txBody>
      </p:sp>
      <p:sp>
        <p:nvSpPr>
          <p:cNvPr id="3" name="Content Placeholder 2"/>
          <p:cNvSpPr>
            <a:spLocks noGrp="1"/>
          </p:cNvSpPr>
          <p:nvPr>
            <p:ph idx="1"/>
          </p:nvPr>
        </p:nvSpPr>
        <p:spPr>
          <a:xfrm>
            <a:off x="581193" y="2180497"/>
            <a:ext cx="11029615" cy="3771314"/>
          </a:xfrm>
        </p:spPr>
        <p:txBody>
          <a:bodyPr anchor="t">
            <a:normAutofit fontScale="92500" lnSpcReduction="20000"/>
          </a:bodyPr>
          <a:lstStyle/>
          <a:p>
            <a:r>
              <a:rPr lang="en-US" dirty="0"/>
              <a:t>The + operator, when applied to two strings, evaluates to a new string that is the </a:t>
            </a:r>
            <a:r>
              <a:rPr lang="en-US" i="1" dirty="0"/>
              <a:t>concatenation </a:t>
            </a:r>
            <a:r>
              <a:rPr lang="en-US" dirty="0"/>
              <a:t>(i.e., the joining) of the two strings:</a:t>
            </a:r>
            <a:br>
              <a:rPr lang="en-US" dirty="0"/>
            </a:br>
            <a:r>
              <a:rPr lang="en-US" dirty="0"/>
              <a:t>&gt;&gt;&gt; s + t</a:t>
            </a:r>
            <a:br>
              <a:rPr lang="en-US" dirty="0"/>
            </a:br>
            <a:r>
              <a:rPr lang="en-US" dirty="0"/>
              <a:t>'</a:t>
            </a:r>
            <a:r>
              <a:rPr lang="en-US" dirty="0" err="1"/>
              <a:t>helloworld</a:t>
            </a:r>
            <a:r>
              <a:rPr lang="en-US" dirty="0"/>
              <a:t>'</a:t>
            </a:r>
            <a:br>
              <a:rPr lang="en-US" dirty="0"/>
            </a:br>
            <a:r>
              <a:rPr lang="en-US" dirty="0"/>
              <a:t>&gt;&gt;&gt; s + ' ' + t</a:t>
            </a:r>
            <a:br>
              <a:rPr lang="en-US" dirty="0"/>
            </a:br>
            <a:r>
              <a:rPr lang="en-US" dirty="0"/>
              <a:t>'hello world'</a:t>
            </a:r>
            <a:br>
              <a:rPr lang="en-US" dirty="0"/>
            </a:br>
            <a:endParaRPr lang="en-US" dirty="0" smtClean="0"/>
          </a:p>
          <a:p>
            <a:r>
              <a:rPr lang="en-US" dirty="0" smtClean="0"/>
              <a:t>In </a:t>
            </a:r>
            <a:r>
              <a:rPr lang="en-US" dirty="0"/>
              <a:t>the second example, the names s and t are evaluated to the string values 'hello' </a:t>
            </a:r>
            <a:r>
              <a:rPr lang="en-US" dirty="0" smtClean="0"/>
              <a:t>and 'world</a:t>
            </a:r>
            <a:r>
              <a:rPr lang="en-US" dirty="0"/>
              <a:t>', respectively, which are then concatenated with the single blank space string ' '.</a:t>
            </a:r>
            <a:br>
              <a:rPr lang="en-US" dirty="0"/>
            </a:br>
            <a:r>
              <a:rPr lang="en-US" dirty="0"/>
              <a:t>If we can </a:t>
            </a:r>
            <a:r>
              <a:rPr lang="en-US" i="1" dirty="0"/>
              <a:t>add </a:t>
            </a:r>
            <a:r>
              <a:rPr lang="en-US" dirty="0"/>
              <a:t>two strings, can we, perhaps, </a:t>
            </a:r>
            <a:r>
              <a:rPr lang="en-US" i="1" dirty="0"/>
              <a:t>multiply </a:t>
            </a:r>
            <a:r>
              <a:rPr lang="en-US" dirty="0"/>
              <a:t>them?</a:t>
            </a:r>
            <a:br>
              <a:rPr lang="en-US" dirty="0"/>
            </a:br>
            <a:r>
              <a:rPr lang="en-US" dirty="0"/>
              <a:t>&gt;&gt;&gt; 'hello ' * 'world'</a:t>
            </a:r>
            <a:br>
              <a:rPr lang="en-US" dirty="0"/>
            </a:br>
            <a:r>
              <a:rPr lang="en-US" dirty="0" err="1"/>
              <a:t>Traceback</a:t>
            </a:r>
            <a:r>
              <a:rPr lang="en-US" dirty="0"/>
              <a:t> (most recent call last):</a:t>
            </a:r>
            <a:br>
              <a:rPr lang="en-US" dirty="0"/>
            </a:br>
            <a:r>
              <a:rPr lang="en-US" dirty="0"/>
              <a:t>File "&lt;pyshell#146&gt;", line 1, in &lt;module&gt;</a:t>
            </a:r>
            <a:br>
              <a:rPr lang="en-US" dirty="0"/>
            </a:br>
            <a:r>
              <a:rPr lang="en-US" dirty="0"/>
              <a:t>'hello ' * 'world'</a:t>
            </a:r>
            <a:br>
              <a:rPr lang="en-US" dirty="0"/>
            </a:br>
            <a:r>
              <a:rPr lang="en-US" dirty="0" err="1"/>
              <a:t>TypeError</a:t>
            </a:r>
            <a:r>
              <a:rPr lang="en-US" dirty="0"/>
              <a:t>: cannot multiply sequence by non-</a:t>
            </a:r>
            <a:r>
              <a:rPr lang="en-US" dirty="0" err="1"/>
              <a:t>int</a:t>
            </a:r>
            <a:r>
              <a:rPr lang="en-US" dirty="0"/>
              <a:t> of type '</a:t>
            </a:r>
            <a:r>
              <a:rPr lang="en-US" dirty="0" err="1"/>
              <a:t>str</a:t>
            </a:r>
            <a:r>
              <a:rPr lang="en-US" dirty="0"/>
              <a:t>'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038021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40526" y="4624251"/>
            <a:ext cx="1384663" cy="1071154"/>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40526" y="2638697"/>
            <a:ext cx="2072640" cy="1219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Math operator * and IN operator</a:t>
            </a:r>
            <a:endParaRPr lang="en-US" dirty="0"/>
          </a:p>
        </p:txBody>
      </p:sp>
      <p:sp>
        <p:nvSpPr>
          <p:cNvPr id="3" name="Content Placeholder 2"/>
          <p:cNvSpPr>
            <a:spLocks noGrp="1"/>
          </p:cNvSpPr>
          <p:nvPr>
            <p:ph idx="1"/>
          </p:nvPr>
        </p:nvSpPr>
        <p:spPr/>
        <p:txBody>
          <a:bodyPr anchor="t">
            <a:normAutofit fontScale="85000" lnSpcReduction="10000"/>
          </a:bodyPr>
          <a:lstStyle/>
          <a:p>
            <a:r>
              <a:rPr lang="en-US" dirty="0"/>
              <a:t>Python programming language and </a:t>
            </a:r>
            <a:r>
              <a:rPr lang="en-US" dirty="0" smtClean="0"/>
              <a:t>the meaning </a:t>
            </a:r>
            <a:r>
              <a:rPr lang="en-US" dirty="0"/>
              <a:t>of the standard operators (+, *, /, etc.) for various types of values (integer, </a:t>
            </a:r>
            <a:r>
              <a:rPr lang="en-US" dirty="0" smtClean="0"/>
              <a:t>floating point</a:t>
            </a:r>
            <a:r>
              <a:rPr lang="en-US" dirty="0"/>
              <a:t>, Boolean, string, etc.) is intuitive. So, intuitively, what do you think should </a:t>
            </a:r>
            <a:r>
              <a:rPr lang="en-US" dirty="0" smtClean="0"/>
              <a:t>happen when </a:t>
            </a:r>
            <a:r>
              <a:rPr lang="en-US" dirty="0"/>
              <a:t>a string gets multiplied by an integer? Let’s try it:</a:t>
            </a:r>
            <a:br>
              <a:rPr lang="en-US" dirty="0"/>
            </a:br>
            <a:r>
              <a:rPr lang="en-US" dirty="0"/>
              <a:t>&gt;&gt;&gt; 3 * 'A'</a:t>
            </a:r>
            <a:br>
              <a:rPr lang="en-US" dirty="0"/>
            </a:br>
            <a:r>
              <a:rPr lang="en-US" dirty="0"/>
              <a:t>'AAA'</a:t>
            </a:r>
            <a:br>
              <a:rPr lang="en-US" dirty="0"/>
            </a:br>
            <a:r>
              <a:rPr lang="en-US" dirty="0"/>
              <a:t>&gt;&gt;&gt; 'hello ' * 2</a:t>
            </a:r>
            <a:br>
              <a:rPr lang="en-US" dirty="0"/>
            </a:br>
            <a:r>
              <a:rPr lang="en-US" dirty="0"/>
              <a:t>'hello </a:t>
            </a:r>
            <a:r>
              <a:rPr lang="en-US" dirty="0" err="1"/>
              <a:t>hello</a:t>
            </a:r>
            <a:r>
              <a:rPr lang="en-US" dirty="0"/>
              <a:t> '</a:t>
            </a:r>
            <a:br>
              <a:rPr lang="en-US" dirty="0"/>
            </a:br>
            <a:r>
              <a:rPr lang="en-US" dirty="0"/>
              <a:t>&gt;&gt;&gt; 30 * '-' </a:t>
            </a:r>
            <a:br>
              <a:rPr lang="en-US" dirty="0"/>
            </a:br>
            <a:r>
              <a:rPr lang="en-US" dirty="0"/>
              <a:t>'------------------------------' </a:t>
            </a:r>
            <a:br>
              <a:rPr lang="en-US" dirty="0"/>
            </a:br>
            <a:r>
              <a:rPr lang="en-US" dirty="0"/>
              <a:t>Multiplying a string s by an integer k gives us a string obtained by concatenating k copies </a:t>
            </a:r>
            <a:r>
              <a:rPr lang="en-US" dirty="0" smtClean="0"/>
              <a:t>of string </a:t>
            </a:r>
            <a:r>
              <a:rPr lang="en-US" dirty="0"/>
              <a:t>s. </a:t>
            </a:r>
            <a:endParaRPr lang="en-US" dirty="0" smtClean="0"/>
          </a:p>
          <a:p>
            <a:r>
              <a:rPr lang="en-US" dirty="0" smtClean="0">
                <a:solidFill>
                  <a:srgbClr val="FF0000"/>
                </a:solidFill>
              </a:rPr>
              <a:t>Note</a:t>
            </a:r>
            <a:r>
              <a:rPr lang="en-US" dirty="0" smtClean="0"/>
              <a:t> </a:t>
            </a:r>
            <a:r>
              <a:rPr lang="en-US" dirty="0"/>
              <a:t>how we easily obtained a line (useful for presenting your simple text </a:t>
            </a:r>
            <a:r>
              <a:rPr lang="en-US" dirty="0" smtClean="0"/>
              <a:t>output, say</a:t>
            </a:r>
            <a:r>
              <a:rPr lang="en-US" dirty="0"/>
              <a:t>) by multiplying string '-' 30 times.</a:t>
            </a:r>
            <a:br>
              <a:rPr lang="en-US" dirty="0"/>
            </a:br>
            <a:r>
              <a:rPr lang="en-US" dirty="0"/>
              <a:t>With the in operator, we can check whether a character appears in a string:</a:t>
            </a:r>
            <a:br>
              <a:rPr lang="en-US" dirty="0"/>
            </a:br>
            <a:r>
              <a:rPr lang="en-US" dirty="0"/>
              <a:t>&gt;&gt;&gt; s = 'hello'</a:t>
            </a:r>
            <a:br>
              <a:rPr lang="en-US" dirty="0"/>
            </a:br>
            <a:r>
              <a:rPr lang="en-US" dirty="0"/>
              <a:t>&gt;&gt;&gt; 'h' in s</a:t>
            </a:r>
            <a:br>
              <a:rPr lang="en-US" dirty="0"/>
            </a:br>
            <a:r>
              <a:rPr lang="en-US" dirty="0"/>
              <a:t>True</a:t>
            </a:r>
            <a:br>
              <a:rPr lang="en-US" dirty="0"/>
            </a:br>
            <a:r>
              <a:rPr lang="en-US" dirty="0"/>
              <a:t>&gt;&gt;&gt; 'g' in s</a:t>
            </a:r>
            <a:br>
              <a:rPr lang="en-US" dirty="0"/>
            </a:br>
            <a:r>
              <a:rPr lang="en-US" dirty="0"/>
              <a:t>False </a:t>
            </a:r>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16218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48565" y="4519750"/>
            <a:ext cx="1524669" cy="679268"/>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85622" y="2823841"/>
            <a:ext cx="1487612" cy="43666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 operator for checking and </a:t>
            </a:r>
            <a:r>
              <a:rPr lang="en-US" dirty="0" err="1" smtClean="0"/>
              <a:t>len</a:t>
            </a:r>
            <a:r>
              <a:rPr lang="en-US" dirty="0" smtClean="0"/>
              <a:t>()</a:t>
            </a:r>
            <a:endParaRPr lang="en-US" dirty="0"/>
          </a:p>
        </p:txBody>
      </p:sp>
      <p:sp>
        <p:nvSpPr>
          <p:cNvPr id="3" name="Content Placeholder 2"/>
          <p:cNvSpPr>
            <a:spLocks noGrp="1"/>
          </p:cNvSpPr>
          <p:nvPr>
            <p:ph idx="1"/>
          </p:nvPr>
        </p:nvSpPr>
        <p:spPr>
          <a:xfrm>
            <a:off x="581193" y="1992569"/>
            <a:ext cx="3036089" cy="3678303"/>
          </a:xfrm>
        </p:spPr>
        <p:txBody>
          <a:bodyPr anchor="t">
            <a:normAutofit lnSpcReduction="10000"/>
          </a:bodyPr>
          <a:lstStyle/>
          <a:p>
            <a:r>
              <a:rPr lang="en-US" dirty="0"/>
              <a:t>The in operator also can be used to check whether a string appears in another:</a:t>
            </a:r>
            <a:br>
              <a:rPr lang="en-US" dirty="0"/>
            </a:br>
            <a:r>
              <a:rPr lang="en-US" dirty="0"/>
              <a:t>&gt;&gt;&gt; 'll' in s</a:t>
            </a:r>
            <a:br>
              <a:rPr lang="en-US" dirty="0"/>
            </a:br>
            <a:r>
              <a:rPr lang="en-US" dirty="0"/>
              <a:t>True</a:t>
            </a:r>
            <a:br>
              <a:rPr lang="en-US" dirty="0"/>
            </a:br>
            <a:r>
              <a:rPr lang="en-US" dirty="0"/>
              <a:t>Since 'll' appears in string s, we say that 'll' is a </a:t>
            </a:r>
            <a:r>
              <a:rPr lang="en-US" i="1" dirty="0"/>
              <a:t>substring </a:t>
            </a:r>
            <a:r>
              <a:rPr lang="en-US" dirty="0"/>
              <a:t>of s.</a:t>
            </a:r>
            <a:br>
              <a:rPr lang="en-US" dirty="0"/>
            </a:br>
            <a:r>
              <a:rPr lang="en-US" dirty="0"/>
              <a:t>The length of a string can be computed using the </a:t>
            </a:r>
            <a:r>
              <a:rPr lang="en-US" dirty="0" err="1"/>
              <a:t>len</a:t>
            </a:r>
            <a:r>
              <a:rPr lang="en-US" dirty="0"/>
              <a:t>() function:</a:t>
            </a:r>
            <a:br>
              <a:rPr lang="en-US" dirty="0"/>
            </a:br>
            <a:r>
              <a:rPr lang="en-US" dirty="0"/>
              <a:t>&gt;&gt;&gt; </a:t>
            </a:r>
            <a:r>
              <a:rPr lang="en-US" dirty="0" err="1"/>
              <a:t>len</a:t>
            </a:r>
            <a:r>
              <a:rPr lang="en-US" dirty="0"/>
              <a:t>(s)</a:t>
            </a:r>
            <a:br>
              <a:rPr lang="en-US" dirty="0"/>
            </a:br>
            <a:r>
              <a:rPr lang="en-US" dirty="0"/>
              <a:t>5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268977030"/>
              </p:ext>
            </p:extLst>
          </p:nvPr>
        </p:nvGraphicFramePr>
        <p:xfrm>
          <a:off x="3617282" y="1984173"/>
          <a:ext cx="8128000" cy="3134360"/>
        </p:xfrm>
        <a:graphic>
          <a:graphicData uri="http://schemas.openxmlformats.org/drawingml/2006/table">
            <a:tbl>
              <a:tblPr firstRow="1" bandRow="1">
                <a:tableStyleId>{93296810-A885-4BE3-A3E7-6D5BEEA58F35}</a:tableStyleId>
              </a:tblPr>
              <a:tblGrid>
                <a:gridCol w="2008777">
                  <a:extLst>
                    <a:ext uri="{9D8B030D-6E8A-4147-A177-3AD203B41FA5}">
                      <a16:colId xmlns:a16="http://schemas.microsoft.com/office/drawing/2014/main" xmlns="" val="620798902"/>
                    </a:ext>
                  </a:extLst>
                </a:gridCol>
                <a:gridCol w="6119223">
                  <a:extLst>
                    <a:ext uri="{9D8B030D-6E8A-4147-A177-3AD203B41FA5}">
                      <a16:colId xmlns:a16="http://schemas.microsoft.com/office/drawing/2014/main" xmlns="" val="3470665492"/>
                    </a:ext>
                  </a:extLst>
                </a:gridCol>
              </a:tblGrid>
              <a:tr h="370840">
                <a:tc>
                  <a:txBody>
                    <a:bodyPr/>
                    <a:lstStyle/>
                    <a:p>
                      <a:r>
                        <a:rPr lang="en-US" sz="1800" b="1" dirty="0" smtClean="0">
                          <a:solidFill>
                            <a:srgbClr val="000000"/>
                          </a:solidFill>
                          <a:latin typeface="TeXGyreHeros-Bold"/>
                        </a:rPr>
                        <a:t>Usage</a:t>
                      </a:r>
                      <a:endParaRPr lang="en-US" dirty="0"/>
                    </a:p>
                  </a:txBody>
                  <a:tcPr/>
                </a:tc>
                <a:tc>
                  <a:txBody>
                    <a:bodyPr/>
                    <a:lstStyle/>
                    <a:p>
                      <a:r>
                        <a:rPr lang="en-US" sz="1800" b="1" dirty="0" smtClean="0">
                          <a:solidFill>
                            <a:srgbClr val="000000"/>
                          </a:solidFill>
                          <a:latin typeface="TeXGyreHeros-Bold"/>
                        </a:rPr>
                        <a:t>Explanation</a:t>
                      </a:r>
                      <a:endParaRPr lang="en-US" dirty="0"/>
                    </a:p>
                  </a:txBody>
                  <a:tcPr/>
                </a:tc>
                <a:extLst>
                  <a:ext uri="{0D108BD9-81ED-4DB2-BD59-A6C34878D82A}">
                    <a16:rowId xmlns:a16="http://schemas.microsoft.com/office/drawing/2014/main" xmlns="" val="3980901843"/>
                  </a:ext>
                </a:extLst>
              </a:tr>
              <a:tr h="370840">
                <a:tc>
                  <a:txBody>
                    <a:bodyPr/>
                    <a:lstStyle/>
                    <a:p>
                      <a:r>
                        <a:rPr lang="en-US" dirty="0" smtClean="0">
                          <a:solidFill>
                            <a:srgbClr val="000000"/>
                          </a:solidFill>
                          <a:latin typeface="SFTT1000"/>
                        </a:rPr>
                        <a:t>x in s </a:t>
                      </a:r>
                      <a:endParaRPr lang="en-US" dirty="0"/>
                    </a:p>
                  </a:txBody>
                  <a:tcPr/>
                </a:tc>
                <a:tc>
                  <a:txBody>
                    <a:bodyPr/>
                    <a:lstStyle/>
                    <a:p>
                      <a:r>
                        <a:rPr lang="en-US" dirty="0" smtClean="0">
                          <a:solidFill>
                            <a:srgbClr val="000000"/>
                          </a:solidFill>
                          <a:latin typeface="TeXGyreTermes-Regular"/>
                        </a:rPr>
                        <a:t>True if string </a:t>
                      </a:r>
                      <a:r>
                        <a:rPr lang="en-US" dirty="0" smtClean="0">
                          <a:solidFill>
                            <a:srgbClr val="000000"/>
                          </a:solidFill>
                          <a:latin typeface="SFTT1000"/>
                        </a:rPr>
                        <a:t>x </a:t>
                      </a:r>
                      <a:r>
                        <a:rPr lang="en-US" dirty="0" smtClean="0">
                          <a:solidFill>
                            <a:srgbClr val="000000"/>
                          </a:solidFill>
                          <a:latin typeface="TeXGyreTermes-Regular"/>
                        </a:rPr>
                        <a:t>is a substring of string </a:t>
                      </a:r>
                      <a:r>
                        <a:rPr lang="en-US" dirty="0" smtClean="0">
                          <a:solidFill>
                            <a:srgbClr val="000000"/>
                          </a:solidFill>
                          <a:latin typeface="SFTT1000"/>
                        </a:rPr>
                        <a:t>s</a:t>
                      </a:r>
                      <a:r>
                        <a:rPr lang="en-US" dirty="0" smtClean="0">
                          <a:solidFill>
                            <a:srgbClr val="000000"/>
                          </a:solidFill>
                          <a:latin typeface="TeXGyreTermes-Regular"/>
                        </a:rPr>
                        <a:t>, and false otherwise</a:t>
                      </a:r>
                      <a:endParaRPr lang="en-US" dirty="0"/>
                    </a:p>
                  </a:txBody>
                  <a:tcPr/>
                </a:tc>
                <a:extLst>
                  <a:ext uri="{0D108BD9-81ED-4DB2-BD59-A6C34878D82A}">
                    <a16:rowId xmlns:a16="http://schemas.microsoft.com/office/drawing/2014/main" xmlns="" val="1767154410"/>
                  </a:ext>
                </a:extLst>
              </a:tr>
              <a:tr h="370840">
                <a:tc>
                  <a:txBody>
                    <a:bodyPr/>
                    <a:lstStyle/>
                    <a:p>
                      <a:r>
                        <a:rPr lang="en-US" dirty="0" smtClean="0">
                          <a:solidFill>
                            <a:srgbClr val="000000"/>
                          </a:solidFill>
                          <a:latin typeface="SFTT1000"/>
                        </a:rPr>
                        <a:t>x not in s </a:t>
                      </a:r>
                      <a:endParaRPr lang="en-US" dirty="0"/>
                    </a:p>
                  </a:txBody>
                  <a:tcPr/>
                </a:tc>
                <a:tc>
                  <a:txBody>
                    <a:bodyPr/>
                    <a:lstStyle/>
                    <a:p>
                      <a:r>
                        <a:rPr lang="en-US" dirty="0" smtClean="0">
                          <a:solidFill>
                            <a:srgbClr val="000000"/>
                          </a:solidFill>
                          <a:latin typeface="TeXGyreTermes-Regular"/>
                        </a:rPr>
                        <a:t>False if string </a:t>
                      </a:r>
                      <a:r>
                        <a:rPr lang="en-US" dirty="0" smtClean="0">
                          <a:solidFill>
                            <a:srgbClr val="000000"/>
                          </a:solidFill>
                          <a:latin typeface="SFTT1000"/>
                        </a:rPr>
                        <a:t>x </a:t>
                      </a:r>
                      <a:r>
                        <a:rPr lang="en-US" dirty="0" smtClean="0">
                          <a:solidFill>
                            <a:srgbClr val="000000"/>
                          </a:solidFill>
                          <a:latin typeface="TeXGyreTermes-Regular"/>
                        </a:rPr>
                        <a:t>is a substring of string </a:t>
                      </a:r>
                      <a:r>
                        <a:rPr lang="en-US" dirty="0" smtClean="0">
                          <a:solidFill>
                            <a:srgbClr val="000000"/>
                          </a:solidFill>
                          <a:latin typeface="SFTT1000"/>
                        </a:rPr>
                        <a:t>s</a:t>
                      </a:r>
                      <a:r>
                        <a:rPr lang="en-US" dirty="0" smtClean="0">
                          <a:solidFill>
                            <a:srgbClr val="000000"/>
                          </a:solidFill>
                          <a:latin typeface="TeXGyreTermes-Regular"/>
                        </a:rPr>
                        <a:t>, and true otherwise</a:t>
                      </a:r>
                      <a:endParaRPr lang="en-US" dirty="0"/>
                    </a:p>
                  </a:txBody>
                  <a:tcPr/>
                </a:tc>
                <a:extLst>
                  <a:ext uri="{0D108BD9-81ED-4DB2-BD59-A6C34878D82A}">
                    <a16:rowId xmlns:a16="http://schemas.microsoft.com/office/drawing/2014/main" xmlns="" val="2119461151"/>
                  </a:ext>
                </a:extLst>
              </a:tr>
              <a:tr h="370840">
                <a:tc>
                  <a:txBody>
                    <a:bodyPr/>
                    <a:lstStyle/>
                    <a:p>
                      <a:r>
                        <a:rPr lang="en-US" dirty="0" smtClean="0">
                          <a:solidFill>
                            <a:srgbClr val="000000"/>
                          </a:solidFill>
                          <a:latin typeface="SFTT1000"/>
                        </a:rPr>
                        <a:t>s + t </a:t>
                      </a:r>
                      <a:endParaRPr lang="en-US" dirty="0"/>
                    </a:p>
                  </a:txBody>
                  <a:tcPr/>
                </a:tc>
                <a:tc>
                  <a:txBody>
                    <a:bodyPr/>
                    <a:lstStyle/>
                    <a:p>
                      <a:r>
                        <a:rPr lang="en-US" dirty="0" smtClean="0">
                          <a:solidFill>
                            <a:srgbClr val="000000"/>
                          </a:solidFill>
                          <a:latin typeface="TeXGyreTermes-Regular"/>
                        </a:rPr>
                        <a:t>Concatenation of string </a:t>
                      </a:r>
                      <a:r>
                        <a:rPr lang="en-US" dirty="0" smtClean="0">
                          <a:solidFill>
                            <a:srgbClr val="000000"/>
                          </a:solidFill>
                          <a:latin typeface="SFTT1000"/>
                        </a:rPr>
                        <a:t>s </a:t>
                      </a:r>
                      <a:r>
                        <a:rPr lang="en-US" dirty="0" smtClean="0">
                          <a:solidFill>
                            <a:srgbClr val="000000"/>
                          </a:solidFill>
                          <a:latin typeface="TeXGyreTermes-Regular"/>
                        </a:rPr>
                        <a:t>and string </a:t>
                      </a:r>
                      <a:r>
                        <a:rPr lang="en-US" dirty="0" smtClean="0">
                          <a:solidFill>
                            <a:srgbClr val="000000"/>
                          </a:solidFill>
                          <a:latin typeface="SFTT1000"/>
                        </a:rPr>
                        <a:t>t</a:t>
                      </a:r>
                      <a:endParaRPr lang="en-US" dirty="0"/>
                    </a:p>
                  </a:txBody>
                  <a:tcPr/>
                </a:tc>
                <a:extLst>
                  <a:ext uri="{0D108BD9-81ED-4DB2-BD59-A6C34878D82A}">
                    <a16:rowId xmlns:a16="http://schemas.microsoft.com/office/drawing/2014/main" xmlns="" val="1709820913"/>
                  </a:ext>
                </a:extLst>
              </a:tr>
              <a:tr h="370840">
                <a:tc>
                  <a:txBody>
                    <a:bodyPr/>
                    <a:lstStyle/>
                    <a:p>
                      <a:r>
                        <a:rPr lang="en-US" dirty="0" smtClean="0">
                          <a:solidFill>
                            <a:srgbClr val="000000"/>
                          </a:solidFill>
                          <a:latin typeface="SFTT1000"/>
                        </a:rPr>
                        <a:t>s * n</a:t>
                      </a:r>
                      <a:endParaRPr lang="en-US" dirty="0"/>
                    </a:p>
                  </a:txBody>
                  <a:tcPr/>
                </a:tc>
                <a:tc>
                  <a:txBody>
                    <a:bodyPr/>
                    <a:lstStyle/>
                    <a:p>
                      <a:r>
                        <a:rPr lang="en-US" dirty="0" smtClean="0">
                          <a:solidFill>
                            <a:srgbClr val="000000"/>
                          </a:solidFill>
                          <a:latin typeface="SFTT1000"/>
                        </a:rPr>
                        <a:t>n * s </a:t>
                      </a:r>
                      <a:r>
                        <a:rPr lang="en-US" dirty="0" smtClean="0">
                          <a:solidFill>
                            <a:srgbClr val="000000"/>
                          </a:solidFill>
                          <a:latin typeface="TeXGyreTermes-Regular"/>
                        </a:rPr>
                        <a:t>Concatenation of </a:t>
                      </a:r>
                      <a:r>
                        <a:rPr lang="en-US" i="1" dirty="0" smtClean="0">
                          <a:solidFill>
                            <a:srgbClr val="000000"/>
                          </a:solidFill>
                          <a:latin typeface="CMMI10"/>
                        </a:rPr>
                        <a:t>n </a:t>
                      </a:r>
                      <a:r>
                        <a:rPr lang="en-US" dirty="0" smtClean="0">
                          <a:solidFill>
                            <a:srgbClr val="000000"/>
                          </a:solidFill>
                          <a:latin typeface="TeXGyreTermes-Regular"/>
                        </a:rPr>
                        <a:t>copies of </a:t>
                      </a:r>
                      <a:r>
                        <a:rPr lang="en-US" dirty="0" smtClean="0">
                          <a:solidFill>
                            <a:srgbClr val="000000"/>
                          </a:solidFill>
                          <a:latin typeface="SFTT1000"/>
                        </a:rPr>
                        <a:t>s</a:t>
                      </a:r>
                      <a:endParaRPr lang="en-US" dirty="0"/>
                    </a:p>
                  </a:txBody>
                  <a:tcPr/>
                </a:tc>
                <a:extLst>
                  <a:ext uri="{0D108BD9-81ED-4DB2-BD59-A6C34878D82A}">
                    <a16:rowId xmlns:a16="http://schemas.microsoft.com/office/drawing/2014/main" xmlns="" val="697491731"/>
                  </a:ext>
                </a:extLst>
              </a:tr>
              <a:tr h="370840">
                <a:tc>
                  <a:txBody>
                    <a:bodyPr/>
                    <a:lstStyle/>
                    <a:p>
                      <a:r>
                        <a:rPr lang="en-US" dirty="0" smtClean="0">
                          <a:solidFill>
                            <a:srgbClr val="000000"/>
                          </a:solidFill>
                          <a:latin typeface="SFTT1000"/>
                        </a:rPr>
                        <a:t>s[</a:t>
                      </a:r>
                      <a:r>
                        <a:rPr lang="en-US" dirty="0" err="1" smtClean="0">
                          <a:solidFill>
                            <a:srgbClr val="000000"/>
                          </a:solidFill>
                          <a:latin typeface="SFTT1000"/>
                        </a:rPr>
                        <a:t>i</a:t>
                      </a:r>
                      <a:r>
                        <a:rPr lang="en-US" dirty="0" smtClean="0">
                          <a:solidFill>
                            <a:srgbClr val="000000"/>
                          </a:solidFill>
                          <a:latin typeface="SFTT1000"/>
                        </a:rPr>
                        <a:t>] </a:t>
                      </a:r>
                      <a:endParaRPr lang="en-US" dirty="0"/>
                    </a:p>
                  </a:txBody>
                  <a:tcPr/>
                </a:tc>
                <a:tc>
                  <a:txBody>
                    <a:bodyPr/>
                    <a:lstStyle/>
                    <a:p>
                      <a:r>
                        <a:rPr lang="en-US" dirty="0" smtClean="0">
                          <a:solidFill>
                            <a:srgbClr val="000000"/>
                          </a:solidFill>
                          <a:latin typeface="TeXGyreTermes-Regular"/>
                        </a:rPr>
                        <a:t>Character of string </a:t>
                      </a:r>
                      <a:r>
                        <a:rPr lang="en-US" dirty="0" smtClean="0">
                          <a:solidFill>
                            <a:srgbClr val="000000"/>
                          </a:solidFill>
                          <a:latin typeface="SFTT1000"/>
                        </a:rPr>
                        <a:t>s </a:t>
                      </a:r>
                      <a:r>
                        <a:rPr lang="en-US" dirty="0" smtClean="0">
                          <a:solidFill>
                            <a:srgbClr val="000000"/>
                          </a:solidFill>
                          <a:latin typeface="TeXGyreTermes-Regular"/>
                        </a:rPr>
                        <a:t>at index </a:t>
                      </a:r>
                      <a:r>
                        <a:rPr lang="en-US" dirty="0" err="1" smtClean="0">
                          <a:solidFill>
                            <a:srgbClr val="000000"/>
                          </a:solidFill>
                          <a:latin typeface="SFTT1000"/>
                        </a:rPr>
                        <a:t>i</a:t>
                      </a:r>
                      <a:endParaRPr lang="en-US" dirty="0"/>
                    </a:p>
                  </a:txBody>
                  <a:tcPr/>
                </a:tc>
                <a:extLst>
                  <a:ext uri="{0D108BD9-81ED-4DB2-BD59-A6C34878D82A}">
                    <a16:rowId xmlns:a16="http://schemas.microsoft.com/office/drawing/2014/main" xmlns="" val="869829192"/>
                  </a:ext>
                </a:extLst>
              </a:tr>
              <a:tr h="370840">
                <a:tc>
                  <a:txBody>
                    <a:bodyPr/>
                    <a:lstStyle/>
                    <a:p>
                      <a:r>
                        <a:rPr lang="en-US" dirty="0" err="1" smtClean="0">
                          <a:solidFill>
                            <a:srgbClr val="000000"/>
                          </a:solidFill>
                          <a:latin typeface="SFTT1000"/>
                        </a:rPr>
                        <a:t>len</a:t>
                      </a:r>
                      <a:r>
                        <a:rPr lang="en-US" dirty="0" smtClean="0">
                          <a:solidFill>
                            <a:srgbClr val="000000"/>
                          </a:solidFill>
                          <a:latin typeface="SFTT1000"/>
                        </a:rPr>
                        <a:t>(s) </a:t>
                      </a:r>
                      <a:endParaRPr lang="en-US" dirty="0"/>
                    </a:p>
                  </a:txBody>
                  <a:tcPr/>
                </a:tc>
                <a:tc>
                  <a:txBody>
                    <a:bodyPr/>
                    <a:lstStyle/>
                    <a:p>
                      <a:r>
                        <a:rPr lang="en-US" dirty="0" smtClean="0">
                          <a:solidFill>
                            <a:srgbClr val="000000"/>
                          </a:solidFill>
                          <a:latin typeface="TeXGyreTermes-Regular"/>
                        </a:rPr>
                        <a:t>Length of string </a:t>
                      </a:r>
                      <a:r>
                        <a:rPr lang="en-US" dirty="0" smtClean="0">
                          <a:solidFill>
                            <a:srgbClr val="000000"/>
                          </a:solidFill>
                          <a:latin typeface="SFTT1000"/>
                        </a:rPr>
                        <a:t>s</a:t>
                      </a:r>
                      <a:r>
                        <a:rPr lang="en-US" dirty="0" smtClean="0"/>
                        <a:t> </a:t>
                      </a:r>
                      <a:endParaRPr lang="en-US" dirty="0"/>
                    </a:p>
                  </a:txBody>
                  <a:tcPr/>
                </a:tc>
                <a:extLst>
                  <a:ext uri="{0D108BD9-81ED-4DB2-BD59-A6C34878D82A}">
                    <a16:rowId xmlns:a16="http://schemas.microsoft.com/office/drawing/2014/main" xmlns="" val="1765570164"/>
                  </a:ext>
                </a:extLst>
              </a:tr>
            </a:tbl>
          </a:graphicData>
        </a:graphic>
      </p:graphicFrame>
    </p:spTree>
    <p:extLst>
      <p:ext uri="{BB962C8B-B14F-4D97-AF65-F5344CB8AC3E}">
        <p14:creationId xmlns:p14="http://schemas.microsoft.com/office/powerpoint/2010/main" val="1658831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r>
              <a:rPr lang="en-US" dirty="0" smtClean="0"/>
              <a:t>Problem 2.1</a:t>
            </a:r>
            <a:endParaRPr lang="en-US" dirty="0"/>
          </a:p>
        </p:txBody>
      </p:sp>
      <p:sp>
        <p:nvSpPr>
          <p:cNvPr id="3" name="Content Placeholder 2"/>
          <p:cNvSpPr>
            <a:spLocks noGrp="1"/>
          </p:cNvSpPr>
          <p:nvPr>
            <p:ph idx="1"/>
          </p:nvPr>
        </p:nvSpPr>
        <p:spPr/>
        <p:txBody>
          <a:bodyPr anchor="t"/>
          <a:lstStyle/>
          <a:p>
            <a:r>
              <a:rPr lang="en-US" dirty="0" smtClean="0"/>
              <a:t>Write </a:t>
            </a:r>
            <a:r>
              <a:rPr lang="en-US" dirty="0"/>
              <a:t>Python algebraic expressions corresponding to the following statements:</a:t>
            </a:r>
            <a:br>
              <a:rPr lang="en-US" dirty="0"/>
            </a:br>
            <a:r>
              <a:rPr lang="en-US" dirty="0"/>
              <a:t>(a) The sum of the first five positive integers</a:t>
            </a:r>
            <a:br>
              <a:rPr lang="en-US" dirty="0"/>
            </a:br>
            <a:r>
              <a:rPr lang="en-US" dirty="0"/>
              <a:t>(b) The average age of Sara (age 23), Mark (age 19), and Fatima (age 31)</a:t>
            </a:r>
            <a:br>
              <a:rPr lang="en-US" dirty="0"/>
            </a:br>
            <a:r>
              <a:rPr lang="en-US" dirty="0"/>
              <a:t>(c) The number of times 73 goes into 403</a:t>
            </a:r>
            <a:br>
              <a:rPr lang="en-US" dirty="0"/>
            </a:br>
            <a:r>
              <a:rPr lang="en-US" dirty="0"/>
              <a:t>(d) The remainder when 403 is divided by 73</a:t>
            </a:r>
            <a:br>
              <a:rPr lang="en-US" dirty="0"/>
            </a:br>
            <a:r>
              <a:rPr lang="en-US" dirty="0"/>
              <a:t>(e) 2 to the 10th power</a:t>
            </a:r>
            <a:br>
              <a:rPr lang="en-US" dirty="0"/>
            </a:br>
            <a:r>
              <a:rPr lang="en-US" dirty="0"/>
              <a:t>(f) The absolute value of the difference between Sara’s height (54 inches) and Mark’s</a:t>
            </a:r>
            <a:br>
              <a:rPr lang="en-US" dirty="0"/>
            </a:br>
            <a:r>
              <a:rPr lang="en-US" dirty="0"/>
              <a:t>height (57 inches)</a:t>
            </a:r>
            <a:br>
              <a:rPr lang="en-US" dirty="0"/>
            </a:br>
            <a:r>
              <a:rPr lang="en-US" dirty="0"/>
              <a:t>(g) The lowest price among the following prices: $34.99, $29.95, and $31.50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028066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a:t>
            </a:r>
            <a:r>
              <a:rPr lang="en-US" dirty="0" smtClean="0"/>
              <a:t>2.2</a:t>
            </a:r>
            <a:endParaRPr lang="en-US" dirty="0"/>
          </a:p>
        </p:txBody>
      </p:sp>
      <p:sp>
        <p:nvSpPr>
          <p:cNvPr id="3" name="Content Placeholder 2"/>
          <p:cNvSpPr>
            <a:spLocks noGrp="1"/>
          </p:cNvSpPr>
          <p:nvPr>
            <p:ph idx="1"/>
          </p:nvPr>
        </p:nvSpPr>
        <p:spPr/>
        <p:txBody>
          <a:bodyPr anchor="t"/>
          <a:lstStyle/>
          <a:p>
            <a:r>
              <a:rPr lang="en-US" dirty="0"/>
              <a:t>Translate the following statements into Python Boolean expressions and evaluate them:</a:t>
            </a:r>
            <a:br>
              <a:rPr lang="en-US" dirty="0"/>
            </a:br>
            <a:r>
              <a:rPr lang="en-US" dirty="0"/>
              <a:t>(a) The sum of 2 and 2 is less than 4.</a:t>
            </a:r>
            <a:br>
              <a:rPr lang="en-US" dirty="0"/>
            </a:br>
            <a:r>
              <a:rPr lang="en-US" dirty="0"/>
              <a:t>(b) The value of 7 // 3 is equal to 1 + 1.</a:t>
            </a:r>
            <a:br>
              <a:rPr lang="en-US" dirty="0"/>
            </a:br>
            <a:r>
              <a:rPr lang="en-US" dirty="0"/>
              <a:t>(c) The sum of 3 squared and 4 squared is equal to 25.</a:t>
            </a:r>
            <a:br>
              <a:rPr lang="en-US" dirty="0"/>
            </a:br>
            <a:r>
              <a:rPr lang="en-US" dirty="0"/>
              <a:t>(d) The sum of 2, 4, and 6 is greater than 12.</a:t>
            </a:r>
            <a:br>
              <a:rPr lang="en-US" dirty="0"/>
            </a:br>
            <a:r>
              <a:rPr lang="en-US" dirty="0"/>
              <a:t>(e) 1387 is divisible by 19.</a:t>
            </a:r>
            <a:br>
              <a:rPr lang="en-US" dirty="0"/>
            </a:br>
            <a:r>
              <a:rPr lang="en-US" dirty="0"/>
              <a:t>(f) 31 is even. (Hint: what does the remainder when you divide by 2 tell you?)</a:t>
            </a:r>
            <a:br>
              <a:rPr lang="en-US" dirty="0"/>
            </a:br>
            <a:r>
              <a:rPr lang="en-US" dirty="0"/>
              <a:t>(g) The lowest price among $34.99, $29.95, and $31.50 is less than $30.00.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412921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6983" y="4046132"/>
            <a:ext cx="1898468" cy="146639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96983" y="2577737"/>
            <a:ext cx="1384663" cy="107115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Calling Build-in functions()</a:t>
            </a:r>
            <a:endParaRPr lang="en-US" dirty="0"/>
          </a:p>
        </p:txBody>
      </p:sp>
      <p:sp>
        <p:nvSpPr>
          <p:cNvPr id="3" name="Content Placeholder 2"/>
          <p:cNvSpPr>
            <a:spLocks noGrp="1"/>
          </p:cNvSpPr>
          <p:nvPr>
            <p:ph idx="1"/>
          </p:nvPr>
        </p:nvSpPr>
        <p:spPr>
          <a:xfrm>
            <a:off x="581193" y="2179724"/>
            <a:ext cx="11029615" cy="3678303"/>
          </a:xfrm>
        </p:spPr>
        <p:txBody>
          <a:bodyPr anchor="t">
            <a:normAutofit fontScale="85000" lnSpcReduction="20000"/>
          </a:bodyPr>
          <a:lstStyle/>
          <a:p>
            <a:r>
              <a:rPr lang="en-US" dirty="0"/>
              <a:t>Python functions are similar. For example, the Python function abs() can be used to</a:t>
            </a:r>
            <a:br>
              <a:rPr lang="en-US" dirty="0"/>
            </a:br>
            <a:r>
              <a:rPr lang="en-US" dirty="0"/>
              <a:t>compute the absolute value of a number value:</a:t>
            </a:r>
            <a:br>
              <a:rPr lang="en-US" dirty="0"/>
            </a:br>
            <a:r>
              <a:rPr lang="en-US" dirty="0"/>
              <a:t>&gt;&gt;&gt; abs(-4)</a:t>
            </a:r>
            <a:br>
              <a:rPr lang="en-US" dirty="0"/>
            </a:br>
            <a:r>
              <a:rPr lang="en-US" dirty="0"/>
              <a:t>4</a:t>
            </a:r>
            <a:br>
              <a:rPr lang="en-US" dirty="0"/>
            </a:br>
            <a:r>
              <a:rPr lang="en-US" dirty="0"/>
              <a:t>&gt;&gt;&gt; abs(4)</a:t>
            </a:r>
            <a:br>
              <a:rPr lang="en-US" dirty="0"/>
            </a:br>
            <a:r>
              <a:rPr lang="en-US" dirty="0"/>
              <a:t>4</a:t>
            </a:r>
            <a:br>
              <a:rPr lang="en-US" dirty="0"/>
            </a:br>
            <a:r>
              <a:rPr lang="en-US" dirty="0"/>
              <a:t>&gt;&gt;&gt; abs(-3.2)</a:t>
            </a:r>
            <a:br>
              <a:rPr lang="en-US" dirty="0"/>
            </a:br>
            <a:r>
              <a:rPr lang="en-US" dirty="0"/>
              <a:t>3.2 </a:t>
            </a:r>
            <a:br>
              <a:rPr lang="en-US" dirty="0"/>
            </a:br>
            <a:r>
              <a:rPr lang="en-US" dirty="0"/>
              <a:t>Some other functions that Python makes available are min() and max(), which </a:t>
            </a:r>
            <a:r>
              <a:rPr lang="en-US" dirty="0" smtClean="0"/>
              <a:t>return the </a:t>
            </a:r>
            <a:r>
              <a:rPr lang="en-US" dirty="0"/>
              <a:t>minimum or maximum, respectively, of the input values:</a:t>
            </a:r>
            <a:br>
              <a:rPr lang="en-US" dirty="0"/>
            </a:br>
            <a:r>
              <a:rPr lang="en-US" dirty="0"/>
              <a:t>&gt;&gt;&gt; min(6, -2)</a:t>
            </a:r>
            <a:br>
              <a:rPr lang="en-US" dirty="0"/>
            </a:br>
            <a:r>
              <a:rPr lang="en-US" dirty="0"/>
              <a:t>-2</a:t>
            </a:r>
            <a:br>
              <a:rPr lang="en-US" dirty="0"/>
            </a:br>
            <a:r>
              <a:rPr lang="en-US" dirty="0"/>
              <a:t>&gt;&gt;&gt; max(6, -2)</a:t>
            </a:r>
            <a:br>
              <a:rPr lang="en-US" dirty="0"/>
            </a:br>
            <a:r>
              <a:rPr lang="en-US" dirty="0"/>
              <a:t>6</a:t>
            </a:r>
            <a:br>
              <a:rPr lang="en-US" dirty="0"/>
            </a:br>
            <a:r>
              <a:rPr lang="en-US" dirty="0"/>
              <a:t>&gt;&gt;&gt; min(2, -4, 6, -2)</a:t>
            </a:r>
            <a:br>
              <a:rPr lang="en-US" dirty="0"/>
            </a:br>
            <a:r>
              <a:rPr lang="en-US" dirty="0"/>
              <a:t>-4</a:t>
            </a:r>
            <a:br>
              <a:rPr lang="en-US" dirty="0"/>
            </a:br>
            <a:r>
              <a:rPr lang="en-US" dirty="0"/>
              <a:t>&gt;&gt;&gt; max(12, 26.5, 3.5)</a:t>
            </a:r>
            <a:br>
              <a:rPr lang="en-US" dirty="0"/>
            </a:br>
            <a:r>
              <a:rPr lang="en-US" dirty="0"/>
              <a:t>26.5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578012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r>
              <a:rPr lang="en-US" dirty="0" smtClean="0"/>
              <a:t>problem 2.3</a:t>
            </a:r>
            <a:endParaRPr lang="en-US" dirty="0"/>
          </a:p>
        </p:txBody>
      </p:sp>
      <p:sp>
        <p:nvSpPr>
          <p:cNvPr id="3" name="Content Placeholder 2"/>
          <p:cNvSpPr>
            <a:spLocks noGrp="1"/>
          </p:cNvSpPr>
          <p:nvPr>
            <p:ph idx="1"/>
          </p:nvPr>
        </p:nvSpPr>
        <p:spPr/>
        <p:txBody>
          <a:bodyPr anchor="t"/>
          <a:lstStyle/>
          <a:p>
            <a:r>
              <a:rPr lang="en-US" dirty="0"/>
              <a:t>Write Python statements that correspond to the actions below and execute them:</a:t>
            </a:r>
            <a:br>
              <a:rPr lang="en-US" dirty="0"/>
            </a:br>
            <a:r>
              <a:rPr lang="en-US" dirty="0"/>
              <a:t>(a) Assign integer value 3 to variable a.</a:t>
            </a:r>
            <a:br>
              <a:rPr lang="en-US" dirty="0"/>
            </a:br>
            <a:r>
              <a:rPr lang="en-US" dirty="0"/>
              <a:t>(b) Assign 4 to variable b.</a:t>
            </a:r>
            <a:br>
              <a:rPr lang="en-US" dirty="0"/>
            </a:br>
            <a:r>
              <a:rPr lang="en-US" dirty="0"/>
              <a:t>(c) Assign to variable c the value of expression a * a + b * b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277800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a:t>
            </a:r>
            <a:r>
              <a:rPr lang="en-US" dirty="0" smtClean="0"/>
              <a:t>2.4</a:t>
            </a:r>
            <a:endParaRPr lang="en-US" dirty="0"/>
          </a:p>
        </p:txBody>
      </p:sp>
      <p:sp>
        <p:nvSpPr>
          <p:cNvPr id="3" name="Content Placeholder 2"/>
          <p:cNvSpPr>
            <a:spLocks noGrp="1"/>
          </p:cNvSpPr>
          <p:nvPr>
            <p:ph idx="1"/>
          </p:nvPr>
        </p:nvSpPr>
        <p:spPr/>
        <p:txBody>
          <a:bodyPr anchor="t"/>
          <a:lstStyle/>
          <a:p>
            <a:r>
              <a:rPr lang="en-US" dirty="0"/>
              <a:t>Start by executing the assignment statements:</a:t>
            </a:r>
            <a:br>
              <a:rPr lang="en-US" dirty="0"/>
            </a:br>
            <a:r>
              <a:rPr lang="en-US" dirty="0"/>
              <a:t>&gt;&gt;&gt; s1 = 'ant'</a:t>
            </a:r>
            <a:br>
              <a:rPr lang="en-US" dirty="0"/>
            </a:br>
            <a:r>
              <a:rPr lang="en-US" dirty="0"/>
              <a:t>&gt;&gt;&gt; s2 = 'bat'</a:t>
            </a:r>
            <a:br>
              <a:rPr lang="en-US" dirty="0"/>
            </a:br>
            <a:r>
              <a:rPr lang="en-US" dirty="0"/>
              <a:t>&gt;&gt;&gt; s3 = </a:t>
            </a:r>
            <a:r>
              <a:rPr lang="en-US" dirty="0" smtClean="0"/>
              <a:t>'cod‘</a:t>
            </a:r>
          </a:p>
          <a:p>
            <a:r>
              <a:rPr lang="en-US" dirty="0" smtClean="0"/>
              <a:t>Write </a:t>
            </a:r>
            <a:r>
              <a:rPr lang="en-US" dirty="0"/>
              <a:t>Python expressions using s1, s2, and s3 and operators + and * that evaluate to:</a:t>
            </a:r>
            <a:br>
              <a:rPr lang="en-US" dirty="0"/>
            </a:br>
            <a:r>
              <a:rPr lang="en-US" dirty="0"/>
              <a:t>(a) 'ant bat cod'</a:t>
            </a:r>
            <a:br>
              <a:rPr lang="en-US" dirty="0"/>
            </a:br>
            <a:r>
              <a:rPr lang="en-US" dirty="0"/>
              <a:t>(b) 'ant </a:t>
            </a:r>
            <a:r>
              <a:rPr lang="en-US" dirty="0" err="1"/>
              <a:t>ant</a:t>
            </a:r>
            <a:r>
              <a:rPr lang="en-US" dirty="0"/>
              <a:t> </a:t>
            </a:r>
            <a:r>
              <a:rPr lang="en-US" dirty="0" err="1"/>
              <a:t>ant</a:t>
            </a:r>
            <a:r>
              <a:rPr lang="en-US" dirty="0"/>
              <a:t> </a:t>
            </a:r>
            <a:r>
              <a:rPr lang="en-US" dirty="0" err="1"/>
              <a:t>ant</a:t>
            </a:r>
            <a:r>
              <a:rPr lang="en-US" dirty="0"/>
              <a:t> </a:t>
            </a:r>
            <a:r>
              <a:rPr lang="en-US" dirty="0" err="1"/>
              <a:t>ant</a:t>
            </a:r>
            <a:r>
              <a:rPr lang="en-US" dirty="0"/>
              <a:t> </a:t>
            </a:r>
            <a:r>
              <a:rPr lang="en-US" dirty="0" err="1"/>
              <a:t>ant</a:t>
            </a:r>
            <a:r>
              <a:rPr lang="en-US" dirty="0"/>
              <a:t> </a:t>
            </a:r>
            <a:r>
              <a:rPr lang="en-US" dirty="0" err="1"/>
              <a:t>ant</a:t>
            </a:r>
            <a:r>
              <a:rPr lang="en-US" dirty="0"/>
              <a:t> </a:t>
            </a:r>
            <a:r>
              <a:rPr lang="en-US" dirty="0" err="1"/>
              <a:t>ant</a:t>
            </a:r>
            <a:r>
              <a:rPr lang="en-US" dirty="0"/>
              <a:t> </a:t>
            </a:r>
            <a:r>
              <a:rPr lang="en-US" dirty="0" err="1"/>
              <a:t>ant</a:t>
            </a:r>
            <a:r>
              <a:rPr lang="en-US" dirty="0"/>
              <a:t> </a:t>
            </a:r>
            <a:r>
              <a:rPr lang="en-US" dirty="0" err="1"/>
              <a:t>ant</a:t>
            </a:r>
            <a:r>
              <a:rPr lang="en-US" dirty="0"/>
              <a:t> '</a:t>
            </a:r>
            <a:br>
              <a:rPr lang="en-US" dirty="0"/>
            </a:br>
            <a:r>
              <a:rPr lang="en-US" dirty="0"/>
              <a:t>(c) 'ant bat </a:t>
            </a:r>
            <a:r>
              <a:rPr lang="en-US" dirty="0" err="1"/>
              <a:t>bat</a:t>
            </a:r>
            <a:r>
              <a:rPr lang="en-US" dirty="0"/>
              <a:t> cod </a:t>
            </a:r>
            <a:r>
              <a:rPr lang="en-US" dirty="0" err="1"/>
              <a:t>cod</a:t>
            </a:r>
            <a:r>
              <a:rPr lang="en-US" dirty="0"/>
              <a:t> </a:t>
            </a:r>
            <a:r>
              <a:rPr lang="en-US" dirty="0" err="1"/>
              <a:t>cod</a:t>
            </a:r>
            <a:r>
              <a:rPr lang="en-US" dirty="0"/>
              <a:t>'</a:t>
            </a:r>
            <a:br>
              <a:rPr lang="en-US" dirty="0"/>
            </a:br>
            <a:r>
              <a:rPr lang="en-US" dirty="0"/>
              <a:t>(d) 'ant bat ant bat ant bat ant bat ant bat ant bat ant bat '</a:t>
            </a:r>
            <a:br>
              <a:rPr lang="en-US" dirty="0"/>
            </a:br>
            <a:r>
              <a:rPr lang="en-US" dirty="0"/>
              <a:t>(e) '</a:t>
            </a:r>
            <a:r>
              <a:rPr lang="en-US" dirty="0" err="1"/>
              <a:t>batbatcod</a:t>
            </a:r>
            <a:r>
              <a:rPr lang="en-US" dirty="0"/>
              <a:t> </a:t>
            </a:r>
            <a:r>
              <a:rPr lang="en-US" dirty="0" err="1"/>
              <a:t>batbatcod</a:t>
            </a:r>
            <a:r>
              <a:rPr lang="en-US" dirty="0"/>
              <a:t> </a:t>
            </a:r>
            <a:r>
              <a:rPr lang="en-US" dirty="0" err="1"/>
              <a:t>batbatcod</a:t>
            </a:r>
            <a:r>
              <a:rPr lang="en-US" dirty="0"/>
              <a:t> </a:t>
            </a:r>
            <a:r>
              <a:rPr lang="en-US" dirty="0" err="1"/>
              <a:t>batbatcod</a:t>
            </a:r>
            <a:r>
              <a:rPr lang="en-US" dirty="0"/>
              <a:t> </a:t>
            </a:r>
            <a:r>
              <a:rPr lang="en-US" dirty="0" err="1"/>
              <a:t>batbatcod</a:t>
            </a:r>
            <a:r>
              <a:rPr lang="en-US" dirty="0"/>
              <a:t> '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141441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of Lecture 04 – Week 02</a:t>
            </a:r>
            <a:endParaRPr lang="en-US" dirty="0"/>
          </a:p>
        </p:txBody>
      </p:sp>
      <p:sp>
        <p:nvSpPr>
          <p:cNvPr id="2" name="Date Placeholder 1"/>
          <p:cNvSpPr>
            <a:spLocks noGrp="1"/>
          </p:cNvSpPr>
          <p:nvPr>
            <p:ph type="dt" sz="half" idx="10"/>
          </p:nvPr>
        </p:nvSpPr>
        <p:spPr/>
        <p:txBody>
          <a:bodyPr/>
          <a:lstStyle/>
          <a:p>
            <a:r>
              <a:rPr lang="en-US" smtClean="0"/>
              <a:t>10/8/2018</a:t>
            </a:r>
            <a:endParaRPr lang="en-US" dirty="0"/>
          </a:p>
        </p:txBody>
      </p:sp>
      <p:sp>
        <p:nvSpPr>
          <p:cNvPr id="3" name="Footer Placeholder 2"/>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160571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96983" y="4180115"/>
            <a:ext cx="1776548" cy="143691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Boolean expression and operators</a:t>
            </a:r>
            <a:endParaRPr lang="en-US" dirty="0"/>
          </a:p>
        </p:txBody>
      </p:sp>
      <p:sp>
        <p:nvSpPr>
          <p:cNvPr id="3" name="Content Placeholder 2"/>
          <p:cNvSpPr>
            <a:spLocks noGrp="1"/>
          </p:cNvSpPr>
          <p:nvPr>
            <p:ph idx="1"/>
          </p:nvPr>
        </p:nvSpPr>
        <p:spPr>
          <a:xfrm>
            <a:off x="581192" y="1898470"/>
            <a:ext cx="11029615" cy="3960330"/>
          </a:xfrm>
        </p:spPr>
        <p:txBody>
          <a:bodyPr anchor="t">
            <a:normAutofit fontScale="92500" lnSpcReduction="10000"/>
          </a:bodyPr>
          <a:lstStyle/>
          <a:p>
            <a:r>
              <a:rPr lang="en-US" dirty="0"/>
              <a:t>Algebraic expressions evaluate to a number, whether of type </a:t>
            </a:r>
            <a:r>
              <a:rPr lang="en-US" dirty="0" err="1">
                <a:solidFill>
                  <a:srgbClr val="0070C0"/>
                </a:solidFill>
              </a:rPr>
              <a:t>int</a:t>
            </a:r>
            <a:r>
              <a:rPr lang="en-US" dirty="0"/>
              <a:t> or </a:t>
            </a:r>
            <a:r>
              <a:rPr lang="en-US" dirty="0">
                <a:solidFill>
                  <a:schemeClr val="accent5">
                    <a:lumMod val="75000"/>
                  </a:schemeClr>
                </a:solidFill>
              </a:rPr>
              <a:t>float</a:t>
            </a:r>
            <a:r>
              <a:rPr lang="en-US" dirty="0"/>
              <a:t> or one of </a:t>
            </a:r>
            <a:r>
              <a:rPr lang="en-US" dirty="0" smtClean="0"/>
              <a:t>the other </a:t>
            </a:r>
            <a:r>
              <a:rPr lang="en-US" dirty="0"/>
              <a:t>number types that Python supports. </a:t>
            </a:r>
            <a:endParaRPr lang="en-US" dirty="0" smtClean="0"/>
          </a:p>
          <a:p>
            <a:r>
              <a:rPr lang="en-US" dirty="0" smtClean="0"/>
              <a:t>In </a:t>
            </a:r>
            <a:r>
              <a:rPr lang="en-US" dirty="0"/>
              <a:t>an algebra class, expressions other than algebraic expressions are also common. </a:t>
            </a:r>
            <a:endParaRPr lang="en-US" dirty="0" smtClean="0"/>
          </a:p>
          <a:p>
            <a:r>
              <a:rPr lang="en-US" dirty="0" smtClean="0"/>
              <a:t>For </a:t>
            </a:r>
            <a:r>
              <a:rPr lang="en-US" dirty="0"/>
              <a:t>example, the expression 2 </a:t>
            </a:r>
            <a:r>
              <a:rPr lang="en-US" i="1" dirty="0"/>
              <a:t>&lt; </a:t>
            </a:r>
            <a:r>
              <a:rPr lang="en-US" dirty="0"/>
              <a:t>3 does not evaluate </a:t>
            </a:r>
            <a:r>
              <a:rPr lang="en-US" dirty="0" smtClean="0"/>
              <a:t>to a </a:t>
            </a:r>
            <a:r>
              <a:rPr lang="en-US" dirty="0"/>
              <a:t>number; it evaluates to either True or False (True in this case</a:t>
            </a:r>
            <a:r>
              <a:rPr lang="en-US" dirty="0" smtClean="0"/>
              <a:t>).</a:t>
            </a:r>
          </a:p>
          <a:p>
            <a:r>
              <a:rPr lang="en-US" dirty="0" smtClean="0"/>
              <a:t>Python </a:t>
            </a:r>
            <a:r>
              <a:rPr lang="en-US" dirty="0"/>
              <a:t>can also </a:t>
            </a:r>
            <a:r>
              <a:rPr lang="en-US" dirty="0" smtClean="0"/>
              <a:t>evaluate such </a:t>
            </a:r>
            <a:r>
              <a:rPr lang="en-US" dirty="0"/>
              <a:t>expressions, which are called </a:t>
            </a:r>
            <a:r>
              <a:rPr lang="en-US" i="1" dirty="0">
                <a:solidFill>
                  <a:srgbClr val="FF66CC"/>
                </a:solidFill>
              </a:rPr>
              <a:t>Boolean expressions</a:t>
            </a:r>
            <a:r>
              <a:rPr lang="en-US" dirty="0"/>
              <a:t>. Boolean expressions are expressions that evaluate to one of two </a:t>
            </a:r>
            <a:r>
              <a:rPr lang="en-US" i="1" dirty="0">
                <a:solidFill>
                  <a:srgbClr val="00B050"/>
                </a:solidFill>
              </a:rPr>
              <a:t>Boolean values</a:t>
            </a:r>
            <a:r>
              <a:rPr lang="en-US" dirty="0"/>
              <a:t>: </a:t>
            </a:r>
            <a:r>
              <a:rPr lang="en-US" dirty="0">
                <a:solidFill>
                  <a:srgbClr val="00B0F0"/>
                </a:solidFill>
              </a:rPr>
              <a:t>True</a:t>
            </a:r>
            <a:r>
              <a:rPr lang="en-US" dirty="0"/>
              <a:t> or </a:t>
            </a:r>
            <a:r>
              <a:rPr lang="en-US" dirty="0">
                <a:solidFill>
                  <a:srgbClr val="C00000"/>
                </a:solidFill>
              </a:rPr>
              <a:t>False</a:t>
            </a:r>
            <a:r>
              <a:rPr lang="en-US" dirty="0"/>
              <a:t>. These values are said </a:t>
            </a:r>
            <a:r>
              <a:rPr lang="en-US" dirty="0" smtClean="0"/>
              <a:t>to be </a:t>
            </a:r>
            <a:r>
              <a:rPr lang="en-US" dirty="0"/>
              <a:t>of </a:t>
            </a:r>
            <a:r>
              <a:rPr lang="en-US" u="sng" dirty="0">
                <a:solidFill>
                  <a:srgbClr val="0070C0"/>
                </a:solidFill>
              </a:rPr>
              <a:t>Boolean type</a:t>
            </a:r>
            <a:r>
              <a:rPr lang="en-US" dirty="0"/>
              <a:t>, a type just like </a:t>
            </a:r>
            <a:r>
              <a:rPr lang="en-US" dirty="0" err="1"/>
              <a:t>int</a:t>
            </a:r>
            <a:r>
              <a:rPr lang="en-US" dirty="0"/>
              <a:t> and float and denoted </a:t>
            </a:r>
            <a:r>
              <a:rPr lang="en-US" dirty="0">
                <a:solidFill>
                  <a:srgbClr val="7030A0"/>
                </a:solidFill>
              </a:rPr>
              <a:t>bool </a:t>
            </a:r>
            <a:r>
              <a:rPr lang="en-US" dirty="0"/>
              <a:t>in Python.</a:t>
            </a:r>
            <a:br>
              <a:rPr lang="en-US" dirty="0"/>
            </a:br>
            <a:r>
              <a:rPr lang="en-US" dirty="0"/>
              <a:t>Comparison operators (such as </a:t>
            </a:r>
            <a:r>
              <a:rPr lang="en-US" i="1" dirty="0"/>
              <a:t>&lt; </a:t>
            </a:r>
            <a:r>
              <a:rPr lang="en-US" dirty="0"/>
              <a:t>or </a:t>
            </a:r>
            <a:r>
              <a:rPr lang="en-US" i="1" dirty="0"/>
              <a:t>&gt;</a:t>
            </a:r>
            <a:r>
              <a:rPr lang="en-US" dirty="0"/>
              <a:t>) are commonly used operators in Boolean expressions. For example:</a:t>
            </a:r>
            <a:br>
              <a:rPr lang="en-US" dirty="0"/>
            </a:br>
            <a:r>
              <a:rPr lang="en-US" dirty="0"/>
              <a:t>&gt;&gt;&gt; 2 &lt; 3</a:t>
            </a:r>
            <a:br>
              <a:rPr lang="en-US" dirty="0"/>
            </a:br>
            <a:r>
              <a:rPr lang="en-US" dirty="0"/>
              <a:t>True</a:t>
            </a:r>
            <a:br>
              <a:rPr lang="en-US" dirty="0"/>
            </a:br>
            <a:r>
              <a:rPr lang="en-US" dirty="0"/>
              <a:t>&gt;&gt;&gt; 3 &lt; 2</a:t>
            </a:r>
            <a:br>
              <a:rPr lang="en-US" dirty="0"/>
            </a:br>
            <a:r>
              <a:rPr lang="en-US" dirty="0"/>
              <a:t>False</a:t>
            </a:r>
            <a:br>
              <a:rPr lang="en-US" dirty="0"/>
            </a:br>
            <a:r>
              <a:rPr lang="en-US" dirty="0"/>
              <a:t>&gt;&gt;&gt; 5 - 1 &gt; 2 + 1</a:t>
            </a:r>
            <a:br>
              <a:rPr lang="en-US" dirty="0"/>
            </a:br>
            <a:r>
              <a:rPr lang="en-US" dirty="0"/>
              <a:t>True </a:t>
            </a:r>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52713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49236" y="4188823"/>
            <a:ext cx="1071154" cy="1245326"/>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49235" y="2764891"/>
            <a:ext cx="1820091" cy="118879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Between and comparison operator</a:t>
            </a:r>
            <a:endParaRPr lang="en-US" dirty="0"/>
          </a:p>
        </p:txBody>
      </p:sp>
      <p:sp>
        <p:nvSpPr>
          <p:cNvPr id="3" name="Content Placeholder 2"/>
          <p:cNvSpPr>
            <a:spLocks noGrp="1"/>
          </p:cNvSpPr>
          <p:nvPr>
            <p:ph idx="1"/>
          </p:nvPr>
        </p:nvSpPr>
        <p:spPr/>
        <p:txBody>
          <a:bodyPr anchor="t">
            <a:normAutofit fontScale="85000" lnSpcReduction="10000"/>
          </a:bodyPr>
          <a:lstStyle/>
          <a:p>
            <a:r>
              <a:rPr lang="en-US" dirty="0"/>
              <a:t>In order to check equality between values, the comparison operator == is used. </a:t>
            </a:r>
            <a:r>
              <a:rPr lang="en-US" dirty="0">
                <a:solidFill>
                  <a:srgbClr val="FF0000"/>
                </a:solidFill>
              </a:rPr>
              <a:t>Note</a:t>
            </a:r>
            <a:r>
              <a:rPr lang="en-US" dirty="0"/>
              <a:t> </a:t>
            </a:r>
            <a:r>
              <a:rPr lang="en-US" dirty="0" smtClean="0"/>
              <a:t>that the </a:t>
            </a:r>
            <a:r>
              <a:rPr lang="en-US" dirty="0"/>
              <a:t>operator has two = symbols, not one. </a:t>
            </a:r>
            <a:endParaRPr lang="en-US" dirty="0" smtClean="0"/>
          </a:p>
          <a:p>
            <a:r>
              <a:rPr lang="en-US" dirty="0" smtClean="0"/>
              <a:t>For </a:t>
            </a:r>
            <a:r>
              <a:rPr lang="en-US" dirty="0"/>
              <a:t>example:</a:t>
            </a:r>
            <a:br>
              <a:rPr lang="en-US" dirty="0"/>
            </a:br>
            <a:r>
              <a:rPr lang="en-US" dirty="0"/>
              <a:t>&gt;&gt;&gt; 3 == 3</a:t>
            </a:r>
            <a:br>
              <a:rPr lang="en-US" dirty="0"/>
            </a:br>
            <a:r>
              <a:rPr lang="en-US" dirty="0"/>
              <a:t>True</a:t>
            </a:r>
            <a:br>
              <a:rPr lang="en-US" dirty="0"/>
            </a:br>
            <a:r>
              <a:rPr lang="en-US" dirty="0"/>
              <a:t>&gt;&gt;&gt; 3 + 5 == 4 + 4</a:t>
            </a:r>
            <a:br>
              <a:rPr lang="en-US" dirty="0"/>
            </a:br>
            <a:r>
              <a:rPr lang="en-US" dirty="0"/>
              <a:t>True</a:t>
            </a:r>
            <a:br>
              <a:rPr lang="en-US" dirty="0"/>
            </a:br>
            <a:r>
              <a:rPr lang="en-US" dirty="0"/>
              <a:t>&gt;&gt;&gt; 3 == 5 - 3</a:t>
            </a:r>
            <a:br>
              <a:rPr lang="en-US" dirty="0"/>
            </a:br>
            <a:r>
              <a:rPr lang="en-US" dirty="0"/>
              <a:t>False</a:t>
            </a:r>
            <a:br>
              <a:rPr lang="en-US" dirty="0"/>
            </a:br>
            <a:r>
              <a:rPr lang="en-US" dirty="0"/>
              <a:t>There are a few other logical comparison operators:</a:t>
            </a:r>
            <a:br>
              <a:rPr lang="en-US" dirty="0"/>
            </a:br>
            <a:r>
              <a:rPr lang="en-US" dirty="0"/>
              <a:t>&gt;&gt;&gt; 3 &lt;= 4</a:t>
            </a:r>
            <a:br>
              <a:rPr lang="en-US" dirty="0"/>
            </a:br>
            <a:r>
              <a:rPr lang="en-US" dirty="0"/>
              <a:t>True</a:t>
            </a:r>
            <a:br>
              <a:rPr lang="en-US" dirty="0"/>
            </a:br>
            <a:r>
              <a:rPr lang="en-US" dirty="0"/>
              <a:t>&gt;&gt;&gt; 3 &gt;= 4</a:t>
            </a:r>
            <a:br>
              <a:rPr lang="en-US" dirty="0"/>
            </a:br>
            <a:r>
              <a:rPr lang="en-US" dirty="0"/>
              <a:t>False</a:t>
            </a:r>
            <a:br>
              <a:rPr lang="en-US" dirty="0"/>
            </a:br>
            <a:r>
              <a:rPr lang="en-US" dirty="0"/>
              <a:t>&gt;&gt;&gt; 3 != 4</a:t>
            </a:r>
            <a:br>
              <a:rPr lang="en-US" dirty="0"/>
            </a:br>
            <a:r>
              <a:rPr lang="en-US" dirty="0"/>
              <a:t>True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72048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275" y="3587932"/>
            <a:ext cx="2316479" cy="107115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Boolean expressions</a:t>
            </a:r>
            <a:endParaRPr lang="en-US" dirty="0"/>
          </a:p>
        </p:txBody>
      </p:sp>
      <p:sp>
        <p:nvSpPr>
          <p:cNvPr id="3" name="Content Placeholder 2"/>
          <p:cNvSpPr>
            <a:spLocks noGrp="1"/>
          </p:cNvSpPr>
          <p:nvPr>
            <p:ph idx="1"/>
          </p:nvPr>
        </p:nvSpPr>
        <p:spPr/>
        <p:txBody>
          <a:bodyPr anchor="t"/>
          <a:lstStyle/>
          <a:p>
            <a:r>
              <a:rPr lang="en-US" dirty="0"/>
              <a:t>Just as algebraic expression can be combined into larger algebraic expression, </a:t>
            </a:r>
            <a:r>
              <a:rPr lang="en-US" dirty="0" smtClean="0"/>
              <a:t>Boolean expressions </a:t>
            </a:r>
            <a:r>
              <a:rPr lang="en-US" dirty="0"/>
              <a:t>can be combined together using Boolean operators and , or , and not to </a:t>
            </a:r>
            <a:r>
              <a:rPr lang="en-US" dirty="0" smtClean="0"/>
              <a:t>form larger </a:t>
            </a:r>
            <a:r>
              <a:rPr lang="en-US" dirty="0"/>
              <a:t>Boolean expressions. The and operator applied to two Boolean expressions will evaluate to True if both expressions evaluate to True; if either expression evaluates to False,</a:t>
            </a:r>
            <a:br>
              <a:rPr lang="en-US" dirty="0"/>
            </a:br>
            <a:r>
              <a:rPr lang="en-US" dirty="0"/>
              <a:t>then it will evaluate to False:</a:t>
            </a:r>
            <a:br>
              <a:rPr lang="en-US" dirty="0"/>
            </a:br>
            <a:r>
              <a:rPr lang="en-US" dirty="0"/>
              <a:t>&gt;&gt;&gt; 2 &lt; 3 and 4 &gt; 5</a:t>
            </a:r>
            <a:br>
              <a:rPr lang="en-US" dirty="0"/>
            </a:br>
            <a:r>
              <a:rPr lang="en-US" dirty="0"/>
              <a:t>False</a:t>
            </a:r>
            <a:br>
              <a:rPr lang="en-US" dirty="0"/>
            </a:br>
            <a:r>
              <a:rPr lang="en-US" dirty="0"/>
              <a:t>&gt;&gt;&gt; 2 &lt; 3 and True</a:t>
            </a:r>
            <a:br>
              <a:rPr lang="en-US" dirty="0"/>
            </a:br>
            <a:r>
              <a:rPr lang="en-US" dirty="0" err="1"/>
              <a:t>True</a:t>
            </a:r>
            <a:r>
              <a:rPr lang="en-US" dirty="0"/>
              <a:t/>
            </a:r>
            <a:br>
              <a:rPr lang="en-US" dirty="0"/>
            </a:br>
            <a:r>
              <a:rPr lang="en-US" dirty="0"/>
              <a:t>Both expressions illustrate that comparison operators are evaluated before Boolean operators. This is because comparison operators take precedence over Boolean operators,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1681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66651" y="4659086"/>
            <a:ext cx="1907177" cy="775063"/>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66650" y="2651944"/>
            <a:ext cx="1907177" cy="107115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Unary (NOT)and binary operator (AND, OR)</a:t>
            </a:r>
            <a:endParaRPr lang="en-US" dirty="0"/>
          </a:p>
        </p:txBody>
      </p:sp>
      <p:sp>
        <p:nvSpPr>
          <p:cNvPr id="3" name="Content Placeholder 2"/>
          <p:cNvSpPr>
            <a:spLocks noGrp="1"/>
          </p:cNvSpPr>
          <p:nvPr>
            <p:ph idx="1"/>
          </p:nvPr>
        </p:nvSpPr>
        <p:spPr>
          <a:xfrm>
            <a:off x="648579" y="2074266"/>
            <a:ext cx="11029615" cy="3514909"/>
          </a:xfrm>
        </p:spPr>
        <p:txBody>
          <a:bodyPr anchor="t">
            <a:normAutofit/>
          </a:bodyPr>
          <a:lstStyle/>
          <a:p>
            <a:r>
              <a:rPr lang="en-US" dirty="0"/>
              <a:t>The or operator applied to two Boolean expressions evaluates to False only when </a:t>
            </a:r>
            <a:r>
              <a:rPr lang="en-US" dirty="0" smtClean="0"/>
              <a:t>both expressions </a:t>
            </a:r>
            <a:r>
              <a:rPr lang="en-US" dirty="0"/>
              <a:t>are false. If either one is true or if both are true, then it evaluates to True.</a:t>
            </a:r>
            <a:br>
              <a:rPr lang="en-US" dirty="0"/>
            </a:br>
            <a:r>
              <a:rPr lang="en-US" dirty="0"/>
              <a:t>&gt;&gt;&gt; 3 &lt; 4 or 4 &lt; 3</a:t>
            </a:r>
            <a:br>
              <a:rPr lang="en-US" dirty="0"/>
            </a:br>
            <a:r>
              <a:rPr lang="en-US" dirty="0"/>
              <a:t>True</a:t>
            </a:r>
            <a:br>
              <a:rPr lang="en-US" dirty="0"/>
            </a:br>
            <a:r>
              <a:rPr lang="en-US" dirty="0"/>
              <a:t>&gt;&gt;&gt; 3 &lt; 2 or 2 &lt; 1</a:t>
            </a:r>
            <a:br>
              <a:rPr lang="en-US" dirty="0"/>
            </a:br>
            <a:r>
              <a:rPr lang="en-US" dirty="0" smtClean="0"/>
              <a:t>False</a:t>
            </a:r>
          </a:p>
          <a:p>
            <a:r>
              <a:rPr lang="en-US" dirty="0" smtClean="0"/>
              <a:t>The </a:t>
            </a:r>
            <a:r>
              <a:rPr lang="en-US" dirty="0"/>
              <a:t>not operator is a </a:t>
            </a:r>
            <a:r>
              <a:rPr lang="en-US" i="1" dirty="0"/>
              <a:t>unary </a:t>
            </a:r>
            <a:r>
              <a:rPr lang="en-US" dirty="0"/>
              <a:t>Boolean operator, which means that it is applied to a </a:t>
            </a:r>
            <a:r>
              <a:rPr lang="en-US" i="1" dirty="0" smtClean="0"/>
              <a:t>single </a:t>
            </a:r>
            <a:r>
              <a:rPr lang="en-US" dirty="0" smtClean="0"/>
              <a:t>Boolean </a:t>
            </a:r>
            <a:r>
              <a:rPr lang="en-US" dirty="0"/>
              <a:t>expression (as opposed to the </a:t>
            </a:r>
            <a:r>
              <a:rPr lang="en-US" i="1" dirty="0"/>
              <a:t>binary </a:t>
            </a:r>
            <a:r>
              <a:rPr lang="en-US" dirty="0"/>
              <a:t>Boolean operators </a:t>
            </a:r>
            <a:r>
              <a:rPr lang="en-US" dirty="0" smtClean="0"/>
              <a:t>AND </a:t>
            </a:r>
            <a:r>
              <a:rPr lang="en-US" dirty="0" err="1"/>
              <a:t>and</a:t>
            </a:r>
            <a:r>
              <a:rPr lang="en-US" dirty="0"/>
              <a:t> </a:t>
            </a:r>
            <a:r>
              <a:rPr lang="en-US" dirty="0" smtClean="0"/>
              <a:t>OR). </a:t>
            </a:r>
            <a:r>
              <a:rPr lang="en-US" dirty="0"/>
              <a:t>It </a:t>
            </a:r>
            <a:r>
              <a:rPr lang="en-US" dirty="0" smtClean="0"/>
              <a:t>evaluates to </a:t>
            </a:r>
            <a:r>
              <a:rPr lang="en-US" dirty="0"/>
              <a:t>False if the expression is true or to True if the expression is false.</a:t>
            </a:r>
            <a:br>
              <a:rPr lang="en-US" dirty="0"/>
            </a:br>
            <a:r>
              <a:rPr lang="en-US" dirty="0"/>
              <a:t>&gt;&gt;&gt; not (3 &lt; 4)</a:t>
            </a:r>
            <a:br>
              <a:rPr lang="en-US" dirty="0"/>
            </a:br>
            <a:r>
              <a:rPr lang="en-US" dirty="0"/>
              <a:t>False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77843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George </a:t>
            </a:r>
            <a:r>
              <a:rPr lang="en-US" dirty="0" err="1" smtClean="0"/>
              <a:t>boole</a:t>
            </a:r>
            <a:r>
              <a:rPr lang="en-US" dirty="0" smtClean="0"/>
              <a:t> and Boolean algebra (1815 – 1864)</a:t>
            </a:r>
            <a:endParaRPr lang="en-US" dirty="0"/>
          </a:p>
        </p:txBody>
      </p:sp>
      <p:sp>
        <p:nvSpPr>
          <p:cNvPr id="3" name="Content Placeholder 2"/>
          <p:cNvSpPr>
            <a:spLocks noGrp="1"/>
          </p:cNvSpPr>
          <p:nvPr>
            <p:ph idx="1"/>
          </p:nvPr>
        </p:nvSpPr>
        <p:spPr>
          <a:xfrm>
            <a:off x="581192" y="2180496"/>
            <a:ext cx="11029615" cy="1356079"/>
          </a:xfrm>
        </p:spPr>
        <p:txBody>
          <a:bodyPr anchor="t">
            <a:noAutofit/>
          </a:bodyPr>
          <a:lstStyle/>
          <a:p>
            <a:r>
              <a:rPr lang="en-US" dirty="0"/>
              <a:t>Boolean algebra is the algebra of values true and false. Boolean algebra includes operators and, or, and not, which can be used to create Boolean expressions, expressions that evaluate to true or false. The </a:t>
            </a:r>
            <a:r>
              <a:rPr lang="en-US" i="1" dirty="0"/>
              <a:t>truth tables </a:t>
            </a:r>
            <a:r>
              <a:rPr lang="en-US" dirty="0"/>
              <a:t>below define </a:t>
            </a:r>
            <a:r>
              <a:rPr lang="en-US" dirty="0" smtClean="0"/>
              <a:t>how these </a:t>
            </a:r>
            <a:r>
              <a:rPr lang="en-US" dirty="0"/>
              <a:t>operators evaluate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0577689"/>
              </p:ext>
            </p:extLst>
          </p:nvPr>
        </p:nvGraphicFramePr>
        <p:xfrm>
          <a:off x="727634" y="3723710"/>
          <a:ext cx="3266141" cy="1854200"/>
        </p:xfrm>
        <a:graphic>
          <a:graphicData uri="http://schemas.openxmlformats.org/drawingml/2006/table">
            <a:tbl>
              <a:tblPr firstRow="1" bandRow="1">
                <a:tableStyleId>{5C22544A-7EE6-4342-B048-85BDC9FD1C3A}</a:tableStyleId>
              </a:tblPr>
              <a:tblGrid>
                <a:gridCol w="1164132">
                  <a:extLst>
                    <a:ext uri="{9D8B030D-6E8A-4147-A177-3AD203B41FA5}">
                      <a16:colId xmlns:a16="http://schemas.microsoft.com/office/drawing/2014/main" xmlns="" val="1951597487"/>
                    </a:ext>
                  </a:extLst>
                </a:gridCol>
                <a:gridCol w="952473">
                  <a:extLst>
                    <a:ext uri="{9D8B030D-6E8A-4147-A177-3AD203B41FA5}">
                      <a16:colId xmlns:a16="http://schemas.microsoft.com/office/drawing/2014/main" xmlns="" val="674700804"/>
                    </a:ext>
                  </a:extLst>
                </a:gridCol>
                <a:gridCol w="1149536">
                  <a:extLst>
                    <a:ext uri="{9D8B030D-6E8A-4147-A177-3AD203B41FA5}">
                      <a16:colId xmlns:a16="http://schemas.microsoft.com/office/drawing/2014/main" xmlns="" val="3082413774"/>
                    </a:ext>
                  </a:extLst>
                </a:gridCol>
              </a:tblGrid>
              <a:tr h="370840">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a:t>
                      </a:r>
                      <a:r>
                        <a:rPr lang="en-US" baseline="0" dirty="0" smtClean="0"/>
                        <a:t> AND q</a:t>
                      </a:r>
                      <a:endParaRPr lang="en-US" dirty="0"/>
                    </a:p>
                  </a:txBody>
                  <a:tcPr/>
                </a:tc>
                <a:extLst>
                  <a:ext uri="{0D108BD9-81ED-4DB2-BD59-A6C34878D82A}">
                    <a16:rowId xmlns:a16="http://schemas.microsoft.com/office/drawing/2014/main" xmlns="" val="792587289"/>
                  </a:ext>
                </a:extLst>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extLst>
                  <a:ext uri="{0D108BD9-81ED-4DB2-BD59-A6C34878D82A}">
                    <a16:rowId xmlns:a16="http://schemas.microsoft.com/office/drawing/2014/main" xmlns="" val="4156667723"/>
                  </a:ext>
                </a:extLst>
              </a:tr>
              <a:tr h="370840">
                <a:tc>
                  <a:txBody>
                    <a:bodyPr/>
                    <a:lstStyle/>
                    <a:p>
                      <a:pPr algn="ctr"/>
                      <a:r>
                        <a:rPr lang="en-US" dirty="0" smtClean="0"/>
                        <a:t>False</a:t>
                      </a:r>
                      <a:endParaRPr lang="en-US" dirty="0"/>
                    </a:p>
                  </a:txBody>
                  <a:tcPr/>
                </a:tc>
                <a:tc>
                  <a:txBody>
                    <a:bodyPr/>
                    <a:lstStyle/>
                    <a:p>
                      <a:pPr algn="ctr"/>
                      <a:r>
                        <a:rPr lang="en-US" dirty="0" smtClean="0"/>
                        <a:t>True </a:t>
                      </a:r>
                      <a:endParaRPr lang="en-US" dirty="0"/>
                    </a:p>
                  </a:txBody>
                  <a:tcPr/>
                </a:tc>
                <a:tc>
                  <a:txBody>
                    <a:bodyPr/>
                    <a:lstStyle/>
                    <a:p>
                      <a:pPr algn="ctr"/>
                      <a:r>
                        <a:rPr lang="en-US" dirty="0" smtClean="0"/>
                        <a:t>False</a:t>
                      </a:r>
                      <a:endParaRPr lang="en-US" dirty="0"/>
                    </a:p>
                  </a:txBody>
                  <a:tcPr/>
                </a:tc>
                <a:extLst>
                  <a:ext uri="{0D108BD9-81ED-4DB2-BD59-A6C34878D82A}">
                    <a16:rowId xmlns:a16="http://schemas.microsoft.com/office/drawing/2014/main" xmlns="" val="1599819952"/>
                  </a:ext>
                </a:extLst>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extLst>
                  <a:ext uri="{0D108BD9-81ED-4DB2-BD59-A6C34878D82A}">
                    <a16:rowId xmlns:a16="http://schemas.microsoft.com/office/drawing/2014/main" xmlns="" val="2582489678"/>
                  </a:ext>
                </a:extLst>
              </a:tr>
              <a:tr h="370840">
                <a:tc>
                  <a:txBody>
                    <a:bodyPr/>
                    <a:lstStyle/>
                    <a:p>
                      <a:pPr algn="ctr"/>
                      <a:r>
                        <a:rPr lang="en-US" dirty="0" smtClean="0"/>
                        <a:t>True </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extLst>
                  <a:ext uri="{0D108BD9-81ED-4DB2-BD59-A6C34878D82A}">
                    <a16:rowId xmlns:a16="http://schemas.microsoft.com/office/drawing/2014/main" xmlns="" val="145908447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62127080"/>
              </p:ext>
            </p:extLst>
          </p:nvPr>
        </p:nvGraphicFramePr>
        <p:xfrm>
          <a:off x="4339810" y="3723710"/>
          <a:ext cx="3266141" cy="1854200"/>
        </p:xfrm>
        <a:graphic>
          <a:graphicData uri="http://schemas.openxmlformats.org/drawingml/2006/table">
            <a:tbl>
              <a:tblPr firstRow="1" bandRow="1">
                <a:tableStyleId>{93296810-A885-4BE3-A3E7-6D5BEEA58F35}</a:tableStyleId>
              </a:tblPr>
              <a:tblGrid>
                <a:gridCol w="1164132">
                  <a:extLst>
                    <a:ext uri="{9D8B030D-6E8A-4147-A177-3AD203B41FA5}">
                      <a16:colId xmlns:a16="http://schemas.microsoft.com/office/drawing/2014/main" xmlns="" val="1951597487"/>
                    </a:ext>
                  </a:extLst>
                </a:gridCol>
                <a:gridCol w="952473">
                  <a:extLst>
                    <a:ext uri="{9D8B030D-6E8A-4147-A177-3AD203B41FA5}">
                      <a16:colId xmlns:a16="http://schemas.microsoft.com/office/drawing/2014/main" xmlns="" val="674700804"/>
                    </a:ext>
                  </a:extLst>
                </a:gridCol>
                <a:gridCol w="1149536">
                  <a:extLst>
                    <a:ext uri="{9D8B030D-6E8A-4147-A177-3AD203B41FA5}">
                      <a16:colId xmlns:a16="http://schemas.microsoft.com/office/drawing/2014/main" xmlns="" val="3082413774"/>
                    </a:ext>
                  </a:extLst>
                </a:gridCol>
              </a:tblGrid>
              <a:tr h="370840">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a:t>
                      </a:r>
                      <a:r>
                        <a:rPr lang="en-US" baseline="0" dirty="0" smtClean="0"/>
                        <a:t> OR q</a:t>
                      </a:r>
                      <a:endParaRPr lang="en-US" dirty="0"/>
                    </a:p>
                  </a:txBody>
                  <a:tcPr/>
                </a:tc>
                <a:extLst>
                  <a:ext uri="{0D108BD9-81ED-4DB2-BD59-A6C34878D82A}">
                    <a16:rowId xmlns:a16="http://schemas.microsoft.com/office/drawing/2014/main" xmlns="" val="792587289"/>
                  </a:ext>
                </a:extLst>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extLst>
                  <a:ext uri="{0D108BD9-81ED-4DB2-BD59-A6C34878D82A}">
                    <a16:rowId xmlns:a16="http://schemas.microsoft.com/office/drawing/2014/main" xmlns="" val="4156667723"/>
                  </a:ext>
                </a:extLst>
              </a:tr>
              <a:tr h="370840">
                <a:tc>
                  <a:txBody>
                    <a:bodyPr/>
                    <a:lstStyle/>
                    <a:p>
                      <a:pPr algn="ctr"/>
                      <a:r>
                        <a:rPr lang="en-US" dirty="0" smtClean="0"/>
                        <a:t>False</a:t>
                      </a:r>
                      <a:endParaRPr lang="en-US" dirty="0"/>
                    </a:p>
                  </a:txBody>
                  <a:tcPr/>
                </a:tc>
                <a:tc>
                  <a:txBody>
                    <a:bodyPr/>
                    <a:lstStyle/>
                    <a:p>
                      <a:pPr algn="ctr"/>
                      <a:r>
                        <a:rPr lang="en-US" dirty="0" smtClean="0"/>
                        <a:t>True </a:t>
                      </a:r>
                      <a:endParaRPr lang="en-US" dirty="0"/>
                    </a:p>
                  </a:txBody>
                  <a:tcPr/>
                </a:tc>
                <a:tc>
                  <a:txBody>
                    <a:bodyPr/>
                    <a:lstStyle/>
                    <a:p>
                      <a:pPr algn="ctr"/>
                      <a:r>
                        <a:rPr lang="en-US" dirty="0" smtClean="0"/>
                        <a:t>True</a:t>
                      </a:r>
                      <a:endParaRPr lang="en-US" dirty="0"/>
                    </a:p>
                  </a:txBody>
                  <a:tcPr/>
                </a:tc>
                <a:extLst>
                  <a:ext uri="{0D108BD9-81ED-4DB2-BD59-A6C34878D82A}">
                    <a16:rowId xmlns:a16="http://schemas.microsoft.com/office/drawing/2014/main" xmlns="" val="1599819952"/>
                  </a:ext>
                </a:extLst>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extLst>
                  <a:ext uri="{0D108BD9-81ED-4DB2-BD59-A6C34878D82A}">
                    <a16:rowId xmlns:a16="http://schemas.microsoft.com/office/drawing/2014/main" xmlns="" val="2582489678"/>
                  </a:ext>
                </a:extLst>
              </a:tr>
              <a:tr h="370840">
                <a:tc>
                  <a:txBody>
                    <a:bodyPr/>
                    <a:lstStyle/>
                    <a:p>
                      <a:pPr algn="ctr"/>
                      <a:r>
                        <a:rPr lang="en-US" dirty="0" smtClean="0"/>
                        <a:t>True </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extLst>
                  <a:ext uri="{0D108BD9-81ED-4DB2-BD59-A6C34878D82A}">
                    <a16:rowId xmlns:a16="http://schemas.microsoft.com/office/drawing/2014/main" xmlns="" val="145908447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65382139"/>
              </p:ext>
            </p:extLst>
          </p:nvPr>
        </p:nvGraphicFramePr>
        <p:xfrm>
          <a:off x="7951986" y="3736032"/>
          <a:ext cx="2102009" cy="1112520"/>
        </p:xfrm>
        <a:graphic>
          <a:graphicData uri="http://schemas.openxmlformats.org/drawingml/2006/table">
            <a:tbl>
              <a:tblPr firstRow="1" bandRow="1">
                <a:tableStyleId>{5C22544A-7EE6-4342-B048-85BDC9FD1C3A}</a:tableStyleId>
              </a:tblPr>
              <a:tblGrid>
                <a:gridCol w="952473">
                  <a:extLst>
                    <a:ext uri="{9D8B030D-6E8A-4147-A177-3AD203B41FA5}">
                      <a16:colId xmlns:a16="http://schemas.microsoft.com/office/drawing/2014/main" xmlns="" val="674700804"/>
                    </a:ext>
                  </a:extLst>
                </a:gridCol>
                <a:gridCol w="1149536">
                  <a:extLst>
                    <a:ext uri="{9D8B030D-6E8A-4147-A177-3AD203B41FA5}">
                      <a16:colId xmlns:a16="http://schemas.microsoft.com/office/drawing/2014/main" xmlns="" val="3082413774"/>
                    </a:ext>
                  </a:extLst>
                </a:gridCol>
              </a:tblGrid>
              <a:tr h="370840">
                <a:tc>
                  <a:txBody>
                    <a:bodyPr/>
                    <a:lstStyle/>
                    <a:p>
                      <a:pPr algn="ctr"/>
                      <a:r>
                        <a:rPr lang="en-US" dirty="0" smtClean="0"/>
                        <a:t>p</a:t>
                      </a:r>
                      <a:endParaRPr lang="en-US" dirty="0"/>
                    </a:p>
                  </a:txBody>
                  <a:tcPr>
                    <a:solidFill>
                      <a:schemeClr val="accent1">
                        <a:lumMod val="60000"/>
                        <a:lumOff val="40000"/>
                      </a:schemeClr>
                    </a:solidFill>
                  </a:tcPr>
                </a:tc>
                <a:tc>
                  <a:txBody>
                    <a:bodyPr/>
                    <a:lstStyle/>
                    <a:p>
                      <a:pPr algn="ctr"/>
                      <a:r>
                        <a:rPr lang="en-US" dirty="0" smtClean="0"/>
                        <a:t>NOT</a:t>
                      </a:r>
                      <a:r>
                        <a:rPr lang="en-US" baseline="0" dirty="0" smtClean="0"/>
                        <a:t> p</a:t>
                      </a:r>
                      <a:endParaRPr lang="en-US" dirty="0"/>
                    </a:p>
                  </a:txBody>
                  <a:tcPr>
                    <a:solidFill>
                      <a:schemeClr val="accent1">
                        <a:lumMod val="60000"/>
                        <a:lumOff val="40000"/>
                      </a:schemeClr>
                    </a:solidFill>
                  </a:tcPr>
                </a:tc>
                <a:extLst>
                  <a:ext uri="{0D108BD9-81ED-4DB2-BD59-A6C34878D82A}">
                    <a16:rowId xmlns:a16="http://schemas.microsoft.com/office/drawing/2014/main" xmlns="" val="792587289"/>
                  </a:ext>
                </a:extLst>
              </a:tr>
              <a:tr h="370840">
                <a:tc>
                  <a:txBody>
                    <a:bodyPr/>
                    <a:lstStyle/>
                    <a:p>
                      <a:pPr algn="ctr"/>
                      <a:r>
                        <a:rPr lang="en-US" dirty="0" smtClean="0"/>
                        <a:t>False</a:t>
                      </a:r>
                      <a:endParaRPr lang="en-US" dirty="0"/>
                    </a:p>
                  </a:txBody>
                  <a:tcPr>
                    <a:solidFill>
                      <a:schemeClr val="accent3">
                        <a:lumMod val="40000"/>
                        <a:lumOff val="60000"/>
                      </a:schemeClr>
                    </a:solidFill>
                  </a:tcPr>
                </a:tc>
                <a:tc>
                  <a:txBody>
                    <a:bodyPr/>
                    <a:lstStyle/>
                    <a:p>
                      <a:pPr algn="ctr"/>
                      <a:r>
                        <a:rPr lang="en-US" dirty="0" smtClean="0"/>
                        <a:t>True</a:t>
                      </a:r>
                      <a:endParaRPr lang="en-US" dirty="0"/>
                    </a:p>
                  </a:txBody>
                  <a:tcPr>
                    <a:solidFill>
                      <a:schemeClr val="accent3">
                        <a:lumMod val="40000"/>
                        <a:lumOff val="60000"/>
                      </a:schemeClr>
                    </a:solidFill>
                  </a:tcPr>
                </a:tc>
                <a:extLst>
                  <a:ext uri="{0D108BD9-81ED-4DB2-BD59-A6C34878D82A}">
                    <a16:rowId xmlns:a16="http://schemas.microsoft.com/office/drawing/2014/main" xmlns="" val="4156667723"/>
                  </a:ext>
                </a:extLst>
              </a:tr>
              <a:tr h="370840">
                <a:tc>
                  <a:txBody>
                    <a:bodyPr/>
                    <a:lstStyle/>
                    <a:p>
                      <a:pPr algn="ctr"/>
                      <a:r>
                        <a:rPr lang="en-US" dirty="0" smtClean="0"/>
                        <a:t>True </a:t>
                      </a:r>
                      <a:endParaRPr lang="en-US" dirty="0"/>
                    </a:p>
                  </a:txBody>
                  <a:tcPr>
                    <a:solidFill>
                      <a:schemeClr val="accent3">
                        <a:lumMod val="40000"/>
                        <a:lumOff val="60000"/>
                      </a:schemeClr>
                    </a:solidFill>
                  </a:tcPr>
                </a:tc>
                <a:tc>
                  <a:txBody>
                    <a:bodyPr/>
                    <a:lstStyle/>
                    <a:p>
                      <a:pPr algn="ctr"/>
                      <a:r>
                        <a:rPr lang="en-US" dirty="0" smtClean="0"/>
                        <a:t>False</a:t>
                      </a:r>
                      <a:endParaRPr lang="en-US" dirty="0"/>
                    </a:p>
                  </a:txBody>
                  <a:tcPr>
                    <a:solidFill>
                      <a:schemeClr val="accent3">
                        <a:lumMod val="40000"/>
                        <a:lumOff val="60000"/>
                      </a:schemeClr>
                    </a:solidFill>
                  </a:tcPr>
                </a:tc>
                <a:extLst>
                  <a:ext uri="{0D108BD9-81ED-4DB2-BD59-A6C34878D82A}">
                    <a16:rowId xmlns:a16="http://schemas.microsoft.com/office/drawing/2014/main" xmlns="" val="1599819952"/>
                  </a:ext>
                </a:extLst>
              </a:tr>
            </a:tbl>
          </a:graphicData>
        </a:graphic>
      </p:graphicFrame>
    </p:spTree>
    <p:extLst>
      <p:ext uri="{BB962C8B-B14F-4D97-AF65-F5344CB8AC3E}">
        <p14:creationId xmlns:p14="http://schemas.microsoft.com/office/powerpoint/2010/main" val="82274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a:t>
            </a:r>
            <a:endParaRPr lang="en-US" dirty="0"/>
          </a:p>
        </p:txBody>
      </p:sp>
      <p:sp>
        <p:nvSpPr>
          <p:cNvPr id="3" name="Content Placeholder 2"/>
          <p:cNvSpPr>
            <a:spLocks noGrp="1"/>
          </p:cNvSpPr>
          <p:nvPr>
            <p:ph idx="1"/>
          </p:nvPr>
        </p:nvSpPr>
        <p:spPr/>
        <p:txBody>
          <a:bodyPr anchor="t">
            <a:normAutofit fontScale="92500" lnSpcReduction="10000"/>
          </a:bodyPr>
          <a:lstStyle/>
          <a:p>
            <a:r>
              <a:rPr lang="en-US" dirty="0"/>
              <a:t>As we already know from algebra, </a:t>
            </a:r>
            <a:r>
              <a:rPr lang="en-US" dirty="0" smtClean="0"/>
              <a:t>it is </a:t>
            </a:r>
            <a:r>
              <a:rPr lang="en-US" dirty="0"/>
              <a:t>useful to assign names to values, and we call those names </a:t>
            </a:r>
            <a:r>
              <a:rPr lang="en-US" i="1" dirty="0"/>
              <a:t>variables</a:t>
            </a:r>
            <a:r>
              <a:rPr lang="en-US" dirty="0"/>
              <a:t>. For example, </a:t>
            </a:r>
            <a:r>
              <a:rPr lang="en-US" dirty="0" smtClean="0"/>
              <a:t>value 3 </a:t>
            </a:r>
            <a:r>
              <a:rPr lang="en-US" dirty="0"/>
              <a:t>may be assigned to variable x in an algebra problem as follows: </a:t>
            </a:r>
            <a:r>
              <a:rPr lang="en-US" i="1" dirty="0"/>
              <a:t>x </a:t>
            </a:r>
            <a:r>
              <a:rPr lang="en-US" dirty="0"/>
              <a:t>= 3. The variable </a:t>
            </a:r>
            <a:r>
              <a:rPr lang="en-US" dirty="0" smtClean="0"/>
              <a:t>x can </a:t>
            </a:r>
            <a:r>
              <a:rPr lang="en-US" dirty="0"/>
              <a:t>be thought of as a name that enables us to retrieve value 3 later on. In order to </a:t>
            </a:r>
            <a:r>
              <a:rPr lang="en-US" dirty="0" smtClean="0"/>
              <a:t>retrieve it</a:t>
            </a:r>
            <a:r>
              <a:rPr lang="en-US" dirty="0"/>
              <a:t>, we just need to evaluate </a:t>
            </a:r>
            <a:r>
              <a:rPr lang="en-US" i="1" dirty="0"/>
              <a:t>x </a:t>
            </a:r>
            <a:r>
              <a:rPr lang="en-US" dirty="0"/>
              <a:t>in an expression.</a:t>
            </a:r>
            <a:br>
              <a:rPr lang="en-US" dirty="0"/>
            </a:br>
            <a:r>
              <a:rPr lang="en-US" dirty="0"/>
              <a:t>The same can be done in Python. A value can be assigned to a variable:</a:t>
            </a:r>
            <a:br>
              <a:rPr lang="en-US" dirty="0"/>
            </a:br>
            <a:r>
              <a:rPr lang="en-US" dirty="0"/>
              <a:t>&gt;&gt;&gt; x = 4</a:t>
            </a:r>
            <a:br>
              <a:rPr lang="en-US" dirty="0"/>
            </a:br>
            <a:r>
              <a:rPr lang="en-US" dirty="0"/>
              <a:t>The statement x = 4 is called an </a:t>
            </a:r>
            <a:r>
              <a:rPr lang="en-US" i="1" dirty="0"/>
              <a:t>assignment statement</a:t>
            </a:r>
            <a:r>
              <a:rPr lang="en-US" dirty="0"/>
              <a:t>. The general format of an </a:t>
            </a:r>
            <a:r>
              <a:rPr lang="en-US" dirty="0" smtClean="0"/>
              <a:t>assignment statement </a:t>
            </a:r>
            <a:r>
              <a:rPr lang="en-US" dirty="0"/>
              <a:t>is</a:t>
            </a:r>
            <a:r>
              <a:rPr lang="en-US" dirty="0" smtClean="0"/>
              <a:t>:</a:t>
            </a:r>
          </a:p>
          <a:p>
            <a:pPr marL="0" indent="0" algn="ctr">
              <a:buNone/>
            </a:pPr>
            <a:r>
              <a:rPr lang="en-US" dirty="0"/>
              <a:t/>
            </a:r>
            <a:br>
              <a:rPr lang="en-US" dirty="0"/>
            </a:br>
            <a:r>
              <a:rPr lang="en-US" dirty="0"/>
              <a:t>&lt;variable&gt; = &lt;expression</a:t>
            </a:r>
            <a:r>
              <a:rPr lang="en-US" dirty="0" smtClean="0"/>
              <a:t>&gt;</a:t>
            </a:r>
          </a:p>
          <a:p>
            <a:r>
              <a:rPr lang="en-US" dirty="0"/>
              <a:t/>
            </a:r>
            <a:br>
              <a:rPr lang="en-US" dirty="0"/>
            </a:br>
            <a:r>
              <a:rPr lang="en-US" dirty="0"/>
              <a:t>An expression we refer to as &lt;expression&gt; lies on the right-hand side of the = operator; </a:t>
            </a:r>
            <a:r>
              <a:rPr lang="en-US" dirty="0" smtClean="0"/>
              <a:t>it can </a:t>
            </a:r>
            <a:r>
              <a:rPr lang="en-US" dirty="0"/>
              <a:t>be an algebraic, Boolean, or other kind of expression. On the left-hand side is a </a:t>
            </a:r>
            <a:r>
              <a:rPr lang="en-US" dirty="0" smtClean="0"/>
              <a:t>variable referred </a:t>
            </a:r>
            <a:r>
              <a:rPr lang="en-US" dirty="0"/>
              <a:t>to as &lt;variable&gt;. The assignment statement assigns to &lt;variable&gt; the </a:t>
            </a:r>
            <a:r>
              <a:rPr lang="en-US" dirty="0" smtClean="0"/>
              <a:t>value that </a:t>
            </a:r>
            <a:r>
              <a:rPr lang="en-US" dirty="0"/>
              <a:t>&lt;expression&gt; evaluates to. In the last example, x is assigned value 4.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970603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 (Cont.)</a:t>
            </a:r>
            <a:endParaRPr lang="en-US" dirty="0"/>
          </a:p>
        </p:txBody>
      </p:sp>
      <p:sp>
        <p:nvSpPr>
          <p:cNvPr id="3" name="Content Placeholder 2"/>
          <p:cNvSpPr>
            <a:spLocks noGrp="1"/>
          </p:cNvSpPr>
          <p:nvPr>
            <p:ph idx="1"/>
          </p:nvPr>
        </p:nvSpPr>
        <p:spPr/>
        <p:txBody>
          <a:bodyPr anchor="t"/>
          <a:lstStyle/>
          <a:p>
            <a:r>
              <a:rPr lang="en-US" dirty="0"/>
              <a:t>You may remember from algebra that the value of a variable can change. The same </a:t>
            </a:r>
            <a:r>
              <a:rPr lang="en-US" dirty="0" smtClean="0"/>
              <a:t>is true </a:t>
            </a:r>
            <a:r>
              <a:rPr lang="en-US" dirty="0"/>
              <a:t>with Python variables. For example, suppose that the value of variable x is initially 4:</a:t>
            </a:r>
            <a:br>
              <a:rPr lang="en-US" dirty="0"/>
            </a:br>
            <a:r>
              <a:rPr lang="en-US" dirty="0"/>
              <a:t>&gt;&gt;&gt; x</a:t>
            </a:r>
            <a:br>
              <a:rPr lang="en-US" dirty="0"/>
            </a:br>
            <a:r>
              <a:rPr lang="en-US" dirty="0"/>
              <a:t>4</a:t>
            </a:r>
            <a:br>
              <a:rPr lang="en-US" dirty="0"/>
            </a:br>
            <a:r>
              <a:rPr lang="en-US" dirty="0"/>
              <a:t>Now let’s assign value 7 to variable x:</a:t>
            </a:r>
            <a:br>
              <a:rPr lang="en-US" dirty="0"/>
            </a:br>
            <a:r>
              <a:rPr lang="en-US" dirty="0"/>
              <a:t>&gt;&gt;&gt; x = 7</a:t>
            </a:r>
            <a:br>
              <a:rPr lang="en-US" dirty="0"/>
            </a:br>
            <a:r>
              <a:rPr lang="en-US" dirty="0"/>
              <a:t>&gt;&gt;&gt; x</a:t>
            </a:r>
            <a:br>
              <a:rPr lang="en-US" dirty="0"/>
            </a:br>
            <a:r>
              <a:rPr lang="en-US" dirty="0"/>
              <a:t>7</a:t>
            </a:r>
            <a:br>
              <a:rPr lang="en-US" dirty="0"/>
            </a:br>
            <a:r>
              <a:rPr lang="en-US" dirty="0"/>
              <a:t>So the assignment statement x = 7 changed the value of x from 4 to </a:t>
            </a:r>
            <a:r>
              <a:rPr lang="en-US" dirty="0" smtClean="0"/>
              <a:t>7.</a:t>
            </a: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smtClean="0"/>
              <a:t>10/8/2018</a:t>
            </a:r>
            <a:endParaRPr lang="en-US" dirty="0"/>
          </a:p>
        </p:txBody>
      </p:sp>
      <p:sp>
        <p:nvSpPr>
          <p:cNvPr id="5" name="Footer Placeholder 4"/>
          <p:cNvSpPr>
            <a:spLocks noGrp="1"/>
          </p:cNvSpPr>
          <p:nvPr>
            <p:ph type="ftr" sz="quarter" idx="11"/>
          </p:nvPr>
        </p:nvSpPr>
        <p:spPr/>
        <p:txBody>
          <a:bodyPr/>
          <a:lstStyle/>
          <a:p>
            <a:r>
              <a:rPr lang="en-US" smtClean="0"/>
              <a:t>Copy Right - Asst. Prof. Syed Faisal Ali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260187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1695</TotalTime>
  <Words>1349</Words>
  <Application>Microsoft Office PowerPoint</Application>
  <PresentationFormat>Widescreen</PresentationFormat>
  <Paragraphs>204</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CMMI10</vt:lpstr>
      <vt:lpstr>Gill Sans MT</vt:lpstr>
      <vt:lpstr>SFTT1000</vt:lpstr>
      <vt:lpstr>Tahoma</vt:lpstr>
      <vt:lpstr>TeXGyreHeros-Bold</vt:lpstr>
      <vt:lpstr>TeXGyreTermes-Regular</vt:lpstr>
      <vt:lpstr>Wingdings</vt:lpstr>
      <vt:lpstr>Wingdings 2</vt:lpstr>
      <vt:lpstr>Dividend</vt:lpstr>
      <vt:lpstr>Programming fundamentals</vt:lpstr>
      <vt:lpstr>Calling Build-in functions()</vt:lpstr>
      <vt:lpstr>Boolean expression and operators</vt:lpstr>
      <vt:lpstr>Between and comparison operator</vt:lpstr>
      <vt:lpstr>Boolean expressions</vt:lpstr>
      <vt:lpstr>Unary (NOT)and binary operator (AND, OR)</vt:lpstr>
      <vt:lpstr>George boole and Boolean algebra (1815 – 1864)</vt:lpstr>
      <vt:lpstr>Assignment operator</vt:lpstr>
      <vt:lpstr>Assignment operator (Cont.)</vt:lpstr>
      <vt:lpstr>Assignment and Equality Operators </vt:lpstr>
      <vt:lpstr>Variable Names </vt:lpstr>
      <vt:lpstr>Reserved words in python and variable names</vt:lpstr>
      <vt:lpstr>Strings ‘’ or “” </vt:lpstr>
      <vt:lpstr>String operators</vt:lpstr>
      <vt:lpstr>Concatenation (joining of two or more strings)</vt:lpstr>
      <vt:lpstr>Math operator * and IN operator</vt:lpstr>
      <vt:lpstr>In operator for checking and len()</vt:lpstr>
      <vt:lpstr>Practice Problem 2.1</vt:lpstr>
      <vt:lpstr>Practice Problem 2.2</vt:lpstr>
      <vt:lpstr>Practice problem 2.3</vt:lpstr>
      <vt:lpstr>Practice Problem 2.4</vt:lpstr>
      <vt:lpstr>End of Lecture 04 – Week 02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AsmaKhan</cp:lastModifiedBy>
  <cp:revision>239</cp:revision>
  <dcterms:created xsi:type="dcterms:W3CDTF">2018-10-04T03:10:47Z</dcterms:created>
  <dcterms:modified xsi:type="dcterms:W3CDTF">2019-10-24T04:52:26Z</dcterms:modified>
</cp:coreProperties>
</file>