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35"/>
  </p:notesMasterIdLst>
  <p:sldIdLst>
    <p:sldId id="256" r:id="rId2"/>
    <p:sldId id="262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82" r:id="rId15"/>
    <p:sldId id="283" r:id="rId16"/>
    <p:sldId id="284" r:id="rId17"/>
    <p:sldId id="280" r:id="rId18"/>
    <p:sldId id="285" r:id="rId19"/>
    <p:sldId id="286" r:id="rId20"/>
    <p:sldId id="287" r:id="rId21"/>
    <p:sldId id="291" r:id="rId22"/>
    <p:sldId id="292" r:id="rId23"/>
    <p:sldId id="293" r:id="rId24"/>
    <p:sldId id="295" r:id="rId25"/>
    <p:sldId id="296" r:id="rId26"/>
    <p:sldId id="297" r:id="rId27"/>
    <p:sldId id="299" r:id="rId28"/>
    <p:sldId id="300" r:id="rId29"/>
    <p:sldId id="301" r:id="rId30"/>
    <p:sldId id="302" r:id="rId31"/>
    <p:sldId id="303" r:id="rId32"/>
    <p:sldId id="290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CC0000"/>
    <a:srgbClr val="FFFF00"/>
    <a:srgbClr val="FF3399"/>
    <a:srgbClr val="FF66CC"/>
    <a:srgbClr val="33CCCC"/>
    <a:srgbClr val="FF0066"/>
    <a:srgbClr val="FF33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031F4BC-5999-44B6-96A3-13631CBC9E9E}" type="datetimeFigureOut">
              <a:rPr lang="ar-SA" smtClean="0"/>
              <a:t>24/03/1441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29D6FAE4-AA02-42BA-80F7-CC7182BBBE9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7827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57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1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1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0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1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20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5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8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5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1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026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02 – Python data types, Boolean logics &amp; Naming convention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35634" y="4737462"/>
            <a:ext cx="524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Course Instructor :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Engr.Asma</a:t>
            </a:r>
            <a:r>
              <a:rPr lang="en-US" smtClean="0">
                <a:solidFill>
                  <a:schemeClr val="bg1"/>
                </a:solidFill>
              </a:rPr>
              <a:t> Khan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83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45429" y="4245429"/>
            <a:ext cx="1672045" cy="116259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581192" y="3350603"/>
            <a:ext cx="1796248" cy="2174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just"/>
            <a:r>
              <a:rPr lang="en-US" dirty="0"/>
              <a:t>Python provides operators to process text (i.e., string values). Like numbers, strings can </a:t>
            </a:r>
            <a:r>
              <a:rPr lang="en-US" dirty="0" smtClean="0"/>
              <a:t>be compared </a:t>
            </a:r>
            <a:r>
              <a:rPr lang="en-US" dirty="0"/>
              <a:t>using comparison operators: </a:t>
            </a:r>
            <a:r>
              <a:rPr lang="en-US" dirty="0">
                <a:solidFill>
                  <a:srgbClr val="FF0000"/>
                </a:solidFill>
              </a:rPr>
              <a:t>==, !=, &lt; , &gt;, </a:t>
            </a:r>
            <a:r>
              <a:rPr lang="en-US" dirty="0"/>
              <a:t>and so on. Operator </a:t>
            </a:r>
            <a:r>
              <a:rPr lang="en-US" dirty="0">
                <a:solidFill>
                  <a:srgbClr val="7030A0"/>
                </a:solidFill>
              </a:rPr>
              <a:t>==,</a:t>
            </a:r>
            <a:r>
              <a:rPr lang="en-US" dirty="0"/>
              <a:t> for </a:t>
            </a:r>
            <a:r>
              <a:rPr lang="en-US" dirty="0" smtClean="0"/>
              <a:t>example, returns </a:t>
            </a:r>
            <a:r>
              <a:rPr lang="en-US" dirty="0"/>
              <a:t>True if the strings on either side of the operator have the same value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&gt;&gt;&gt; s == 'hello'</a:t>
            </a:r>
            <a:br>
              <a:rPr lang="en-US" dirty="0"/>
            </a:br>
            <a:r>
              <a:rPr lang="en-US" dirty="0"/>
              <a:t>True</a:t>
            </a:r>
            <a:br>
              <a:rPr lang="en-US" dirty="0"/>
            </a:br>
            <a:r>
              <a:rPr lang="en-US" dirty="0"/>
              <a:t>&gt;&gt;&gt; t = 'world'</a:t>
            </a:r>
            <a:br>
              <a:rPr lang="en-US" dirty="0"/>
            </a:br>
            <a:r>
              <a:rPr lang="en-US" dirty="0"/>
              <a:t>&gt;&gt;&gt; s != t</a:t>
            </a:r>
            <a:br>
              <a:rPr lang="en-US" dirty="0"/>
            </a:br>
            <a:r>
              <a:rPr lang="en-US" dirty="0"/>
              <a:t>True</a:t>
            </a:r>
            <a:br>
              <a:rPr lang="en-US" dirty="0"/>
            </a:br>
            <a:r>
              <a:rPr lang="en-US" dirty="0"/>
              <a:t>&gt;&gt;&gt; s == t</a:t>
            </a:r>
            <a:br>
              <a:rPr lang="en-US" dirty="0"/>
            </a:br>
            <a:r>
              <a:rPr lang="en-US" dirty="0"/>
              <a:t>False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35505" y="3350603"/>
            <a:ext cx="64187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eXGyreTermes-Regular"/>
              </a:rPr>
              <a:t>While </a:t>
            </a:r>
            <a:r>
              <a:rPr lang="en-US" dirty="0">
                <a:solidFill>
                  <a:srgbClr val="000000"/>
                </a:solidFill>
                <a:latin typeface="SFTT1000"/>
              </a:rPr>
              <a:t>== </a:t>
            </a:r>
            <a:r>
              <a:rPr lang="en-US" dirty="0">
                <a:solidFill>
                  <a:srgbClr val="000000"/>
                </a:solidFill>
                <a:latin typeface="TeXGyreTermes-Regular"/>
              </a:rPr>
              <a:t>and </a:t>
            </a:r>
            <a:r>
              <a:rPr lang="en-US" dirty="0">
                <a:solidFill>
                  <a:srgbClr val="000000"/>
                </a:solidFill>
                <a:latin typeface="SFTT1000"/>
              </a:rPr>
              <a:t>!= </a:t>
            </a:r>
            <a:r>
              <a:rPr lang="en-US" dirty="0">
                <a:solidFill>
                  <a:srgbClr val="000000"/>
                </a:solidFill>
                <a:latin typeface="TeXGyreTermes-Regular"/>
              </a:rPr>
              <a:t>test whether or not two strings are equal, the comparison operators </a:t>
            </a:r>
            <a:r>
              <a:rPr lang="en-US" dirty="0" smtClean="0">
                <a:solidFill>
                  <a:srgbClr val="000000"/>
                </a:solidFill>
                <a:latin typeface="SFTT1000"/>
              </a:rPr>
              <a:t>&lt; </a:t>
            </a:r>
            <a:r>
              <a:rPr lang="en-US" dirty="0" smtClean="0">
                <a:solidFill>
                  <a:srgbClr val="000000"/>
                </a:solidFill>
                <a:latin typeface="TeXGyreTermes-Regular"/>
              </a:rPr>
              <a:t>and </a:t>
            </a:r>
            <a:r>
              <a:rPr lang="en-US" dirty="0">
                <a:solidFill>
                  <a:srgbClr val="000000"/>
                </a:solidFill>
                <a:latin typeface="SFTT1000"/>
              </a:rPr>
              <a:t>&gt; </a:t>
            </a:r>
            <a:r>
              <a:rPr lang="en-US" dirty="0">
                <a:solidFill>
                  <a:srgbClr val="000000"/>
                </a:solidFill>
                <a:latin typeface="TeXGyreTermes-Regular"/>
              </a:rPr>
              <a:t>compare strings using the dictionary order:</a:t>
            </a:r>
            <a:br>
              <a:rPr lang="en-US" dirty="0">
                <a:solidFill>
                  <a:srgbClr val="000000"/>
                </a:solidFill>
                <a:latin typeface="TeXGyreTermes-Regular"/>
              </a:rPr>
            </a:br>
            <a:r>
              <a:rPr lang="en-US" dirty="0">
                <a:solidFill>
                  <a:srgbClr val="000000"/>
                </a:solidFill>
                <a:latin typeface="SFTT1000"/>
              </a:rPr>
              <a:t>&gt;&gt;&gt; s &lt; t</a:t>
            </a:r>
            <a:br>
              <a:rPr lang="en-US" dirty="0">
                <a:solidFill>
                  <a:srgbClr val="000000"/>
                </a:solidFill>
                <a:latin typeface="SFTT1000"/>
              </a:rPr>
            </a:br>
            <a:r>
              <a:rPr lang="en-US" dirty="0">
                <a:solidFill>
                  <a:srgbClr val="000000"/>
                </a:solidFill>
                <a:latin typeface="SFTT1000"/>
              </a:rPr>
              <a:t>True</a:t>
            </a:r>
            <a:br>
              <a:rPr lang="en-US" dirty="0">
                <a:solidFill>
                  <a:srgbClr val="000000"/>
                </a:solidFill>
                <a:latin typeface="SFTT1000"/>
              </a:rPr>
            </a:br>
            <a:r>
              <a:rPr lang="en-US" dirty="0">
                <a:solidFill>
                  <a:srgbClr val="000000"/>
                </a:solidFill>
                <a:latin typeface="SFTT1000"/>
              </a:rPr>
              <a:t>&gt;&gt;&gt; s &gt; t</a:t>
            </a:r>
            <a:br>
              <a:rPr lang="en-US" dirty="0">
                <a:solidFill>
                  <a:srgbClr val="000000"/>
                </a:solidFill>
                <a:latin typeface="SFTT1000"/>
              </a:rPr>
            </a:br>
            <a:r>
              <a:rPr lang="en-US" dirty="0">
                <a:solidFill>
                  <a:srgbClr val="000000"/>
                </a:solidFill>
                <a:latin typeface="SFTT1000"/>
              </a:rPr>
              <a:t>False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98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31818" y="2641059"/>
            <a:ext cx="2455818" cy="840376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1818" y="4406538"/>
            <a:ext cx="5355772" cy="1097280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Concatenation (joining of two or more strings)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7"/>
            <a:ext cx="11029615" cy="3771314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The + operator, when applied to two strings, evaluates to a new string that is the </a:t>
            </a:r>
            <a:r>
              <a:rPr lang="en-US" i="1" dirty="0"/>
              <a:t>concatenation </a:t>
            </a:r>
            <a:r>
              <a:rPr lang="en-US" dirty="0"/>
              <a:t>(i.e., the joining) of the two strings:</a:t>
            </a:r>
            <a:br>
              <a:rPr lang="en-US" dirty="0"/>
            </a:br>
            <a:r>
              <a:rPr lang="en-US" dirty="0"/>
              <a:t>&gt;&gt;&gt; s + t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 err="1"/>
              <a:t>helloworld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&gt;&gt;&gt; s + ' ' + t</a:t>
            </a:r>
            <a:br>
              <a:rPr lang="en-US" dirty="0"/>
            </a:br>
            <a:r>
              <a:rPr lang="en-US" dirty="0"/>
              <a:t>'hello world'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second example, the names s and t are evaluated to the string values 'hello' </a:t>
            </a:r>
            <a:r>
              <a:rPr lang="en-US" dirty="0" smtClean="0"/>
              <a:t>and 'world</a:t>
            </a:r>
            <a:r>
              <a:rPr lang="en-US" dirty="0"/>
              <a:t>', respectively, which are then concatenated with the single blank space string ' '.</a:t>
            </a:r>
            <a:br>
              <a:rPr lang="en-US" dirty="0"/>
            </a:br>
            <a:r>
              <a:rPr lang="en-US" dirty="0"/>
              <a:t>If we can </a:t>
            </a:r>
            <a:r>
              <a:rPr lang="en-US" i="1" dirty="0"/>
              <a:t>add </a:t>
            </a:r>
            <a:r>
              <a:rPr lang="en-US" dirty="0"/>
              <a:t>two strings, can we, perhaps, </a:t>
            </a:r>
            <a:r>
              <a:rPr lang="en-US" i="1" dirty="0"/>
              <a:t>multiply </a:t>
            </a:r>
            <a:r>
              <a:rPr lang="en-US" dirty="0"/>
              <a:t>them?</a:t>
            </a:r>
            <a:br>
              <a:rPr lang="en-US" dirty="0"/>
            </a:br>
            <a:r>
              <a:rPr lang="en-US" dirty="0"/>
              <a:t>&gt;&gt;&gt; 'hello ' * 'world'</a:t>
            </a:r>
            <a:br>
              <a:rPr lang="en-US" dirty="0"/>
            </a:br>
            <a:r>
              <a:rPr lang="en-US" dirty="0" err="1"/>
              <a:t>Traceback</a:t>
            </a:r>
            <a:r>
              <a:rPr lang="en-US" dirty="0"/>
              <a:t> (most recent call last):</a:t>
            </a:r>
            <a:br>
              <a:rPr lang="en-US" dirty="0"/>
            </a:br>
            <a:r>
              <a:rPr lang="en-US" dirty="0"/>
              <a:t>File "&lt;pyshell#146&gt;", line 1, in &lt;module&gt;</a:t>
            </a:r>
            <a:br>
              <a:rPr lang="en-US" dirty="0"/>
            </a:br>
            <a:r>
              <a:rPr lang="en-US" dirty="0"/>
              <a:t>'hello ' * 'world'</a:t>
            </a:r>
            <a:br>
              <a:rPr lang="en-US" dirty="0"/>
            </a:br>
            <a:r>
              <a:rPr lang="en-US" dirty="0" err="1"/>
              <a:t>TypeError</a:t>
            </a:r>
            <a:r>
              <a:rPr lang="en-US" dirty="0"/>
              <a:t>: cannot multiply sequence by non-</a:t>
            </a:r>
            <a:r>
              <a:rPr lang="en-US" dirty="0" err="1"/>
              <a:t>int</a:t>
            </a:r>
            <a:r>
              <a:rPr lang="en-US" dirty="0"/>
              <a:t> of type '</a:t>
            </a:r>
            <a:r>
              <a:rPr lang="en-US" dirty="0" err="1"/>
              <a:t>str</a:t>
            </a:r>
            <a:r>
              <a:rPr lang="en-US" dirty="0"/>
              <a:t>'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21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40526" y="4624251"/>
            <a:ext cx="1384663" cy="1071154"/>
          </a:xfrm>
          <a:prstGeom prst="rect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40526" y="2638697"/>
            <a:ext cx="2072640" cy="12192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operator * and IN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85000" lnSpcReduction="10000"/>
          </a:bodyPr>
          <a:lstStyle/>
          <a:p>
            <a:r>
              <a:rPr lang="en-US" dirty="0"/>
              <a:t>Python programming language and </a:t>
            </a:r>
            <a:r>
              <a:rPr lang="en-US" dirty="0" smtClean="0"/>
              <a:t>the meaning </a:t>
            </a:r>
            <a:r>
              <a:rPr lang="en-US" dirty="0"/>
              <a:t>of the standard operators (+, *, /, etc.) for various types of values (integer, </a:t>
            </a:r>
            <a:r>
              <a:rPr lang="en-US" dirty="0" smtClean="0"/>
              <a:t>floating point</a:t>
            </a:r>
            <a:r>
              <a:rPr lang="en-US" dirty="0"/>
              <a:t>, Boolean, string, etc.) is intuitive. So, intuitively, what do you think should </a:t>
            </a:r>
            <a:r>
              <a:rPr lang="en-US" dirty="0" smtClean="0"/>
              <a:t>happen when </a:t>
            </a:r>
            <a:r>
              <a:rPr lang="en-US" dirty="0"/>
              <a:t>a string gets multiplied by an integer? Let’s try it:</a:t>
            </a:r>
            <a:br>
              <a:rPr lang="en-US" dirty="0"/>
            </a:br>
            <a:r>
              <a:rPr lang="en-US" dirty="0"/>
              <a:t>&gt;&gt;&gt; 3 * 'A'</a:t>
            </a:r>
            <a:br>
              <a:rPr lang="en-US" dirty="0"/>
            </a:br>
            <a:r>
              <a:rPr lang="en-US" dirty="0"/>
              <a:t>'AAA'</a:t>
            </a:r>
            <a:br>
              <a:rPr lang="en-US" dirty="0"/>
            </a:br>
            <a:r>
              <a:rPr lang="en-US" dirty="0"/>
              <a:t>&gt;&gt;&gt; 'hello ' * 2</a:t>
            </a:r>
            <a:br>
              <a:rPr lang="en-US" dirty="0"/>
            </a:br>
            <a:r>
              <a:rPr lang="en-US" dirty="0"/>
              <a:t>'hello </a:t>
            </a:r>
            <a:r>
              <a:rPr lang="en-US" dirty="0" err="1"/>
              <a:t>hello</a:t>
            </a:r>
            <a:r>
              <a:rPr lang="en-US" dirty="0"/>
              <a:t> '</a:t>
            </a:r>
            <a:br>
              <a:rPr lang="en-US" dirty="0"/>
            </a:br>
            <a:r>
              <a:rPr lang="en-US" dirty="0"/>
              <a:t>&gt;&gt;&gt; 30 * '-' </a:t>
            </a:r>
            <a:br>
              <a:rPr lang="en-US" dirty="0"/>
            </a:br>
            <a:r>
              <a:rPr lang="en-US" dirty="0"/>
              <a:t>'------------------------------' </a:t>
            </a:r>
            <a:br>
              <a:rPr lang="en-US" dirty="0"/>
            </a:br>
            <a:r>
              <a:rPr lang="en-US" dirty="0"/>
              <a:t>Multiplying a string s by an integer k gives us a string obtained by concatenating k copies </a:t>
            </a:r>
            <a:r>
              <a:rPr lang="en-US" dirty="0" smtClean="0"/>
              <a:t>of string </a:t>
            </a:r>
            <a:r>
              <a:rPr lang="en-US" dirty="0"/>
              <a:t>s.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Note</a:t>
            </a:r>
            <a:r>
              <a:rPr lang="en-US" dirty="0" smtClean="0"/>
              <a:t> </a:t>
            </a:r>
            <a:r>
              <a:rPr lang="en-US" dirty="0"/>
              <a:t>how we easily obtained a line (useful for presenting your simple text </a:t>
            </a:r>
            <a:r>
              <a:rPr lang="en-US" dirty="0" smtClean="0"/>
              <a:t>output, say</a:t>
            </a:r>
            <a:r>
              <a:rPr lang="en-US" dirty="0"/>
              <a:t>) by multiplying string '-' 30 times.</a:t>
            </a:r>
            <a:br>
              <a:rPr lang="en-US" dirty="0"/>
            </a:br>
            <a:r>
              <a:rPr lang="en-US" dirty="0"/>
              <a:t>With the in operator, we can check whether a character appears in a string:</a:t>
            </a:r>
            <a:br>
              <a:rPr lang="en-US" dirty="0"/>
            </a:br>
            <a:r>
              <a:rPr lang="en-US" dirty="0"/>
              <a:t>&gt;&gt;&gt; s = 'hello'</a:t>
            </a:r>
            <a:br>
              <a:rPr lang="en-US" dirty="0"/>
            </a:br>
            <a:r>
              <a:rPr lang="en-US" dirty="0"/>
              <a:t>&gt;&gt;&gt; 'h' in s</a:t>
            </a:r>
            <a:br>
              <a:rPr lang="en-US" dirty="0"/>
            </a:br>
            <a:r>
              <a:rPr lang="en-US" dirty="0"/>
              <a:t>True</a:t>
            </a:r>
            <a:br>
              <a:rPr lang="en-US" dirty="0"/>
            </a:br>
            <a:r>
              <a:rPr lang="en-US" dirty="0"/>
              <a:t>&gt;&gt;&gt; 'g' in s</a:t>
            </a:r>
            <a:br>
              <a:rPr lang="en-US" dirty="0"/>
            </a:br>
            <a:r>
              <a:rPr lang="en-US" dirty="0"/>
              <a:t>False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218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48565" y="4519750"/>
            <a:ext cx="1524669" cy="679268"/>
          </a:xfrm>
          <a:prstGeom prst="rect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5622" y="2823841"/>
            <a:ext cx="1487612" cy="43666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operator for checking and </a:t>
            </a:r>
            <a:r>
              <a:rPr lang="en-US" dirty="0" err="1" smtClean="0"/>
              <a:t>len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92569"/>
            <a:ext cx="3036089" cy="3678303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The in operator also can be used to check whether a string appears in another:</a:t>
            </a:r>
            <a:br>
              <a:rPr lang="en-US" dirty="0"/>
            </a:br>
            <a:r>
              <a:rPr lang="en-US" dirty="0"/>
              <a:t>&gt;&gt;&gt; 'll' in s</a:t>
            </a:r>
            <a:br>
              <a:rPr lang="en-US" dirty="0"/>
            </a:br>
            <a:r>
              <a:rPr lang="en-US" dirty="0"/>
              <a:t>True</a:t>
            </a:r>
            <a:br>
              <a:rPr lang="en-US" dirty="0"/>
            </a:br>
            <a:r>
              <a:rPr lang="en-US" dirty="0"/>
              <a:t>Since 'll' appears in string s, we say that 'll' is a </a:t>
            </a:r>
            <a:r>
              <a:rPr lang="en-US" i="1" dirty="0"/>
              <a:t>substring </a:t>
            </a:r>
            <a:r>
              <a:rPr lang="en-US" dirty="0"/>
              <a:t>of s.</a:t>
            </a:r>
            <a:br>
              <a:rPr lang="en-US" dirty="0"/>
            </a:br>
            <a:r>
              <a:rPr lang="en-US" dirty="0"/>
              <a:t>The length of a string can be computed using the </a:t>
            </a:r>
            <a:r>
              <a:rPr lang="en-US" dirty="0" err="1"/>
              <a:t>len</a:t>
            </a:r>
            <a:r>
              <a:rPr lang="en-US" dirty="0"/>
              <a:t>() function: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len</a:t>
            </a:r>
            <a:r>
              <a:rPr lang="en-US" dirty="0"/>
              <a:t>(s)</a:t>
            </a:r>
            <a:br>
              <a:rPr lang="en-US" dirty="0"/>
            </a:br>
            <a:r>
              <a:rPr lang="en-US" dirty="0"/>
              <a:t>5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977030"/>
              </p:ext>
            </p:extLst>
          </p:nvPr>
        </p:nvGraphicFramePr>
        <p:xfrm>
          <a:off x="3617282" y="1984173"/>
          <a:ext cx="8128000" cy="3134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08777">
                  <a:extLst>
                    <a:ext uri="{9D8B030D-6E8A-4147-A177-3AD203B41FA5}">
                      <a16:colId xmlns="" xmlns:a16="http://schemas.microsoft.com/office/drawing/2014/main" val="620798902"/>
                    </a:ext>
                  </a:extLst>
                </a:gridCol>
                <a:gridCol w="6119223">
                  <a:extLst>
                    <a:ext uri="{9D8B030D-6E8A-4147-A177-3AD203B41FA5}">
                      <a16:colId xmlns="" xmlns:a16="http://schemas.microsoft.com/office/drawing/2014/main" val="3470665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TeXGyreHeros-Bold"/>
                        </a:rPr>
                        <a:t>Usage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TeXGyreHeros-Bold"/>
                        </a:rPr>
                        <a:t>Explanation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80901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SFTT1000"/>
                        </a:rPr>
                        <a:t>x in 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TeXGyreTermes-Regular"/>
                        </a:rPr>
                        <a:t>True if string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SFTT1000"/>
                        </a:rPr>
                        <a:t>x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TeXGyreTermes-Regular"/>
                        </a:rPr>
                        <a:t>is a substring of string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SFTT1000"/>
                        </a:rPr>
                        <a:t>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TeXGyreTermes-Regular"/>
                        </a:rPr>
                        <a:t>, and false otherwise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715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SFTT1000"/>
                        </a:rPr>
                        <a:t>x not in 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TeXGyreTermes-Regular"/>
                        </a:rPr>
                        <a:t>False if string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SFTT1000"/>
                        </a:rPr>
                        <a:t>x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TeXGyreTermes-Regular"/>
                        </a:rPr>
                        <a:t>is a substring of string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SFTT1000"/>
                        </a:rPr>
                        <a:t>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TeXGyreTermes-Regular"/>
                        </a:rPr>
                        <a:t>, and true otherwise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1946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SFTT1000"/>
                        </a:rPr>
                        <a:t>s + 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TeXGyreTermes-Regular"/>
                        </a:rPr>
                        <a:t>Concatenation of string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SFTT1000"/>
                        </a:rPr>
                        <a:t>s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TeXGyreTermes-Regular"/>
                        </a:rPr>
                        <a:t>and string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SFTT1000"/>
                        </a:rPr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09820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SFTT1000"/>
                        </a:rPr>
                        <a:t>s *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SFTT1000"/>
                        </a:rPr>
                        <a:t>n * s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TeXGyreTermes-Regular"/>
                        </a:rPr>
                        <a:t>Concatenation of </a:t>
                      </a:r>
                      <a:r>
                        <a:rPr lang="en-US" i="1" dirty="0" smtClean="0">
                          <a:solidFill>
                            <a:srgbClr val="000000"/>
                          </a:solidFill>
                          <a:latin typeface="CMMI10"/>
                        </a:rPr>
                        <a:t>n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TeXGyreTermes-Regular"/>
                        </a:rPr>
                        <a:t>copies of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SFTT1000"/>
                        </a:rPr>
                        <a:t>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9749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SFTT1000"/>
                        </a:rPr>
                        <a:t>s[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SFTT1000"/>
                        </a:rPr>
                        <a:t>i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SFTT1000"/>
                        </a:rPr>
                        <a:t>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TeXGyreTermes-Regular"/>
                        </a:rPr>
                        <a:t>Character of string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SFTT1000"/>
                        </a:rPr>
                        <a:t>s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TeXGyreTermes-Regular"/>
                        </a:rPr>
                        <a:t>at index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SFTT1000"/>
                        </a:rPr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69829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SFTT1000"/>
                        </a:rPr>
                        <a:t>len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SFTT1000"/>
                        </a:rPr>
                        <a:t>(s)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TeXGyreTermes-Regular"/>
                        </a:rPr>
                        <a:t>Length of string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SFTT1000"/>
                        </a:rPr>
                        <a:t>s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5570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831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</a:t>
            </a:r>
            <a:r>
              <a:rPr lang="en-US" dirty="0" smtClean="0"/>
              <a:t>Problem 2.1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Write </a:t>
            </a:r>
            <a:r>
              <a:rPr lang="en-US" dirty="0"/>
              <a:t>Python algebraic expressions corresponding to the following statements:</a:t>
            </a:r>
            <a:br>
              <a:rPr lang="en-US" dirty="0"/>
            </a:br>
            <a:r>
              <a:rPr lang="en-US" dirty="0"/>
              <a:t>(a) The sum of the first five positive integers</a:t>
            </a:r>
            <a:br>
              <a:rPr lang="en-US" dirty="0"/>
            </a:br>
            <a:r>
              <a:rPr lang="en-US" dirty="0"/>
              <a:t>(b) The average age of Sara (age 23), Mark (age 19), and Fatima (age 31)</a:t>
            </a:r>
            <a:br>
              <a:rPr lang="en-US" dirty="0"/>
            </a:br>
            <a:r>
              <a:rPr lang="en-US" dirty="0"/>
              <a:t>(c) The number of times 73 goes into 403</a:t>
            </a:r>
            <a:br>
              <a:rPr lang="en-US" dirty="0"/>
            </a:br>
            <a:r>
              <a:rPr lang="en-US" dirty="0"/>
              <a:t>(d) The remainder when 403 is divided by 73</a:t>
            </a:r>
            <a:br>
              <a:rPr lang="en-US" dirty="0"/>
            </a:br>
            <a:r>
              <a:rPr lang="en-US" dirty="0"/>
              <a:t>(e) 2 to the 10th power</a:t>
            </a:r>
            <a:br>
              <a:rPr lang="en-US" dirty="0"/>
            </a:br>
            <a:r>
              <a:rPr lang="en-US" dirty="0"/>
              <a:t>(f) The absolute value of the difference between Sara’s height (54 inches) and Mark’s</a:t>
            </a:r>
            <a:br>
              <a:rPr lang="en-US" dirty="0"/>
            </a:br>
            <a:r>
              <a:rPr lang="en-US" dirty="0"/>
              <a:t>height (57 inches)</a:t>
            </a:r>
            <a:br>
              <a:rPr lang="en-US" dirty="0"/>
            </a:br>
            <a:r>
              <a:rPr lang="en-US" dirty="0"/>
              <a:t>(g) The lowest price among the following prices: $34.99, $29.95, and $31.50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66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</a:t>
            </a:r>
            <a:r>
              <a:rPr lang="en-US" dirty="0" smtClean="0"/>
              <a:t>2.2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Translate the following statements into Python Boolean expressions and evaluate them:</a:t>
            </a:r>
            <a:br>
              <a:rPr lang="en-US" dirty="0"/>
            </a:br>
            <a:r>
              <a:rPr lang="en-US" dirty="0"/>
              <a:t>(a) The sum of 2 and 2 is less than 4.</a:t>
            </a:r>
            <a:br>
              <a:rPr lang="en-US" dirty="0"/>
            </a:br>
            <a:r>
              <a:rPr lang="en-US" dirty="0"/>
              <a:t>(b) The value of 7 // 3 is equal to 1 + 1.</a:t>
            </a:r>
            <a:br>
              <a:rPr lang="en-US" dirty="0"/>
            </a:br>
            <a:r>
              <a:rPr lang="en-US" dirty="0"/>
              <a:t>(c) The sum of 3 squared and 4 squared is equal to 25.</a:t>
            </a:r>
            <a:br>
              <a:rPr lang="en-US" dirty="0"/>
            </a:br>
            <a:r>
              <a:rPr lang="en-US" dirty="0"/>
              <a:t>(d) The sum of 2, 4, and 6 is greater than 12.</a:t>
            </a:r>
            <a:br>
              <a:rPr lang="en-US" dirty="0"/>
            </a:br>
            <a:r>
              <a:rPr lang="en-US" dirty="0"/>
              <a:t>(e) 1387 is divisible by 19.</a:t>
            </a:r>
            <a:br>
              <a:rPr lang="en-US" dirty="0"/>
            </a:br>
            <a:r>
              <a:rPr lang="en-US" dirty="0"/>
              <a:t>(f) 31 is even. (Hint: what does the remainder when you divide by 2 tell you?)</a:t>
            </a:r>
            <a:br>
              <a:rPr lang="en-US" dirty="0"/>
            </a:br>
            <a:r>
              <a:rPr lang="en-US" dirty="0"/>
              <a:t>(g) The lowest price among $34.99, $29.95, and $31.50 is less than $30.00.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2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</a:t>
            </a:r>
            <a:r>
              <a:rPr lang="en-US" dirty="0" smtClean="0"/>
              <a:t>problem 2.3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Write Python statements that correspond to the actions below and execute them:</a:t>
            </a:r>
            <a:br>
              <a:rPr lang="en-US" dirty="0"/>
            </a:br>
            <a:r>
              <a:rPr lang="en-US" dirty="0"/>
              <a:t>(a) Assign integer value 3 to variable a.</a:t>
            </a:r>
            <a:br>
              <a:rPr lang="en-US" dirty="0"/>
            </a:br>
            <a:r>
              <a:rPr lang="en-US" dirty="0"/>
              <a:t>(b) Assign 4 to variable b.</a:t>
            </a:r>
            <a:br>
              <a:rPr lang="en-US" dirty="0"/>
            </a:br>
            <a:r>
              <a:rPr lang="en-US" dirty="0"/>
              <a:t>(c) Assign to variable c the value of expression a * a + b * b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00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</a:t>
            </a:r>
            <a:r>
              <a:rPr lang="en-US" dirty="0" smtClean="0"/>
              <a:t>2.4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Start by executing the assignment statements:</a:t>
            </a:r>
            <a:br>
              <a:rPr lang="en-US" dirty="0"/>
            </a:br>
            <a:r>
              <a:rPr lang="en-US" dirty="0"/>
              <a:t>&gt;&gt;&gt; s1 = 'ant'</a:t>
            </a:r>
            <a:br>
              <a:rPr lang="en-US" dirty="0"/>
            </a:br>
            <a:r>
              <a:rPr lang="en-US" dirty="0"/>
              <a:t>&gt;&gt;&gt; s2 = 'bat'</a:t>
            </a:r>
            <a:br>
              <a:rPr lang="en-US" dirty="0"/>
            </a:br>
            <a:r>
              <a:rPr lang="en-US" dirty="0"/>
              <a:t>&gt;&gt;&gt; s3 = </a:t>
            </a:r>
            <a:r>
              <a:rPr lang="en-US" dirty="0" smtClean="0"/>
              <a:t>'cod‘</a:t>
            </a:r>
          </a:p>
          <a:p>
            <a:r>
              <a:rPr lang="en-US" dirty="0" smtClean="0"/>
              <a:t>Write </a:t>
            </a:r>
            <a:r>
              <a:rPr lang="en-US" dirty="0"/>
              <a:t>Python expressions using s1, s2, and s3 and operators + and * that evaluate to:</a:t>
            </a:r>
            <a:br>
              <a:rPr lang="en-US" dirty="0"/>
            </a:br>
            <a:r>
              <a:rPr lang="en-US" dirty="0"/>
              <a:t>(a) 'ant bat cod'</a:t>
            </a:r>
            <a:br>
              <a:rPr lang="en-US" dirty="0"/>
            </a:br>
            <a:r>
              <a:rPr lang="en-US" dirty="0"/>
              <a:t>(b) 'ant </a:t>
            </a:r>
            <a:r>
              <a:rPr lang="en-US" dirty="0" err="1"/>
              <a:t>ant</a:t>
            </a:r>
            <a:r>
              <a:rPr lang="en-US" dirty="0"/>
              <a:t> </a:t>
            </a:r>
            <a:r>
              <a:rPr lang="en-US" dirty="0" err="1"/>
              <a:t>ant</a:t>
            </a:r>
            <a:r>
              <a:rPr lang="en-US" dirty="0"/>
              <a:t> </a:t>
            </a:r>
            <a:r>
              <a:rPr lang="en-US" dirty="0" err="1"/>
              <a:t>ant</a:t>
            </a:r>
            <a:r>
              <a:rPr lang="en-US" dirty="0"/>
              <a:t> </a:t>
            </a:r>
            <a:r>
              <a:rPr lang="en-US" dirty="0" err="1"/>
              <a:t>ant</a:t>
            </a:r>
            <a:r>
              <a:rPr lang="en-US" dirty="0"/>
              <a:t> </a:t>
            </a:r>
            <a:r>
              <a:rPr lang="en-US" dirty="0" err="1"/>
              <a:t>ant</a:t>
            </a:r>
            <a:r>
              <a:rPr lang="en-US" dirty="0"/>
              <a:t> </a:t>
            </a:r>
            <a:r>
              <a:rPr lang="en-US" dirty="0" err="1"/>
              <a:t>ant</a:t>
            </a:r>
            <a:r>
              <a:rPr lang="en-US" dirty="0"/>
              <a:t> </a:t>
            </a:r>
            <a:r>
              <a:rPr lang="en-US" dirty="0" err="1"/>
              <a:t>ant</a:t>
            </a:r>
            <a:r>
              <a:rPr lang="en-US" dirty="0"/>
              <a:t> </a:t>
            </a:r>
            <a:r>
              <a:rPr lang="en-US" dirty="0" err="1"/>
              <a:t>ant</a:t>
            </a:r>
            <a:r>
              <a:rPr lang="en-US" dirty="0"/>
              <a:t> </a:t>
            </a:r>
            <a:r>
              <a:rPr lang="en-US" dirty="0" err="1"/>
              <a:t>ant</a:t>
            </a:r>
            <a:r>
              <a:rPr lang="en-US" dirty="0"/>
              <a:t> '</a:t>
            </a:r>
            <a:br>
              <a:rPr lang="en-US" dirty="0"/>
            </a:br>
            <a:r>
              <a:rPr lang="en-US" dirty="0"/>
              <a:t>(c) 'ant bat </a:t>
            </a:r>
            <a:r>
              <a:rPr lang="en-US" dirty="0" err="1"/>
              <a:t>bat</a:t>
            </a:r>
            <a:r>
              <a:rPr lang="en-US" dirty="0"/>
              <a:t> cod </a:t>
            </a:r>
            <a:r>
              <a:rPr lang="en-US" dirty="0" err="1"/>
              <a:t>cod</a:t>
            </a:r>
            <a:r>
              <a:rPr lang="en-US" dirty="0"/>
              <a:t> </a:t>
            </a:r>
            <a:r>
              <a:rPr lang="en-US" dirty="0" err="1"/>
              <a:t>cod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(d) 'ant bat ant bat ant bat ant bat ant bat ant bat ant bat '</a:t>
            </a:r>
            <a:br>
              <a:rPr lang="en-US" dirty="0"/>
            </a:br>
            <a:r>
              <a:rPr lang="en-US" dirty="0"/>
              <a:t>(e) '</a:t>
            </a:r>
            <a:r>
              <a:rPr lang="en-US" dirty="0" err="1"/>
              <a:t>batbatcod</a:t>
            </a:r>
            <a:r>
              <a:rPr lang="en-US" dirty="0"/>
              <a:t> </a:t>
            </a:r>
            <a:r>
              <a:rPr lang="en-US" dirty="0" err="1"/>
              <a:t>batbatcod</a:t>
            </a:r>
            <a:r>
              <a:rPr lang="en-US" dirty="0"/>
              <a:t> </a:t>
            </a:r>
            <a:r>
              <a:rPr lang="en-US" dirty="0" err="1"/>
              <a:t>batbatcod</a:t>
            </a:r>
            <a:r>
              <a:rPr lang="en-US" dirty="0"/>
              <a:t> </a:t>
            </a:r>
            <a:r>
              <a:rPr lang="en-US" dirty="0" err="1"/>
              <a:t>batbatcod</a:t>
            </a:r>
            <a:r>
              <a:rPr lang="en-US" dirty="0"/>
              <a:t> </a:t>
            </a:r>
            <a:r>
              <a:rPr lang="en-US" dirty="0" err="1"/>
              <a:t>batbatcod</a:t>
            </a:r>
            <a:r>
              <a:rPr lang="en-US" dirty="0"/>
              <a:t> '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41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Practicing data types in python programming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51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Indexing Operator</a:t>
            </a:r>
            <a:endParaRPr lang="ar-SA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The individual characters of a string can be accessed using the indexing operator [].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deﬁne the concept of an index ﬁrst. The index of a character in a string is the character’s oﬀset (i.e., position in the string) with respect to the ﬁrst character.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ﬁrst character has index 0, the second has index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(because it is one away from the ﬁrst character), the third character has index 2, and so 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indexing operator [] takes a nonnegative index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and returns </a:t>
            </a:r>
            <a:r>
              <a:rPr lang="en-US" dirty="0"/>
              <a:t>a string consisting of the single character at index </a:t>
            </a:r>
            <a:r>
              <a:rPr lang="en-US" dirty="0" err="1" smtClean="0"/>
              <a:t>i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7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66651" y="4659086"/>
            <a:ext cx="1907177" cy="775063"/>
          </a:xfrm>
          <a:prstGeom prst="rect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66650" y="2651944"/>
            <a:ext cx="1907177" cy="107115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Unary (NOT)and binary operator (AND, 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579" y="2074266"/>
            <a:ext cx="11029615" cy="3514909"/>
          </a:xfrm>
        </p:spPr>
        <p:txBody>
          <a:bodyPr anchor="t">
            <a:normAutofit/>
          </a:bodyPr>
          <a:lstStyle/>
          <a:p>
            <a:r>
              <a:rPr lang="en-US" dirty="0"/>
              <a:t>The or operator applied to two Boolean expressions evaluates to False only when </a:t>
            </a:r>
            <a:r>
              <a:rPr lang="en-US" dirty="0" smtClean="0"/>
              <a:t>both expressions </a:t>
            </a:r>
            <a:r>
              <a:rPr lang="en-US" dirty="0"/>
              <a:t>are false. If either one is true or if both are true, then it evaluates to True.</a:t>
            </a:r>
            <a:br>
              <a:rPr lang="en-US" dirty="0"/>
            </a:br>
            <a:r>
              <a:rPr lang="en-US" dirty="0"/>
              <a:t>&gt;&gt;&gt; 3 &lt; 4 or 4 &lt; 3</a:t>
            </a:r>
            <a:br>
              <a:rPr lang="en-US" dirty="0"/>
            </a:br>
            <a:r>
              <a:rPr lang="en-US" dirty="0"/>
              <a:t>True</a:t>
            </a:r>
            <a:br>
              <a:rPr lang="en-US" dirty="0"/>
            </a:br>
            <a:r>
              <a:rPr lang="en-US" dirty="0"/>
              <a:t>&gt;&gt;&gt; 3 &lt; 2 or 2 &lt; 1</a:t>
            </a:r>
            <a:br>
              <a:rPr lang="en-US" dirty="0"/>
            </a:br>
            <a:r>
              <a:rPr lang="en-US" dirty="0" smtClean="0"/>
              <a:t>False</a:t>
            </a:r>
          </a:p>
          <a:p>
            <a:r>
              <a:rPr lang="en-US" dirty="0" smtClean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</a:t>
            </a:r>
            <a:r>
              <a:rPr lang="en-US" dirty="0"/>
              <a:t> operator is a </a:t>
            </a:r>
            <a:r>
              <a:rPr lang="en-US" i="1" dirty="0">
                <a:solidFill>
                  <a:srgbClr val="C00000"/>
                </a:solidFill>
              </a:rPr>
              <a:t>unary</a:t>
            </a:r>
            <a:r>
              <a:rPr lang="en-US" i="1" dirty="0"/>
              <a:t> </a:t>
            </a:r>
            <a:r>
              <a:rPr lang="en-US" dirty="0"/>
              <a:t>Boolean operator, which means that it is applied to a </a:t>
            </a:r>
            <a:r>
              <a:rPr lang="en-US" i="1" dirty="0" smtClean="0">
                <a:solidFill>
                  <a:srgbClr val="C00000"/>
                </a:solidFill>
              </a:rPr>
              <a:t>single</a:t>
            </a:r>
            <a:r>
              <a:rPr lang="en-US" i="1" dirty="0" smtClean="0"/>
              <a:t> </a:t>
            </a:r>
            <a:r>
              <a:rPr lang="en-US" dirty="0" smtClean="0"/>
              <a:t>Boolean </a:t>
            </a:r>
            <a:r>
              <a:rPr lang="en-US" dirty="0"/>
              <a:t>expression (as opposed to the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binary</a:t>
            </a:r>
            <a:r>
              <a:rPr lang="en-US" i="1" dirty="0"/>
              <a:t> </a:t>
            </a:r>
            <a:r>
              <a:rPr lang="en-US" dirty="0"/>
              <a:t>Boolean operators </a:t>
            </a:r>
            <a:r>
              <a:rPr lang="en-US" dirty="0" smtClean="0"/>
              <a:t>AND </a:t>
            </a:r>
            <a:r>
              <a:rPr lang="en-US" dirty="0" err="1"/>
              <a:t>and</a:t>
            </a:r>
            <a:r>
              <a:rPr lang="en-US" dirty="0"/>
              <a:t> </a:t>
            </a:r>
            <a:r>
              <a:rPr lang="en-US" dirty="0" smtClean="0"/>
              <a:t>OR). </a:t>
            </a:r>
            <a:r>
              <a:rPr lang="en-US" dirty="0"/>
              <a:t>It </a:t>
            </a:r>
            <a:r>
              <a:rPr lang="en-US" dirty="0" smtClean="0"/>
              <a:t>evaluates to </a:t>
            </a:r>
            <a:r>
              <a:rPr lang="en-US" dirty="0"/>
              <a:t>False if the expression is true or to True if the expression is false.</a:t>
            </a:r>
            <a:br>
              <a:rPr lang="en-US" dirty="0"/>
            </a:br>
            <a:r>
              <a:rPr lang="en-US" dirty="0"/>
              <a:t>&gt;&gt;&gt; not (3 &lt; 4)</a:t>
            </a:r>
            <a:br>
              <a:rPr lang="en-US" dirty="0"/>
            </a:br>
            <a:r>
              <a:rPr lang="en-US" dirty="0"/>
              <a:t>False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43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2" y="2180496"/>
            <a:ext cx="1809311" cy="292708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smtClean="0"/>
              <a:t>s = ‘hello’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s[0]</a:t>
            </a:r>
          </a:p>
          <a:p>
            <a:pPr marL="0" indent="0">
              <a:buNone/>
            </a:pPr>
            <a:r>
              <a:rPr lang="en-US" dirty="0"/>
              <a:t>'h'</a:t>
            </a:r>
          </a:p>
          <a:p>
            <a:pPr marL="0" indent="0">
              <a:buNone/>
            </a:pPr>
            <a:r>
              <a:rPr lang="en-US" dirty="0"/>
              <a:t>&gt;&gt;&gt; s[1]</a:t>
            </a:r>
          </a:p>
          <a:p>
            <a:pPr marL="0" indent="0">
              <a:buNone/>
            </a:pPr>
            <a:r>
              <a:rPr lang="en-US" dirty="0"/>
              <a:t>'e'</a:t>
            </a:r>
          </a:p>
          <a:p>
            <a:pPr marL="0" indent="0">
              <a:buNone/>
            </a:pPr>
            <a:r>
              <a:rPr lang="en-US" dirty="0"/>
              <a:t>&gt;&gt;&gt; s[4]</a:t>
            </a:r>
          </a:p>
          <a:p>
            <a:pPr marL="0" indent="0">
              <a:buNone/>
            </a:pPr>
            <a:r>
              <a:rPr lang="en-US" dirty="0"/>
              <a:t>'o'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39142" y="2083158"/>
            <a:ext cx="4013939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600" dirty="0" smtClean="0"/>
              <a:t>hello</a:t>
            </a:r>
            <a:endParaRPr lang="ar-SA" sz="9600" dirty="0"/>
          </a:p>
        </p:txBody>
      </p:sp>
      <p:sp>
        <p:nvSpPr>
          <p:cNvPr id="9" name="TextBox 8"/>
          <p:cNvSpPr txBox="1"/>
          <p:nvPr/>
        </p:nvSpPr>
        <p:spPr>
          <a:xfrm>
            <a:off x="2939143" y="3332528"/>
            <a:ext cx="266482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200" dirty="0" smtClean="0">
                <a:solidFill>
                  <a:srgbClr val="0070C0"/>
                </a:solidFill>
              </a:rPr>
              <a:t>01234</a:t>
            </a:r>
            <a:endParaRPr lang="ar-SA" sz="7200" dirty="0">
              <a:solidFill>
                <a:srgbClr val="0070C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082" y="2083158"/>
            <a:ext cx="46577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89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2" y="2781388"/>
            <a:ext cx="1809311" cy="167304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indexing in python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Negative indexes may be used to access the characters from the back (right side) of </a:t>
            </a:r>
            <a:r>
              <a:rPr lang="en-US" dirty="0" smtClean="0"/>
              <a:t>the string</a:t>
            </a:r>
            <a:r>
              <a:rPr lang="en-US" dirty="0"/>
              <a:t>. For example, the last character and second to last can be retrieved using </a:t>
            </a:r>
            <a:r>
              <a:rPr lang="en-US" dirty="0" smtClean="0"/>
              <a:t>negative indexes </a:t>
            </a:r>
            <a:r>
              <a:rPr lang="en-US" dirty="0"/>
              <a:t>1 and 2, respectively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s[-1]</a:t>
            </a:r>
          </a:p>
          <a:p>
            <a:pPr marL="0" indent="0">
              <a:buNone/>
            </a:pPr>
            <a:r>
              <a:rPr lang="en-US" dirty="0"/>
              <a:t>'o'</a:t>
            </a:r>
          </a:p>
          <a:p>
            <a:pPr marL="0" indent="0">
              <a:buNone/>
            </a:pPr>
            <a:r>
              <a:rPr lang="en-US" dirty="0"/>
              <a:t>&gt;&gt;&gt; s[-2]</a:t>
            </a:r>
          </a:p>
          <a:p>
            <a:pPr marL="0" indent="0">
              <a:buNone/>
            </a:pPr>
            <a:r>
              <a:rPr lang="en-US" dirty="0"/>
              <a:t>'l'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700" y="2837136"/>
            <a:ext cx="5067300" cy="3114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91394" y="2644551"/>
            <a:ext cx="4013939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600" dirty="0" smtClean="0"/>
              <a:t>hello</a:t>
            </a:r>
            <a:endParaRPr lang="ar-SA" sz="9600" dirty="0"/>
          </a:p>
        </p:txBody>
      </p:sp>
      <p:sp>
        <p:nvSpPr>
          <p:cNvPr id="10" name="TextBox 9"/>
          <p:cNvSpPr txBox="1"/>
          <p:nvPr/>
        </p:nvSpPr>
        <p:spPr>
          <a:xfrm>
            <a:off x="2991395" y="3893921"/>
            <a:ext cx="2664824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-5-4-3-2-1</a:t>
            </a:r>
            <a:endParaRPr lang="ar-SA" sz="4400" dirty="0">
              <a:solidFill>
                <a:srgbClr val="0070C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562" y="4550748"/>
            <a:ext cx="3887771" cy="190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34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AND TUPLES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In many situations we organize data into a list: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shopping list,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list of courses,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list </a:t>
            </a:r>
            <a:r>
              <a:rPr lang="en-US" dirty="0" smtClean="0"/>
              <a:t>of contacts </a:t>
            </a:r>
            <a:r>
              <a:rPr lang="en-US" dirty="0"/>
              <a:t>on your cell phone,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list of songs in your audio player, and so on.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Python, </a:t>
            </a:r>
            <a:r>
              <a:rPr lang="en-US" dirty="0" smtClean="0"/>
              <a:t>lists are </a:t>
            </a:r>
            <a:r>
              <a:rPr lang="en-US" dirty="0"/>
              <a:t>usually stored in a </a:t>
            </a:r>
            <a:r>
              <a:rPr lang="en-US" dirty="0">
                <a:solidFill>
                  <a:srgbClr val="CC0000"/>
                </a:solidFill>
              </a:rPr>
              <a:t>type of object </a:t>
            </a:r>
            <a:r>
              <a:rPr lang="en-US" dirty="0"/>
              <a:t>called a </a:t>
            </a:r>
            <a:r>
              <a:rPr lang="en-US" i="1" dirty="0">
                <a:solidFill>
                  <a:srgbClr val="0070C0"/>
                </a:solidFill>
              </a:rPr>
              <a:t>list.</a:t>
            </a:r>
            <a:r>
              <a:rPr lang="en-US" i="1" dirty="0"/>
              <a:t> </a:t>
            </a:r>
            <a:endParaRPr lang="en-US" i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2" y="3404241"/>
            <a:ext cx="3638110" cy="53657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581192" y="4435578"/>
            <a:ext cx="2371014" cy="84305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DATA IN LIST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73508"/>
            <a:ext cx="11029615" cy="3678303"/>
          </a:xfrm>
        </p:spPr>
        <p:txBody>
          <a:bodyPr anchor="t"/>
          <a:lstStyle/>
          <a:p>
            <a:r>
              <a:rPr lang="en-US" sz="2000" i="1" dirty="0"/>
              <a:t>A</a:t>
            </a:r>
            <a:r>
              <a:rPr lang="en-US" sz="2000" i="1" dirty="0">
                <a:solidFill>
                  <a:srgbClr val="FF0000"/>
                </a:solidFill>
              </a:rPr>
              <a:t> list </a:t>
            </a:r>
            <a:r>
              <a:rPr lang="en-US" sz="2000" i="1" dirty="0"/>
              <a:t>is </a:t>
            </a:r>
            <a:r>
              <a:rPr lang="en-US" sz="2000" i="1" dirty="0">
                <a:solidFill>
                  <a:srgbClr val="0070C0"/>
                </a:solidFill>
              </a:rPr>
              <a:t>a sequence of objects</a:t>
            </a:r>
            <a:r>
              <a:rPr lang="en-US" sz="2000" i="1" dirty="0"/>
              <a:t>. The objects </a:t>
            </a:r>
            <a:r>
              <a:rPr lang="en-US" sz="2000" dirty="0"/>
              <a:t>can be of any type: numbers, strings, even other lists. </a:t>
            </a:r>
            <a:endParaRPr lang="en-US" sz="2000" dirty="0" smtClean="0"/>
          </a:p>
          <a:p>
            <a:r>
              <a:rPr lang="en-US" sz="2000" dirty="0" smtClean="0"/>
              <a:t>For </a:t>
            </a:r>
            <a:r>
              <a:rPr lang="en-US" sz="2000" dirty="0"/>
              <a:t>example, here is how we would assign to the variable pets the list of strings representing several pets:</a:t>
            </a:r>
          </a:p>
          <a:p>
            <a:pPr marL="0" indent="0">
              <a:buNone/>
            </a:pPr>
            <a:r>
              <a:rPr lang="en-US" sz="2000" dirty="0"/>
              <a:t>&gt;&gt;&gt; pets = ['goldfish', 'cat', 'dog']</a:t>
            </a:r>
          </a:p>
          <a:p>
            <a:pPr marL="0" indent="0">
              <a:buNone/>
            </a:pPr>
            <a:r>
              <a:rPr lang="en-US" sz="2000" dirty="0"/>
              <a:t>The variable pets evaluates to the list:</a:t>
            </a:r>
          </a:p>
          <a:p>
            <a:pPr marL="0" indent="0">
              <a:buNone/>
            </a:pPr>
            <a:r>
              <a:rPr lang="en-US" sz="2000" dirty="0"/>
              <a:t>&gt;&gt;&gt; pets</a:t>
            </a:r>
          </a:p>
          <a:p>
            <a:pPr marL="0" indent="0">
              <a:buNone/>
            </a:pPr>
            <a:r>
              <a:rPr lang="en-US" sz="2000" dirty="0"/>
              <a:t>['goldfish', 'cat', 'dog']</a:t>
            </a:r>
            <a:endParaRPr lang="ar-SA" sz="2000" dirty="0"/>
          </a:p>
          <a:p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9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representation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947367"/>
          </a:xfrm>
        </p:spPr>
        <p:txBody>
          <a:bodyPr anchor="t"/>
          <a:lstStyle/>
          <a:p>
            <a:r>
              <a:rPr lang="en-US" dirty="0"/>
              <a:t>In Python, a list is represented as a comma-separated sequence of objects enclosed </a:t>
            </a:r>
            <a:r>
              <a:rPr lang="en-US" dirty="0" smtClean="0"/>
              <a:t>within square </a:t>
            </a:r>
            <a:r>
              <a:rPr lang="en-US" dirty="0"/>
              <a:t>brackets. An empty list is represented as []. </a:t>
            </a:r>
            <a:endParaRPr lang="en-US" dirty="0" smtClean="0"/>
          </a:p>
          <a:p>
            <a:r>
              <a:rPr lang="en-US" dirty="0" smtClean="0"/>
              <a:t>Lists </a:t>
            </a:r>
            <a:r>
              <a:rPr lang="en-US" dirty="0"/>
              <a:t>can contain items of </a:t>
            </a:r>
            <a:r>
              <a:rPr lang="en-US" dirty="0" smtClean="0"/>
              <a:t>diﬀerent types</a:t>
            </a:r>
            <a:r>
              <a:rPr lang="en-US" dirty="0"/>
              <a:t>. For example, the list named things in</a:t>
            </a:r>
          </a:p>
          <a:p>
            <a:r>
              <a:rPr lang="en-US" dirty="0"/>
              <a:t>&gt;&gt;&gt; things = ['one', 2, [3, 4]]</a:t>
            </a:r>
          </a:p>
          <a:p>
            <a:r>
              <a:rPr lang="en-US" dirty="0"/>
              <a:t>has three items: the ﬁrst is string 'one', the second is integer 2, and the third item is </a:t>
            </a:r>
            <a:r>
              <a:rPr lang="en-US" dirty="0" smtClean="0"/>
              <a:t>list </a:t>
            </a:r>
            <a:r>
              <a:rPr lang="ar-SA" dirty="0" smtClean="0"/>
              <a:t>[3</a:t>
            </a:r>
            <a:r>
              <a:rPr lang="ar-SA" dirty="0"/>
              <a:t>, 4</a:t>
            </a:r>
            <a:r>
              <a:rPr lang="ar-SA" dirty="0" smtClean="0"/>
              <a:t>]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737360" y="4127863"/>
            <a:ext cx="6923314" cy="1595351"/>
            <a:chOff x="1737360" y="4127863"/>
            <a:chExt cx="6923314" cy="1595351"/>
          </a:xfrm>
        </p:grpSpPr>
        <p:sp>
          <p:nvSpPr>
            <p:cNvPr id="7" name="TextBox 6"/>
            <p:cNvSpPr txBox="1"/>
            <p:nvPr/>
          </p:nvSpPr>
          <p:spPr>
            <a:xfrm>
              <a:off x="1737360" y="4127863"/>
              <a:ext cx="6923314" cy="12003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1">
              <a:spAutoFit/>
            </a:bodyPr>
            <a:lstStyle/>
            <a:p>
              <a:endParaRPr lang="en-US" dirty="0" smtClean="0"/>
            </a:p>
            <a:p>
              <a:endParaRPr lang="en-US" dirty="0" smtClean="0"/>
            </a:p>
            <a:p>
              <a:r>
                <a:rPr lang="en-US" dirty="0" smtClean="0">
                  <a:solidFill>
                    <a:srgbClr val="C00000"/>
                  </a:solidFill>
                </a:rPr>
                <a:t>things</a:t>
              </a:r>
            </a:p>
            <a:p>
              <a:endParaRPr lang="ar-SA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0297" y="5353882"/>
              <a:ext cx="15283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LIST</a:t>
              </a:r>
              <a:endParaRPr lang="ar-SA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737361" y="5538548"/>
              <a:ext cx="26909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917474" y="5538548"/>
              <a:ext cx="2743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834640" y="4598081"/>
              <a:ext cx="1776549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one</a:t>
              </a:r>
              <a:endParaRPr lang="ar-SA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69771" y="4956057"/>
              <a:ext cx="135853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2060"/>
                  </a:solidFill>
                </a:rPr>
                <a:t>string</a:t>
              </a:r>
              <a:endParaRPr lang="ar-SA" i="1" dirty="0">
                <a:solidFill>
                  <a:srgbClr val="00206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96201" y="4592403"/>
              <a:ext cx="1776549" cy="36933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ar-SA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1332" y="4950379"/>
              <a:ext cx="135853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2060"/>
                  </a:solidFill>
                </a:rPr>
                <a:t>numeric</a:t>
              </a:r>
              <a:endParaRPr lang="ar-SA" i="1" dirty="0">
                <a:solidFill>
                  <a:srgbClr val="00206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84001" y="4592403"/>
              <a:ext cx="1776549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[3,4]</a:t>
              </a:r>
              <a:endParaRPr lang="ar-SA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19132" y="4950379"/>
              <a:ext cx="135853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2060"/>
                  </a:solidFill>
                </a:rPr>
                <a:t>list</a:t>
              </a:r>
              <a:endParaRPr lang="ar-SA" i="1" dirty="0">
                <a:solidFill>
                  <a:srgbClr val="00206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69771" y="4258491"/>
              <a:ext cx="135853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Location 0</a:t>
              </a:r>
              <a:endParaRPr lang="ar-SA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31332" y="4215127"/>
              <a:ext cx="135853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Location 1</a:t>
              </a:r>
              <a:endParaRPr lang="ar-SA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10252" y="4227469"/>
              <a:ext cx="135853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Location 2</a:t>
              </a:r>
              <a:endParaRPr lang="ar-SA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5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2" y="3183123"/>
            <a:ext cx="2292637" cy="251228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operators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70924"/>
            <a:ext cx="11029615" cy="3678303"/>
          </a:xfrm>
        </p:spPr>
        <p:txBody>
          <a:bodyPr anchor="t">
            <a:normAutofit/>
          </a:bodyPr>
          <a:lstStyle/>
          <a:p>
            <a:r>
              <a:rPr lang="en-US" dirty="0"/>
              <a:t>Most of the string operators we have seen in the previous section can be used on lists </a:t>
            </a:r>
            <a:r>
              <a:rPr lang="en-US" dirty="0" smtClean="0"/>
              <a:t>in similar </a:t>
            </a:r>
            <a:r>
              <a:rPr lang="en-US" dirty="0"/>
              <a:t>ways.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the items in the list may be accessed individually using </a:t>
            </a:r>
            <a:r>
              <a:rPr lang="en-US" dirty="0" smtClean="0"/>
              <a:t>the indexing </a:t>
            </a:r>
            <a:r>
              <a:rPr lang="en-US" dirty="0"/>
              <a:t>operator, just as individual characters can be accessed in a string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&gt;&gt;&gt; pets</a:t>
            </a:r>
          </a:p>
          <a:p>
            <a:pPr marL="0" indent="0">
              <a:buNone/>
            </a:pPr>
            <a:r>
              <a:rPr lang="en-US" dirty="0"/>
              <a:t>['goldfish', 'cat', 'dog‘]</a:t>
            </a:r>
          </a:p>
          <a:p>
            <a:pPr marL="0" indent="0">
              <a:buNone/>
            </a:pPr>
            <a:r>
              <a:rPr lang="en-US" dirty="0"/>
              <a:t>&gt;&gt;&gt; pets[0]</a:t>
            </a:r>
          </a:p>
          <a:p>
            <a:pPr marL="0" indent="0">
              <a:buNone/>
            </a:pPr>
            <a:r>
              <a:rPr lang="en-US" dirty="0"/>
              <a:t>'goldfish'</a:t>
            </a:r>
          </a:p>
          <a:p>
            <a:pPr marL="0" indent="0">
              <a:buNone/>
            </a:pPr>
            <a:r>
              <a:rPr lang="en-US" dirty="0"/>
              <a:t>&gt;&gt;&gt; pets[2]</a:t>
            </a:r>
          </a:p>
          <a:p>
            <a:pPr marL="0" indent="0">
              <a:buNone/>
            </a:pPr>
            <a:r>
              <a:rPr lang="en-US" dirty="0"/>
              <a:t>'dog'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780661" y="3510116"/>
            <a:ext cx="6923314" cy="1595351"/>
            <a:chOff x="1737360" y="4127863"/>
            <a:chExt cx="6923314" cy="1595351"/>
          </a:xfrm>
        </p:grpSpPr>
        <p:sp>
          <p:nvSpPr>
            <p:cNvPr id="10" name="TextBox 9"/>
            <p:cNvSpPr txBox="1"/>
            <p:nvPr/>
          </p:nvSpPr>
          <p:spPr>
            <a:xfrm>
              <a:off x="1737360" y="4127863"/>
              <a:ext cx="6923314" cy="12003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1">
              <a:spAutoFit/>
            </a:bodyPr>
            <a:lstStyle/>
            <a:p>
              <a:endParaRPr lang="en-US" dirty="0" smtClean="0"/>
            </a:p>
            <a:p>
              <a:endParaRPr lang="en-US" dirty="0" smtClean="0"/>
            </a:p>
            <a:p>
              <a:r>
                <a:rPr lang="en-US" dirty="0" smtClean="0">
                  <a:solidFill>
                    <a:srgbClr val="C00000"/>
                  </a:solidFill>
                </a:rPr>
                <a:t>pets</a:t>
              </a:r>
            </a:p>
            <a:p>
              <a:endParaRPr lang="ar-SA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20297" y="5353882"/>
              <a:ext cx="15283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LIST</a:t>
              </a:r>
              <a:endParaRPr lang="ar-SA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1737361" y="5538548"/>
              <a:ext cx="26909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917474" y="5538548"/>
              <a:ext cx="2743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834640" y="4598081"/>
              <a:ext cx="1776549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goldfish</a:t>
              </a:r>
              <a:endParaRPr lang="ar-S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69771" y="4956057"/>
              <a:ext cx="135853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2060"/>
                  </a:solidFill>
                </a:rPr>
                <a:t>string</a:t>
              </a:r>
              <a:endParaRPr lang="ar-SA" i="1" dirty="0">
                <a:solidFill>
                  <a:srgbClr val="00206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96201" y="4592403"/>
              <a:ext cx="1776549" cy="36933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cat</a:t>
              </a:r>
              <a:endParaRPr lang="ar-SA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31332" y="4950379"/>
              <a:ext cx="135853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2060"/>
                  </a:solidFill>
                </a:rPr>
                <a:t>string</a:t>
              </a:r>
              <a:endParaRPr lang="ar-SA" i="1" dirty="0">
                <a:solidFill>
                  <a:srgbClr val="00206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84001" y="4592403"/>
              <a:ext cx="1776549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dog</a:t>
              </a:r>
              <a:endParaRPr lang="ar-SA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19132" y="4950379"/>
              <a:ext cx="135853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2060"/>
                  </a:solidFill>
                </a:rPr>
                <a:t>string</a:t>
              </a:r>
              <a:endParaRPr lang="ar-SA" i="1" dirty="0">
                <a:solidFill>
                  <a:srgbClr val="00206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69771" y="4258491"/>
              <a:ext cx="135853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Location 0</a:t>
              </a:r>
              <a:endParaRPr lang="ar-SA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31332" y="4215127"/>
              <a:ext cx="135853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Location 1</a:t>
              </a:r>
              <a:endParaRPr lang="ar-SA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10252" y="4227469"/>
              <a:ext cx="135853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Location 2</a:t>
              </a:r>
              <a:endParaRPr lang="ar-SA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923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2" y="2571468"/>
            <a:ext cx="2371014" cy="84305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indexing in list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the list pets along with the indexing of the list items. Negative </a:t>
            </a:r>
            <a:r>
              <a:rPr lang="en-US" dirty="0" smtClean="0"/>
              <a:t>indexes can </a:t>
            </a:r>
            <a:r>
              <a:rPr lang="en-US" dirty="0"/>
              <a:t>be used too:</a:t>
            </a:r>
          </a:p>
          <a:p>
            <a:pPr marL="0" indent="0">
              <a:buNone/>
            </a:pPr>
            <a:r>
              <a:rPr lang="en-US" dirty="0"/>
              <a:t>&gt;&gt;&gt; pets[-1]</a:t>
            </a:r>
          </a:p>
          <a:p>
            <a:pPr marL="0" indent="0">
              <a:buNone/>
            </a:pPr>
            <a:r>
              <a:rPr lang="en-US" dirty="0"/>
              <a:t>'dog'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644537" y="2571468"/>
            <a:ext cx="7098626" cy="1595351"/>
            <a:chOff x="1562048" y="4127863"/>
            <a:chExt cx="7098626" cy="1595351"/>
          </a:xfrm>
        </p:grpSpPr>
        <p:sp>
          <p:nvSpPr>
            <p:cNvPr id="9" name="TextBox 8"/>
            <p:cNvSpPr txBox="1"/>
            <p:nvPr/>
          </p:nvSpPr>
          <p:spPr>
            <a:xfrm>
              <a:off x="1562048" y="4127863"/>
              <a:ext cx="7098626" cy="12003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Negative Index</a:t>
              </a:r>
            </a:p>
            <a:p>
              <a:endParaRPr lang="en-US" dirty="0" smtClean="0"/>
            </a:p>
            <a:p>
              <a:r>
                <a:rPr lang="en-US" dirty="0" smtClean="0">
                  <a:solidFill>
                    <a:srgbClr val="C00000"/>
                  </a:solidFill>
                </a:rPr>
                <a:t>pets</a:t>
              </a:r>
            </a:p>
            <a:p>
              <a:endParaRPr lang="ar-SA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20297" y="5353882"/>
              <a:ext cx="15283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LIST</a:t>
              </a:r>
              <a:endParaRPr lang="ar-SA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1562048" y="5538548"/>
              <a:ext cx="28662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917474" y="5538548"/>
              <a:ext cx="2743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834640" y="4598081"/>
              <a:ext cx="1776549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goldfish</a:t>
              </a:r>
              <a:endParaRPr lang="ar-SA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69771" y="4956057"/>
              <a:ext cx="135853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2060"/>
                  </a:solidFill>
                </a:rPr>
                <a:t>string</a:t>
              </a:r>
              <a:endParaRPr lang="ar-SA" i="1" dirty="0">
                <a:solidFill>
                  <a:srgbClr val="00206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96201" y="4592403"/>
              <a:ext cx="1776549" cy="36933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cat</a:t>
              </a:r>
              <a:endParaRPr lang="ar-SA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1332" y="4950379"/>
              <a:ext cx="135853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2060"/>
                  </a:solidFill>
                </a:rPr>
                <a:t>string</a:t>
              </a:r>
              <a:endParaRPr lang="ar-SA" i="1" dirty="0">
                <a:solidFill>
                  <a:srgbClr val="00206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84001" y="4592403"/>
              <a:ext cx="1776549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dog</a:t>
              </a:r>
              <a:endParaRPr lang="ar-SA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19132" y="4950379"/>
              <a:ext cx="135853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2060"/>
                  </a:solidFill>
                </a:rPr>
                <a:t>string</a:t>
              </a:r>
              <a:endParaRPr lang="ar-SA" i="1" dirty="0">
                <a:solidFill>
                  <a:srgbClr val="00206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69771" y="4258491"/>
              <a:ext cx="135853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Location -3</a:t>
              </a:r>
              <a:endParaRPr lang="ar-SA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31332" y="4215127"/>
              <a:ext cx="135853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Location -2</a:t>
              </a:r>
              <a:endParaRPr lang="ar-SA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10252" y="4227469"/>
              <a:ext cx="135853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Location -1</a:t>
              </a:r>
              <a:endParaRPr lang="ar-SA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417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operations &amp; functions</a:t>
            </a:r>
            <a:endParaRPr lang="ar-SA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577954"/>
              </p:ext>
            </p:extLst>
          </p:nvPr>
        </p:nvGraphicFramePr>
        <p:xfrm>
          <a:off x="450397" y="1933031"/>
          <a:ext cx="11029950" cy="379503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514975">
                  <a:extLst>
                    <a:ext uri="{9D8B030D-6E8A-4147-A177-3AD203B41FA5}">
                      <a16:colId xmlns="" xmlns:a16="http://schemas.microsoft.com/office/drawing/2014/main" val="1348602868"/>
                    </a:ext>
                  </a:extLst>
                </a:gridCol>
                <a:gridCol w="5514975">
                  <a:extLst>
                    <a:ext uri="{9D8B030D-6E8A-4147-A177-3AD203B41FA5}">
                      <a16:colId xmlns="" xmlns:a16="http://schemas.microsoft.com/office/drawing/2014/main" val="3018360964"/>
                    </a:ext>
                  </a:extLst>
                </a:gridCol>
              </a:tblGrid>
              <a:tr h="457472"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Explanation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Usage</a:t>
                      </a:r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8190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 if object x is in list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lst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false otherwise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1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 in </a:t>
                      </a:r>
                      <a:r>
                        <a:rPr lang="en-US" sz="18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lst</a:t>
                      </a:r>
                      <a:endParaRPr lang="ar-S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1288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 if object x is in list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lst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true otherwise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 not in </a:t>
                      </a:r>
                      <a:r>
                        <a:rPr lang="en-US" sz="18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lst</a:t>
                      </a:r>
                      <a:endParaRPr lang="ar-S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1432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Concatenation of lists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lstA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lstB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lstA</a:t>
                      </a:r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8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lstB</a:t>
                      </a:r>
                      <a:endParaRPr lang="ar-S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08529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Concatenation of n copies of list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lst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lst</a:t>
                      </a:r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* n, n * </a:t>
                      </a:r>
                      <a:r>
                        <a:rPr lang="en-US" sz="18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lst</a:t>
                      </a:r>
                      <a:endParaRPr lang="ar-S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3794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Item at index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of list </a:t>
                      </a:r>
                      <a:r>
                        <a:rPr lang="en-US" dirty="0" err="1" smtClean="0"/>
                        <a:t>lst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lst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[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]</a:t>
                      </a:r>
                      <a:endParaRPr lang="ar-S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2924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Length of list </a:t>
                      </a:r>
                      <a:r>
                        <a:rPr lang="en-US" dirty="0" err="1" smtClean="0"/>
                        <a:t>lst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len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lst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ar-S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4550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Smallest item in list </a:t>
                      </a:r>
                      <a:r>
                        <a:rPr lang="en-US" dirty="0" err="1" smtClean="0"/>
                        <a:t>lst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min(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lst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ar-S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1819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Largest item in list </a:t>
                      </a:r>
                      <a:r>
                        <a:rPr lang="en-US" dirty="0" err="1" smtClean="0"/>
                        <a:t>lst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max(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lst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ar-S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4976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Sum of items in list </a:t>
                      </a:r>
                      <a:r>
                        <a:rPr lang="en-US" dirty="0" err="1" smtClean="0"/>
                        <a:t>lst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sum(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lst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ar-S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0256366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2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81192" y="2612571"/>
            <a:ext cx="2166362" cy="67491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Rectangle 6"/>
          <p:cNvSpPr/>
          <p:nvPr/>
        </p:nvSpPr>
        <p:spPr>
          <a:xfrm>
            <a:off x="581192" y="4036423"/>
            <a:ext cx="3990808" cy="16589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list operations &amp; Functions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The length of a list (i.e., the number of items in it) is computed using function </a:t>
            </a:r>
            <a:r>
              <a:rPr lang="en-US" dirty="0" err="1"/>
              <a:t>len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&gt;&gt;&gt;</a:t>
            </a:r>
            <a:r>
              <a:rPr lang="en-US" dirty="0" err="1"/>
              <a:t>len</a:t>
            </a:r>
            <a:r>
              <a:rPr lang="en-US" dirty="0"/>
              <a:t>(pets)</a:t>
            </a:r>
          </a:p>
          <a:p>
            <a:pPr marL="0" indent="0">
              <a:buNone/>
            </a:pPr>
            <a:r>
              <a:rPr lang="ar-SA" dirty="0"/>
              <a:t>3</a:t>
            </a:r>
          </a:p>
          <a:p>
            <a:r>
              <a:rPr lang="en-US" dirty="0"/>
              <a:t>Like strings, lists can be </a:t>
            </a:r>
            <a:r>
              <a:rPr lang="en-US" altLang="ja-JP" dirty="0" smtClean="0"/>
              <a:t>a</a:t>
            </a:r>
            <a:r>
              <a:rPr lang="en-US" dirty="0" smtClean="0"/>
              <a:t>dded,  meaning </a:t>
            </a:r>
            <a:r>
              <a:rPr lang="en-US" dirty="0"/>
              <a:t>that they can be </a:t>
            </a:r>
            <a:r>
              <a:rPr lang="en-US" i="1" dirty="0"/>
              <a:t>concatenated. They can also </a:t>
            </a:r>
            <a:r>
              <a:rPr lang="en-US" i="1" dirty="0" smtClean="0"/>
              <a:t>be </a:t>
            </a:r>
            <a:r>
              <a:rPr lang="en-US" altLang="ja-JP" dirty="0" err="1" smtClean="0"/>
              <a:t>m</a:t>
            </a:r>
            <a:r>
              <a:rPr lang="en-US" dirty="0" err="1" smtClean="0"/>
              <a:t>ultiplied・by</a:t>
            </a:r>
            <a:r>
              <a:rPr lang="en-US" dirty="0" smtClean="0"/>
              <a:t> </a:t>
            </a:r>
            <a:r>
              <a:rPr lang="en-US" dirty="0"/>
              <a:t>an integer k, which means that k copies of the list are concatenated:</a:t>
            </a:r>
          </a:p>
          <a:p>
            <a:pPr marL="0" indent="0">
              <a:buNone/>
            </a:pPr>
            <a:r>
              <a:rPr lang="en-US" dirty="0"/>
              <a:t>&gt;&gt;&gt; pets + pets</a:t>
            </a:r>
          </a:p>
          <a:p>
            <a:pPr marL="0" indent="0">
              <a:buNone/>
            </a:pPr>
            <a:r>
              <a:rPr lang="en-US" dirty="0"/>
              <a:t>['goldfish', 'cat', 'dog', 'goldfish', 'cat', 'dog']</a:t>
            </a:r>
          </a:p>
          <a:p>
            <a:pPr marL="0" indent="0">
              <a:buNone/>
            </a:pPr>
            <a:r>
              <a:rPr lang="en-US" dirty="0"/>
              <a:t>&gt;&gt;&gt; pets * 2</a:t>
            </a:r>
          </a:p>
          <a:p>
            <a:pPr marL="0" indent="0">
              <a:buNone/>
            </a:pPr>
            <a:r>
              <a:rPr lang="en-US" dirty="0"/>
              <a:t>['goldfish', 'cat', 'dog', 'goldfish', 'cat', 'dog']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4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2" y="3006555"/>
            <a:ext cx="2188134" cy="16589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list operations &amp; Functions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en-US" dirty="0"/>
              <a:t>If you want to check whether string 'rabbit' is in the list, you can use the in operator</a:t>
            </a:r>
          </a:p>
          <a:p>
            <a:r>
              <a:rPr lang="en-US" dirty="0"/>
              <a:t>in a Boolean expression that evaluates to True if string 'rabbit' appears in list pets:</a:t>
            </a:r>
          </a:p>
          <a:p>
            <a:pPr marL="0" indent="0">
              <a:buNone/>
            </a:pPr>
            <a:r>
              <a:rPr lang="en-US" dirty="0"/>
              <a:t>&gt;&gt;&gt; 'rabbit' </a:t>
            </a:r>
            <a:r>
              <a:rPr lang="en-US" dirty="0" smtClean="0"/>
              <a:t>in pets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False</a:t>
            </a:r>
          </a:p>
          <a:p>
            <a:pPr marL="0" indent="0">
              <a:buNone/>
            </a:pPr>
            <a:r>
              <a:rPr lang="en-US" dirty="0"/>
              <a:t>&gt;&gt;&gt; 'dog' </a:t>
            </a:r>
            <a:r>
              <a:rPr lang="en-US" dirty="0" smtClean="0"/>
              <a:t>in pets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True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George </a:t>
            </a:r>
            <a:r>
              <a:rPr lang="en-US" dirty="0" err="1" smtClean="0"/>
              <a:t>boole</a:t>
            </a:r>
            <a:r>
              <a:rPr lang="en-US" dirty="0" smtClean="0"/>
              <a:t> and Boolean algebra (1815 – 1864)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356079"/>
          </a:xfrm>
        </p:spPr>
        <p:txBody>
          <a:bodyPr anchor="t">
            <a:noAutofit/>
          </a:bodyPr>
          <a:lstStyle/>
          <a:p>
            <a:r>
              <a:rPr lang="en-US" dirty="0"/>
              <a:t>Boolean algebra is the algebra of values true and false. Boolean algebra includes operators and, or, and not, which can be used to create Boolean expressions, expressions that evaluate to </a:t>
            </a:r>
            <a:r>
              <a:rPr lang="en-US" dirty="0">
                <a:solidFill>
                  <a:srgbClr val="00B050"/>
                </a:solidFill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chemeClr val="accent2"/>
                </a:solidFill>
              </a:rPr>
              <a:t>false</a:t>
            </a:r>
            <a:r>
              <a:rPr lang="en-US" dirty="0"/>
              <a:t>. The </a:t>
            </a:r>
            <a:r>
              <a:rPr lang="en-US" i="1" u="sng" dirty="0">
                <a:solidFill>
                  <a:srgbClr val="FF0000"/>
                </a:solidFill>
              </a:rPr>
              <a:t>truth tables </a:t>
            </a:r>
            <a:r>
              <a:rPr lang="en-US" dirty="0"/>
              <a:t>below define </a:t>
            </a:r>
            <a:r>
              <a:rPr lang="en-US" dirty="0" smtClean="0"/>
              <a:t>how these </a:t>
            </a:r>
            <a:r>
              <a:rPr lang="en-US" dirty="0"/>
              <a:t>operators evaluate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577689"/>
              </p:ext>
            </p:extLst>
          </p:nvPr>
        </p:nvGraphicFramePr>
        <p:xfrm>
          <a:off x="727634" y="3723710"/>
          <a:ext cx="326614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132">
                  <a:extLst>
                    <a:ext uri="{9D8B030D-6E8A-4147-A177-3AD203B41FA5}">
                      <a16:colId xmlns="" xmlns:a16="http://schemas.microsoft.com/office/drawing/2014/main" val="1951597487"/>
                    </a:ext>
                  </a:extLst>
                </a:gridCol>
                <a:gridCol w="952473">
                  <a:extLst>
                    <a:ext uri="{9D8B030D-6E8A-4147-A177-3AD203B41FA5}">
                      <a16:colId xmlns="" xmlns:a16="http://schemas.microsoft.com/office/drawing/2014/main" val="674700804"/>
                    </a:ext>
                  </a:extLst>
                </a:gridCol>
                <a:gridCol w="1149536">
                  <a:extLst>
                    <a:ext uri="{9D8B030D-6E8A-4147-A177-3AD203B41FA5}">
                      <a16:colId xmlns="" xmlns:a16="http://schemas.microsoft.com/office/drawing/2014/main" val="3082413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baseline="0" dirty="0" smtClean="0"/>
                        <a:t> AND 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258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5666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99819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2489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5908447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127080"/>
              </p:ext>
            </p:extLst>
          </p:nvPr>
        </p:nvGraphicFramePr>
        <p:xfrm>
          <a:off x="4339810" y="3723710"/>
          <a:ext cx="3266141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4132">
                  <a:extLst>
                    <a:ext uri="{9D8B030D-6E8A-4147-A177-3AD203B41FA5}">
                      <a16:colId xmlns="" xmlns:a16="http://schemas.microsoft.com/office/drawing/2014/main" val="1951597487"/>
                    </a:ext>
                  </a:extLst>
                </a:gridCol>
                <a:gridCol w="952473">
                  <a:extLst>
                    <a:ext uri="{9D8B030D-6E8A-4147-A177-3AD203B41FA5}">
                      <a16:colId xmlns="" xmlns:a16="http://schemas.microsoft.com/office/drawing/2014/main" val="674700804"/>
                    </a:ext>
                  </a:extLst>
                </a:gridCol>
                <a:gridCol w="1149536">
                  <a:extLst>
                    <a:ext uri="{9D8B030D-6E8A-4147-A177-3AD203B41FA5}">
                      <a16:colId xmlns="" xmlns:a16="http://schemas.microsoft.com/office/drawing/2014/main" val="3082413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baseline="0" dirty="0" smtClean="0"/>
                        <a:t> OR 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258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5666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99819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2489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5908447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382139"/>
              </p:ext>
            </p:extLst>
          </p:nvPr>
        </p:nvGraphicFramePr>
        <p:xfrm>
          <a:off x="7951986" y="3736032"/>
          <a:ext cx="21020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473">
                  <a:extLst>
                    <a:ext uri="{9D8B030D-6E8A-4147-A177-3AD203B41FA5}">
                      <a16:colId xmlns="" xmlns:a16="http://schemas.microsoft.com/office/drawing/2014/main" val="674700804"/>
                    </a:ext>
                  </a:extLst>
                </a:gridCol>
                <a:gridCol w="1149536">
                  <a:extLst>
                    <a:ext uri="{9D8B030D-6E8A-4147-A177-3AD203B41FA5}">
                      <a16:colId xmlns="" xmlns:a16="http://schemas.microsoft.com/office/drawing/2014/main" val="3082413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p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258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5666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 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9819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74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2" y="3006555"/>
            <a:ext cx="3925494" cy="26235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list operations &amp; Functions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 smtClean="0"/>
              <a:t>We </a:t>
            </a:r>
            <a:r>
              <a:rPr lang="en-US" dirty="0"/>
              <a:t>summarize the usage of some of the string operators. We include </a:t>
            </a:r>
            <a:r>
              <a:rPr lang="en-US" dirty="0" smtClean="0"/>
              <a:t>in the </a:t>
            </a:r>
            <a:r>
              <a:rPr lang="en-US" dirty="0"/>
              <a:t>table functions min(), max(), and sum(), which can take a list as input and return </a:t>
            </a:r>
            <a:r>
              <a:rPr lang="en-US" dirty="0" smtClean="0"/>
              <a:t>the smallest </a:t>
            </a:r>
            <a:r>
              <a:rPr lang="en-US" dirty="0"/>
              <a:t>item, the largest item, or the sum of the items, respectively, in the list:</a:t>
            </a:r>
          </a:p>
          <a:p>
            <a:pPr marL="0" indent="0">
              <a:buNone/>
            </a:pPr>
            <a:r>
              <a:rPr lang="sv-SE" dirty="0"/>
              <a:t>&gt;&gt;&gt; lst = [23.99, 19.99, 34.50, 120.99]</a:t>
            </a:r>
          </a:p>
          <a:p>
            <a:pPr marL="0" indent="0">
              <a:buNone/>
            </a:pPr>
            <a:r>
              <a:rPr lang="en-US" dirty="0"/>
              <a:t>&gt;&gt;&gt;min(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ar-SA" dirty="0"/>
              <a:t>19.99</a:t>
            </a:r>
          </a:p>
          <a:p>
            <a:pPr marL="0" indent="0">
              <a:buNone/>
            </a:pPr>
            <a:r>
              <a:rPr lang="en-US" dirty="0"/>
              <a:t>&gt;&gt;&gt;max(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ar-SA" dirty="0"/>
              <a:t>120.99</a:t>
            </a:r>
          </a:p>
          <a:p>
            <a:pPr marL="0" indent="0">
              <a:buNone/>
            </a:pPr>
            <a:r>
              <a:rPr lang="en-US" dirty="0"/>
              <a:t>&gt;&gt;&gt;sum(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ar-SA" dirty="0"/>
              <a:t>199.46999999999997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44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 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be submitted by solving it on </a:t>
            </a:r>
            <a:r>
              <a:rPr lang="en-US" dirty="0" err="1" smtClean="0"/>
              <a:t>jupyter</a:t>
            </a:r>
            <a:r>
              <a:rPr lang="en-US" dirty="0" smtClean="0"/>
              <a:t> notebook &amp; email it to me.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4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</a:t>
            </a:r>
            <a:r>
              <a:rPr lang="en-US" dirty="0" smtClean="0"/>
              <a:t>2.5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Start by executing the assignment:</a:t>
            </a:r>
          </a:p>
          <a:p>
            <a:pPr marL="0" indent="0">
              <a:buNone/>
            </a:pPr>
            <a:r>
              <a:rPr lang="en-US" dirty="0" smtClean="0"/>
              <a:t>	s </a:t>
            </a:r>
            <a:r>
              <a:rPr lang="en-US" dirty="0"/>
              <a:t>= '0123456789'</a:t>
            </a:r>
          </a:p>
          <a:p>
            <a:pPr marL="0" indent="0">
              <a:buNone/>
            </a:pPr>
            <a:r>
              <a:rPr lang="en-US" dirty="0" smtClean="0"/>
              <a:t>	Now </a:t>
            </a:r>
            <a:r>
              <a:rPr lang="en-US" dirty="0"/>
              <a:t>write expressions using string s and the indexing operator that evaluate to:</a:t>
            </a:r>
          </a:p>
          <a:p>
            <a:r>
              <a:rPr lang="en-US" dirty="0"/>
              <a:t>(a) '0'</a:t>
            </a:r>
          </a:p>
          <a:p>
            <a:r>
              <a:rPr lang="en-US" dirty="0"/>
              <a:t>(b) '1'</a:t>
            </a:r>
          </a:p>
          <a:p>
            <a:r>
              <a:rPr lang="en-US" dirty="0"/>
              <a:t>(c) '6'</a:t>
            </a:r>
          </a:p>
          <a:p>
            <a:r>
              <a:rPr lang="en-US" dirty="0"/>
              <a:t>(d) '8'</a:t>
            </a:r>
          </a:p>
          <a:p>
            <a:r>
              <a:rPr lang="en-US" dirty="0"/>
              <a:t>(e) '9'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0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</a:t>
            </a:r>
            <a:r>
              <a:rPr lang="en-US" dirty="0" smtClean="0"/>
              <a:t>2.6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words </a:t>
            </a:r>
            <a:r>
              <a:rPr lang="en-US" dirty="0"/>
              <a:t>= ['bat', 'ball', 'barn', 'basket', 'badminton']</a:t>
            </a:r>
          </a:p>
          <a:p>
            <a:pPr marL="0" indent="0">
              <a:buNone/>
            </a:pPr>
            <a:r>
              <a:rPr lang="en-US" dirty="0"/>
              <a:t>Now write two Python expressions that evaluate to the ﬁrst and last, respectively, word in</a:t>
            </a:r>
          </a:p>
          <a:p>
            <a:pPr marL="0" indent="0">
              <a:buNone/>
            </a:pPr>
            <a:r>
              <a:rPr lang="en-US" dirty="0"/>
              <a:t>words, in dictionary order.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dirty="0"/>
              <a:t>As we already know from algebra, </a:t>
            </a:r>
            <a:r>
              <a:rPr lang="en-US" dirty="0" smtClean="0"/>
              <a:t>it is </a:t>
            </a:r>
            <a:r>
              <a:rPr lang="en-US" dirty="0"/>
              <a:t>useful to assign names to values, and we call those names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variables</a:t>
            </a:r>
            <a:r>
              <a:rPr lang="en-US" dirty="0"/>
              <a:t>. For example, </a:t>
            </a:r>
            <a:r>
              <a:rPr lang="en-US" dirty="0" smtClean="0"/>
              <a:t>value 3 </a:t>
            </a:r>
            <a:r>
              <a:rPr lang="en-US" dirty="0"/>
              <a:t>may be assigned to variable x in an algebra problem as follows: </a:t>
            </a:r>
            <a:r>
              <a:rPr lang="en-US" i="1" dirty="0"/>
              <a:t>x </a:t>
            </a:r>
            <a:r>
              <a:rPr lang="en-US" dirty="0"/>
              <a:t>= 3. The variable </a:t>
            </a:r>
            <a:r>
              <a:rPr lang="en-US" dirty="0" smtClean="0"/>
              <a:t>x can </a:t>
            </a:r>
            <a:r>
              <a:rPr lang="en-US" dirty="0"/>
              <a:t>be thought of as a name that enables us to retrieve value 3 later on. In order to </a:t>
            </a:r>
            <a:r>
              <a:rPr lang="en-US" dirty="0" smtClean="0"/>
              <a:t>retrieve it</a:t>
            </a:r>
            <a:r>
              <a:rPr lang="en-US" dirty="0"/>
              <a:t>, we just need to evaluate </a:t>
            </a:r>
            <a:r>
              <a:rPr lang="en-US" i="1" dirty="0"/>
              <a:t>x </a:t>
            </a:r>
            <a:r>
              <a:rPr lang="en-US" dirty="0"/>
              <a:t>in an expression.</a:t>
            </a:r>
            <a:br>
              <a:rPr lang="en-US" dirty="0"/>
            </a:br>
            <a:r>
              <a:rPr lang="en-US" dirty="0"/>
              <a:t>The same can be done in Python. A value can be assigned to a variable:</a:t>
            </a:r>
            <a:br>
              <a:rPr lang="en-US" dirty="0"/>
            </a:br>
            <a:r>
              <a:rPr lang="en-US" dirty="0"/>
              <a:t>&gt;&gt;&gt; x = 4</a:t>
            </a:r>
            <a:br>
              <a:rPr lang="en-US" dirty="0"/>
            </a:br>
            <a:r>
              <a:rPr lang="en-US" dirty="0"/>
              <a:t>The statement x = 4 is called an </a:t>
            </a:r>
            <a:r>
              <a:rPr lang="en-US" i="1" dirty="0">
                <a:solidFill>
                  <a:srgbClr val="0070C0"/>
                </a:solidFill>
              </a:rPr>
              <a:t>assignment statement</a:t>
            </a:r>
            <a:r>
              <a:rPr lang="en-US" dirty="0"/>
              <a:t>. The general format of an </a:t>
            </a:r>
            <a:r>
              <a:rPr lang="en-US" dirty="0" smtClean="0"/>
              <a:t>assignment statement </a:t>
            </a:r>
            <a:r>
              <a:rPr lang="en-US" dirty="0"/>
              <a:t>is</a:t>
            </a:r>
            <a:r>
              <a:rPr lang="en-US" dirty="0" smtClean="0"/>
              <a:t>:</a:t>
            </a:r>
          </a:p>
          <a:p>
            <a:pPr marL="0" indent="0" algn="ctr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&lt;variable&gt;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&lt;expression</a:t>
            </a:r>
            <a:r>
              <a:rPr lang="en-US" dirty="0" smtClean="0">
                <a:solidFill>
                  <a:srgbClr val="002060"/>
                </a:solidFill>
              </a:rPr>
              <a:t>&gt;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An expression we refer to as &lt;expression&gt; lies on the right-hand side of the = operator; </a:t>
            </a:r>
            <a:r>
              <a:rPr lang="en-US" dirty="0" smtClean="0"/>
              <a:t>it can </a:t>
            </a:r>
            <a:r>
              <a:rPr lang="en-US" dirty="0"/>
              <a:t>be an algebraic, Boolean, or other kind of expression. On the left-hand side is a </a:t>
            </a:r>
            <a:r>
              <a:rPr lang="en-US" dirty="0" smtClean="0"/>
              <a:t>variable referred </a:t>
            </a:r>
            <a:r>
              <a:rPr lang="en-US" dirty="0"/>
              <a:t>to as &lt;variable&gt;. The assignment statement assigns to &lt;variable&gt; the </a:t>
            </a:r>
            <a:r>
              <a:rPr lang="en-US" dirty="0" smtClean="0"/>
              <a:t>value that </a:t>
            </a:r>
            <a:r>
              <a:rPr lang="en-US" dirty="0"/>
              <a:t>&lt;expression&gt; evaluates to. In the last example, x is assigned value 4.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0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You may remember from algebra that the value of a variable can change. The same </a:t>
            </a:r>
            <a:r>
              <a:rPr lang="en-US" dirty="0" smtClean="0"/>
              <a:t>is true </a:t>
            </a:r>
            <a:r>
              <a:rPr lang="en-US" dirty="0"/>
              <a:t>with Python variables. For example, suppose that the value of variable x is initially 4:</a:t>
            </a:r>
            <a:br>
              <a:rPr lang="en-US" dirty="0"/>
            </a:br>
            <a:r>
              <a:rPr lang="en-US" dirty="0"/>
              <a:t>&gt;&gt;&gt; x</a:t>
            </a:r>
            <a:br>
              <a:rPr lang="en-US" dirty="0"/>
            </a:br>
            <a:r>
              <a:rPr lang="en-US" dirty="0"/>
              <a:t>4</a:t>
            </a:r>
            <a:br>
              <a:rPr lang="en-US" dirty="0"/>
            </a:br>
            <a:r>
              <a:rPr lang="en-US" dirty="0"/>
              <a:t>Now let’s assign value 7 to variable x:</a:t>
            </a:r>
            <a:br>
              <a:rPr lang="en-US" dirty="0"/>
            </a:br>
            <a:r>
              <a:rPr lang="en-US" dirty="0"/>
              <a:t>&gt;&gt;&gt; x = 7</a:t>
            </a:r>
            <a:br>
              <a:rPr lang="en-US" dirty="0"/>
            </a:br>
            <a:r>
              <a:rPr lang="en-US" dirty="0"/>
              <a:t>&gt;&gt;&gt; x</a:t>
            </a:r>
            <a:br>
              <a:rPr lang="en-US" dirty="0"/>
            </a:br>
            <a:r>
              <a:rPr lang="en-US" dirty="0"/>
              <a:t>7</a:t>
            </a:r>
            <a:br>
              <a:rPr lang="en-US" dirty="0"/>
            </a:br>
            <a:r>
              <a:rPr lang="en-US" dirty="0"/>
              <a:t>So the assignment statement x = 7 changed the value of x from 4 to </a:t>
            </a:r>
            <a:r>
              <a:rPr lang="en-US" dirty="0" smtClean="0"/>
              <a:t>7.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8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and Equality Operators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Be careful to distinguish the assignment statement </a:t>
            </a:r>
            <a:r>
              <a:rPr lang="en-US" dirty="0">
                <a:solidFill>
                  <a:srgbClr val="0070C0"/>
                </a:solidFill>
              </a:rPr>
              <a:t>=</a:t>
            </a:r>
            <a:r>
              <a:rPr lang="en-US" dirty="0"/>
              <a:t> and the equality operator </a:t>
            </a:r>
            <a:r>
              <a:rPr lang="en-US" dirty="0">
                <a:solidFill>
                  <a:srgbClr val="C00000"/>
                </a:solidFill>
              </a:rPr>
              <a:t>==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This is an assignment statement that assigns 7 to variable x:</a:t>
            </a:r>
            <a:br>
              <a:rPr lang="en-US" dirty="0"/>
            </a:br>
            <a:r>
              <a:rPr lang="en-US" dirty="0"/>
              <a:t>&gt;&gt;&gt; x = 7</a:t>
            </a:r>
            <a:br>
              <a:rPr lang="en-US" dirty="0"/>
            </a:br>
            <a:r>
              <a:rPr lang="en-US" dirty="0"/>
              <a:t>The following, however, is a Boolean expression that compares the value of variable</a:t>
            </a:r>
            <a:br>
              <a:rPr lang="en-US" dirty="0"/>
            </a:br>
            <a:r>
              <a:rPr lang="en-US" dirty="0"/>
              <a:t>x with number 7 and returns True if they are equal:</a:t>
            </a:r>
            <a:br>
              <a:rPr lang="en-US" dirty="0"/>
            </a:br>
            <a:r>
              <a:rPr lang="en-US" dirty="0"/>
              <a:t>&gt;&gt;&gt; x == 7</a:t>
            </a:r>
            <a:br>
              <a:rPr lang="en-US" dirty="0"/>
            </a:br>
            <a:r>
              <a:rPr lang="en-US" dirty="0"/>
              <a:t>True</a:t>
            </a:r>
            <a:br>
              <a:rPr lang="en-US" dirty="0"/>
            </a:br>
            <a:r>
              <a:rPr lang="en-US" dirty="0"/>
              <a:t>The expression evaluates to True because variable x has value 7.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9536323" y="710436"/>
            <a:ext cx="1021977" cy="1102858"/>
            <a:chOff x="8310282" y="3738282"/>
            <a:chExt cx="1021977" cy="1102858"/>
          </a:xfrm>
        </p:grpSpPr>
        <p:sp>
          <p:nvSpPr>
            <p:cNvPr id="7" name="Isosceles Triangle 6"/>
            <p:cNvSpPr/>
            <p:nvPr/>
          </p:nvSpPr>
          <p:spPr>
            <a:xfrm>
              <a:off x="8310282" y="3738282"/>
              <a:ext cx="1021977" cy="1008530"/>
            </a:xfrm>
            <a:prstGeom prst="triangle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631527" y="3917810"/>
              <a:ext cx="2719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 smtClean="0">
                  <a:solidFill>
                    <a:srgbClr val="FFFF00"/>
                  </a:solidFill>
                </a:rPr>
                <a:t>!</a:t>
              </a:r>
              <a:endParaRPr lang="en-US" sz="540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467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Variable Names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The characters making up a variable name can be lowercase and uppercase letters from </a:t>
            </a:r>
            <a:r>
              <a:rPr lang="en-US" dirty="0" smtClean="0"/>
              <a:t>the alphabet </a:t>
            </a:r>
            <a:r>
              <a:rPr lang="en-US" dirty="0"/>
              <a:t>(a through z and A through Z), the underscore character (_), and, except for </a:t>
            </a:r>
            <a:r>
              <a:rPr lang="en-US" dirty="0" smtClean="0"/>
              <a:t>the first </a:t>
            </a:r>
            <a:r>
              <a:rPr lang="en-US" dirty="0"/>
              <a:t>character, digits 0 through 9:</a:t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myList</a:t>
            </a:r>
            <a:r>
              <a:rPr lang="en-US" dirty="0"/>
              <a:t> and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_list</a:t>
            </a:r>
            <a:r>
              <a:rPr lang="en-US" dirty="0"/>
              <a:t> are OK, but </a:t>
            </a:r>
            <a:r>
              <a:rPr lang="en-US" dirty="0">
                <a:solidFill>
                  <a:srgbClr val="FF0000"/>
                </a:solidFill>
              </a:rPr>
              <a:t>5list is not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list6</a:t>
            </a:r>
            <a:r>
              <a:rPr lang="en-US" dirty="0"/>
              <a:t> and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l_2</a:t>
            </a:r>
            <a:r>
              <a:rPr lang="en-US" dirty="0"/>
              <a:t> are OK, </a:t>
            </a:r>
            <a:r>
              <a:rPr lang="en-US" dirty="0">
                <a:solidFill>
                  <a:srgbClr val="FF0000"/>
                </a:solidFill>
              </a:rPr>
              <a:t>but list-3</a:t>
            </a:r>
            <a:r>
              <a:rPr lang="en-US" dirty="0"/>
              <a:t> is not.</a:t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mylist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myList</a:t>
            </a:r>
            <a:r>
              <a:rPr lang="en-US" dirty="0"/>
              <a:t> are different variable names.</a:t>
            </a:r>
            <a:br>
              <a:rPr lang="en-US" dirty="0"/>
            </a:br>
            <a:r>
              <a:rPr lang="en-US" dirty="0"/>
              <a:t>Even when a variable name is “legal” (i.e., follows the rules), it might not be a “good” name.</a:t>
            </a:r>
            <a:br>
              <a:rPr lang="en-US" dirty="0"/>
            </a:br>
            <a:r>
              <a:rPr lang="en-US" dirty="0"/>
              <a:t>Here are some generally accepted conventions for designing good names:</a:t>
            </a:r>
            <a:br>
              <a:rPr lang="en-US" dirty="0"/>
            </a:br>
            <a:r>
              <a:rPr lang="en-US" dirty="0"/>
              <a:t>• A name should be meaningful: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Name price </a:t>
            </a:r>
            <a:r>
              <a:rPr lang="en-US" dirty="0"/>
              <a:t>is better than </a:t>
            </a:r>
            <a:r>
              <a:rPr lang="en-US" dirty="0">
                <a:solidFill>
                  <a:srgbClr val="FF0000"/>
                </a:solidFill>
              </a:rPr>
              <a:t>name p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• For a multiple-word name, use either the underscore as the delimiter (e.g., </a:t>
            </a:r>
            <a:r>
              <a:rPr lang="en-US" dirty="0" err="1">
                <a:solidFill>
                  <a:srgbClr val="00B0F0"/>
                </a:solidFill>
              </a:rPr>
              <a:t>temp_var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>
                <a:solidFill>
                  <a:srgbClr val="00B0F0"/>
                </a:solidFill>
              </a:rPr>
              <a:t>interest_rate</a:t>
            </a:r>
            <a:r>
              <a:rPr lang="en-US" dirty="0"/>
              <a:t>) or </a:t>
            </a:r>
            <a:r>
              <a:rPr lang="en-US" i="1" dirty="0" err="1">
                <a:solidFill>
                  <a:srgbClr val="00B0F0"/>
                </a:solidFill>
              </a:rPr>
              <a:t>camelCase</a:t>
            </a:r>
            <a:r>
              <a:rPr lang="en-US" i="1" dirty="0"/>
              <a:t> </a:t>
            </a:r>
            <a:r>
              <a:rPr lang="en-US" dirty="0"/>
              <a:t>capitalization (e.g., </a:t>
            </a:r>
            <a:r>
              <a:rPr lang="en-US" dirty="0" err="1">
                <a:solidFill>
                  <a:srgbClr val="00B0F0"/>
                </a:solidFill>
              </a:rPr>
              <a:t>tempVar</a:t>
            </a:r>
            <a:r>
              <a:rPr lang="en-US" dirty="0"/>
              <a:t>, </a:t>
            </a:r>
            <a:r>
              <a:rPr lang="en-US" dirty="0" err="1">
                <a:solidFill>
                  <a:srgbClr val="0070C0"/>
                </a:solidFill>
              </a:rPr>
              <a:t>TempVar</a:t>
            </a:r>
            <a:r>
              <a:rPr lang="en-US" dirty="0"/>
              <a:t>, </a:t>
            </a:r>
            <a:r>
              <a:rPr lang="en-US" dirty="0" err="1" smtClean="0">
                <a:solidFill>
                  <a:srgbClr val="002060"/>
                </a:solidFill>
              </a:rPr>
              <a:t>interestRate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err="1">
                <a:solidFill>
                  <a:srgbClr val="7030A0"/>
                </a:solidFill>
              </a:rPr>
              <a:t>InterestRate</a:t>
            </a:r>
            <a:r>
              <a:rPr lang="en-US" dirty="0"/>
              <a:t>); pick one style and use it consistently throughout your program.</a:t>
            </a:r>
            <a:br>
              <a:rPr lang="en-US" dirty="0"/>
            </a:br>
            <a:r>
              <a:rPr lang="en-US" dirty="0"/>
              <a:t>• Shorter meaningful names are better than longer ones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1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 in </a:t>
            </a:r>
            <a:r>
              <a:rPr lang="en-US" dirty="0" smtClean="0"/>
              <a:t>python and variable names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9" name="Group 6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553070"/>
              </p:ext>
            </p:extLst>
          </p:nvPr>
        </p:nvGraphicFramePr>
        <p:xfrm>
          <a:off x="581192" y="1980837"/>
          <a:ext cx="7478085" cy="3970974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1495310">
                  <a:extLst>
                    <a:ext uri="{9D8B030D-6E8A-4147-A177-3AD203B41FA5}">
                      <a16:colId xmlns="" xmlns:a16="http://schemas.microsoft.com/office/drawing/2014/main" val="1710381664"/>
                    </a:ext>
                  </a:extLst>
                </a:gridCol>
                <a:gridCol w="1495310">
                  <a:extLst>
                    <a:ext uri="{9D8B030D-6E8A-4147-A177-3AD203B41FA5}">
                      <a16:colId xmlns="" xmlns:a16="http://schemas.microsoft.com/office/drawing/2014/main" val="1721813060"/>
                    </a:ext>
                  </a:extLst>
                </a:gridCol>
                <a:gridCol w="1496845">
                  <a:extLst>
                    <a:ext uri="{9D8B030D-6E8A-4147-A177-3AD203B41FA5}">
                      <a16:colId xmlns="" xmlns:a16="http://schemas.microsoft.com/office/drawing/2014/main" val="3559595739"/>
                    </a:ext>
                  </a:extLst>
                </a:gridCol>
                <a:gridCol w="1222040">
                  <a:extLst>
                    <a:ext uri="{9D8B030D-6E8A-4147-A177-3AD203B41FA5}">
                      <a16:colId xmlns="" xmlns:a16="http://schemas.microsoft.com/office/drawing/2014/main" val="3962835338"/>
                    </a:ext>
                  </a:extLst>
                </a:gridCol>
                <a:gridCol w="1768580">
                  <a:extLst>
                    <a:ext uri="{9D8B030D-6E8A-4147-A177-3AD203B41FA5}">
                      <a16:colId xmlns="" xmlns:a16="http://schemas.microsoft.com/office/drawing/2014/main" val="275878177"/>
                    </a:ext>
                  </a:extLst>
                </a:gridCol>
              </a:tblGrid>
              <a:tr h="661829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and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assert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break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class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continue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614581366"/>
                  </a:ext>
                </a:extLst>
              </a:tr>
              <a:tr h="661829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def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del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elif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else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except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731127052"/>
                  </a:ext>
                </a:extLst>
              </a:tr>
              <a:tr h="661829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exec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finally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for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from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global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4242421360"/>
                  </a:ext>
                </a:extLst>
              </a:tr>
              <a:tr h="661829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if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import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in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is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lambda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2167408934"/>
                  </a:ext>
                </a:extLst>
              </a:tr>
              <a:tr h="661829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not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or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pass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print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raise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4058096545"/>
                  </a:ext>
                </a:extLst>
              </a:tr>
              <a:tr h="661829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return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try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while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29414744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223173" y="1980837"/>
            <a:ext cx="33876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eXGyreTermes-Regular"/>
              </a:rPr>
              <a:t>The names below are used as </a:t>
            </a:r>
            <a:r>
              <a:rPr lang="en-US" dirty="0" smtClean="0">
                <a:solidFill>
                  <a:srgbClr val="C00000"/>
                </a:solidFill>
                <a:latin typeface="TeXGyreTermes-Regular"/>
              </a:rPr>
              <a:t>reserved </a:t>
            </a:r>
            <a:r>
              <a:rPr lang="en-US" dirty="0">
                <a:solidFill>
                  <a:srgbClr val="C00000"/>
                </a:solidFill>
                <a:latin typeface="TeXGyreTermes-Regular"/>
              </a:rPr>
              <a:t>keywords of the </a:t>
            </a:r>
            <a:r>
              <a:rPr lang="en-US" dirty="0" smtClean="0">
                <a:solidFill>
                  <a:srgbClr val="C00000"/>
                </a:solidFill>
                <a:latin typeface="TeXGyreTermes-Regular"/>
              </a:rPr>
              <a:t>Python language</a:t>
            </a:r>
            <a:r>
              <a:rPr lang="en-US" dirty="0">
                <a:solidFill>
                  <a:srgbClr val="C00000"/>
                </a:solidFill>
                <a:latin typeface="TeXGyreTermes-Regular"/>
              </a:rPr>
              <a:t>. </a:t>
            </a:r>
            <a:endParaRPr lang="en-US" dirty="0" smtClean="0">
              <a:solidFill>
                <a:srgbClr val="C00000"/>
              </a:solidFill>
              <a:latin typeface="TeXGyreTermes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eXGyreTermes-Regular"/>
              </a:rPr>
              <a:t>You cannot use </a:t>
            </a:r>
            <a:r>
              <a:rPr lang="en-US" dirty="0">
                <a:solidFill>
                  <a:srgbClr val="C00000"/>
                </a:solidFill>
                <a:latin typeface="TeXGyreTermes-Regular"/>
              </a:rPr>
              <a:t>them </a:t>
            </a:r>
            <a:r>
              <a:rPr lang="en-US" dirty="0" smtClean="0">
                <a:solidFill>
                  <a:srgbClr val="C00000"/>
                </a:solidFill>
                <a:latin typeface="TeXGyreTermes-Regular"/>
              </a:rPr>
              <a:t>other </a:t>
            </a:r>
            <a:r>
              <a:rPr lang="en-US" dirty="0">
                <a:solidFill>
                  <a:srgbClr val="C00000"/>
                </a:solidFill>
                <a:latin typeface="TeXGyreTermes-Regular"/>
              </a:rPr>
              <a:t>than as Python commands.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7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53589" y="3344091"/>
            <a:ext cx="2377440" cy="12409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Strings ‘’ or “”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/>
              <a:t>In addition to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Boolean</a:t>
            </a:r>
            <a:r>
              <a:rPr lang="en-US" dirty="0"/>
              <a:t> types, Python supports a large number of other, </a:t>
            </a:r>
            <a:r>
              <a:rPr lang="en-US" dirty="0" smtClean="0"/>
              <a:t>more complex</a:t>
            </a:r>
            <a:r>
              <a:rPr lang="en-US" dirty="0"/>
              <a:t>, types. The Python string type, denoted </a:t>
            </a:r>
            <a:r>
              <a:rPr lang="en-US" dirty="0" err="1">
                <a:solidFill>
                  <a:srgbClr val="00B050"/>
                </a:solidFill>
              </a:rPr>
              <a:t>str</a:t>
            </a:r>
            <a:r>
              <a:rPr lang="en-US" dirty="0"/>
              <a:t>, is used to represent and </a:t>
            </a:r>
            <a:r>
              <a:rPr lang="en-US" dirty="0" smtClean="0"/>
              <a:t>manipulate text </a:t>
            </a:r>
            <a:r>
              <a:rPr lang="en-US" dirty="0"/>
              <a:t>data or, in other words, a sequence of characters, including blanks, punctuation, </a:t>
            </a:r>
            <a:r>
              <a:rPr lang="en-US" dirty="0" smtClean="0"/>
              <a:t>and various </a:t>
            </a:r>
            <a:r>
              <a:rPr lang="en-US" dirty="0"/>
              <a:t>symbols.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string value is represented as a sequence of characters that is </a:t>
            </a:r>
            <a:r>
              <a:rPr lang="en-US" dirty="0" smtClean="0"/>
              <a:t>enclosed within </a:t>
            </a:r>
            <a:r>
              <a:rPr lang="en-US" dirty="0"/>
              <a:t>quotes:</a:t>
            </a:r>
            <a:br>
              <a:rPr lang="en-US" dirty="0"/>
            </a:br>
            <a:r>
              <a:rPr lang="en-US" dirty="0"/>
              <a:t>&gt;&gt;&gt; 'Hello, World!'</a:t>
            </a:r>
            <a:br>
              <a:rPr lang="en-US" dirty="0"/>
            </a:br>
            <a:r>
              <a:rPr lang="en-US" dirty="0"/>
              <a:t>'Hello, World!'</a:t>
            </a:r>
            <a:br>
              <a:rPr lang="en-US" dirty="0"/>
            </a:br>
            <a:r>
              <a:rPr lang="en-US" dirty="0"/>
              <a:t>&gt;&gt;&gt; s = 'hello'</a:t>
            </a:r>
            <a:br>
              <a:rPr lang="en-US" dirty="0"/>
            </a:br>
            <a:r>
              <a:rPr lang="en-US" dirty="0"/>
              <a:t>&gt;&gt;&gt; s</a:t>
            </a:r>
            <a:br>
              <a:rPr lang="en-US" dirty="0"/>
            </a:br>
            <a:r>
              <a:rPr lang="en-US" dirty="0"/>
              <a:t>'hello'</a:t>
            </a:r>
            <a:br>
              <a:rPr lang="en-US" dirty="0"/>
            </a:br>
            <a:r>
              <a:rPr lang="en-US" dirty="0"/>
              <a:t>The first expression, 'Hello, world!', is an expression that contains just one string </a:t>
            </a:r>
            <a:r>
              <a:rPr lang="en-US" dirty="0" smtClean="0"/>
              <a:t>value and </a:t>
            </a:r>
            <a:r>
              <a:rPr lang="en-US" dirty="0"/>
              <a:t>it evaluates to itself, just as expression 3 evaluates to 3. The statement s = </a:t>
            </a:r>
            <a:r>
              <a:rPr lang="en-US" dirty="0" smtClean="0"/>
              <a:t>'hello‘ assigns </a:t>
            </a:r>
            <a:r>
              <a:rPr lang="en-US" dirty="0"/>
              <a:t>string value 'hello' to variable </a:t>
            </a:r>
            <a:r>
              <a:rPr lang="en-US" dirty="0">
                <a:solidFill>
                  <a:srgbClr val="FF3399"/>
                </a:solidFill>
              </a:rPr>
              <a:t>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Note</a:t>
            </a:r>
            <a:r>
              <a:rPr lang="en-US" dirty="0" smtClean="0"/>
              <a:t> </a:t>
            </a:r>
            <a:r>
              <a:rPr lang="en-US" dirty="0"/>
              <a:t>that </a:t>
            </a:r>
            <a:r>
              <a:rPr lang="en-US" dirty="0">
                <a:solidFill>
                  <a:srgbClr val="FF3399"/>
                </a:solidFill>
              </a:rPr>
              <a:t>s</a:t>
            </a:r>
            <a:r>
              <a:rPr lang="en-US" dirty="0"/>
              <a:t> evaluates to its string value </a:t>
            </a:r>
            <a:r>
              <a:rPr lang="en-US" dirty="0" smtClean="0"/>
              <a:t>when used </a:t>
            </a:r>
            <a:r>
              <a:rPr lang="en-US" dirty="0"/>
              <a:t>in an expression.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437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1962</TotalTime>
  <Words>2199</Words>
  <Application>Microsoft Office PowerPoint</Application>
  <PresentationFormat>Widescreen</PresentationFormat>
  <Paragraphs>380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Arial</vt:lpstr>
      <vt:lpstr>Calibri</vt:lpstr>
      <vt:lpstr>CMMI10</vt:lpstr>
      <vt:lpstr>Gill Sans MT</vt:lpstr>
      <vt:lpstr>HGｺﾞｼｯｸE</vt:lpstr>
      <vt:lpstr>Majalla UI</vt:lpstr>
      <vt:lpstr>SFTT1000</vt:lpstr>
      <vt:lpstr>Tahoma</vt:lpstr>
      <vt:lpstr>TeXGyreHeros-Bold</vt:lpstr>
      <vt:lpstr>TeXGyreTermes-Regular</vt:lpstr>
      <vt:lpstr>Wingdings</vt:lpstr>
      <vt:lpstr>Wingdings 2</vt:lpstr>
      <vt:lpstr>Dividend</vt:lpstr>
      <vt:lpstr>Programming fundamentals</vt:lpstr>
      <vt:lpstr>Unary (NOT)and binary operator (AND, OR)</vt:lpstr>
      <vt:lpstr>George boole and Boolean algebra (1815 – 1864)</vt:lpstr>
      <vt:lpstr>Assignment operator</vt:lpstr>
      <vt:lpstr>Assignment operator (Cont.)</vt:lpstr>
      <vt:lpstr>Assignment and Equality Operators </vt:lpstr>
      <vt:lpstr>Variable Names </vt:lpstr>
      <vt:lpstr>Reserved words in python and variable names</vt:lpstr>
      <vt:lpstr>Strings ‘’ or “” </vt:lpstr>
      <vt:lpstr>String operators</vt:lpstr>
      <vt:lpstr>Concatenation (joining of two or more strings)</vt:lpstr>
      <vt:lpstr>Math operator * and IN operator</vt:lpstr>
      <vt:lpstr>In operator for checking and len()</vt:lpstr>
      <vt:lpstr>Practice Problem 2.1</vt:lpstr>
      <vt:lpstr>Practice Problem 2.2</vt:lpstr>
      <vt:lpstr>Practice problem 2.3</vt:lpstr>
      <vt:lpstr>Practice Problem 2.4</vt:lpstr>
      <vt:lpstr>Practicing data types in python programming</vt:lpstr>
      <vt:lpstr>Indexing Operator</vt:lpstr>
      <vt:lpstr>Indexing </vt:lpstr>
      <vt:lpstr>Negative indexing in python</vt:lpstr>
      <vt:lpstr>LIST AND TUPLES</vt:lpstr>
      <vt:lpstr>STORING DATA IN LIST</vt:lpstr>
      <vt:lpstr>List representation</vt:lpstr>
      <vt:lpstr>List operators</vt:lpstr>
      <vt:lpstr>Negative indexing in list</vt:lpstr>
      <vt:lpstr>List operations &amp; functions</vt:lpstr>
      <vt:lpstr>Executing list operations &amp; Functions</vt:lpstr>
      <vt:lpstr>Executing list operations &amp; Functions</vt:lpstr>
      <vt:lpstr>Executing list operations &amp; Functions</vt:lpstr>
      <vt:lpstr>Assignment # 1</vt:lpstr>
      <vt:lpstr>Practice problem 2.5</vt:lpstr>
      <vt:lpstr>Practice problem 2.6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AsmaKhan</cp:lastModifiedBy>
  <cp:revision>332</cp:revision>
  <dcterms:created xsi:type="dcterms:W3CDTF">2018-10-04T03:10:47Z</dcterms:created>
  <dcterms:modified xsi:type="dcterms:W3CDTF">2019-11-21T10:27:09Z</dcterms:modified>
</cp:coreProperties>
</file>