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0"/>
  </p:notesMasterIdLst>
  <p:sldIdLst>
    <p:sldId id="287" r:id="rId2"/>
    <p:sldId id="291" r:id="rId3"/>
    <p:sldId id="300" r:id="rId4"/>
    <p:sldId id="301" r:id="rId5"/>
    <p:sldId id="302" r:id="rId6"/>
    <p:sldId id="303" r:id="rId7"/>
    <p:sldId id="290" r:id="rId8"/>
    <p:sldId id="289" r:id="rId9"/>
    <p:sldId id="304" r:id="rId10"/>
    <p:sldId id="305" r:id="rId11"/>
    <p:sldId id="308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36" r:id="rId23"/>
    <p:sldId id="333" r:id="rId24"/>
    <p:sldId id="330" r:id="rId25"/>
    <p:sldId id="334" r:id="rId26"/>
    <p:sldId id="335" r:id="rId27"/>
    <p:sldId id="332" r:id="rId28"/>
    <p:sldId id="33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FF99FF"/>
    <a:srgbClr val="CC0000"/>
    <a:srgbClr val="FF3399"/>
    <a:srgbClr val="FF66CC"/>
    <a:srgbClr val="33CCCC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031F4BC-5999-44B6-96A3-13631CBC9E9E}" type="datetimeFigureOut">
              <a:rPr lang="ar-SA" smtClean="0"/>
              <a:t>24/03/1441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9D6FAE4-AA02-42BA-80F7-CC7182BBBE9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27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6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2180496"/>
            <a:ext cx="1809311" cy="292708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s = ‘hello’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s[0]</a:t>
            </a:r>
          </a:p>
          <a:p>
            <a:pPr marL="0" indent="0">
              <a:buNone/>
            </a:pPr>
            <a:r>
              <a:rPr lang="en-US" dirty="0"/>
              <a:t>'h'</a:t>
            </a:r>
          </a:p>
          <a:p>
            <a:pPr marL="0" indent="0">
              <a:buNone/>
            </a:pPr>
            <a:r>
              <a:rPr lang="en-US" dirty="0"/>
              <a:t>&gt;&gt;&gt; s[1]</a:t>
            </a:r>
          </a:p>
          <a:p>
            <a:pPr marL="0" indent="0">
              <a:buNone/>
            </a:pPr>
            <a:r>
              <a:rPr lang="en-US" dirty="0"/>
              <a:t>'e'</a:t>
            </a:r>
          </a:p>
          <a:p>
            <a:pPr marL="0" indent="0">
              <a:buNone/>
            </a:pPr>
            <a:r>
              <a:rPr lang="en-US" dirty="0"/>
              <a:t>&gt;&gt;&gt; s[4]</a:t>
            </a:r>
          </a:p>
          <a:p>
            <a:pPr marL="0" indent="0">
              <a:buNone/>
            </a:pPr>
            <a:r>
              <a:rPr lang="en-US" dirty="0"/>
              <a:t>'o'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9142" y="2083158"/>
            <a:ext cx="401393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 smtClean="0"/>
              <a:t>hello</a:t>
            </a:r>
            <a:endParaRPr lang="ar-SA" sz="9600" dirty="0"/>
          </a:p>
        </p:txBody>
      </p:sp>
      <p:sp>
        <p:nvSpPr>
          <p:cNvPr id="9" name="TextBox 8"/>
          <p:cNvSpPr txBox="1"/>
          <p:nvPr/>
        </p:nvSpPr>
        <p:spPr>
          <a:xfrm>
            <a:off x="2939143" y="3332528"/>
            <a:ext cx="26648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 smtClean="0">
                <a:solidFill>
                  <a:srgbClr val="0070C0"/>
                </a:solidFill>
              </a:rPr>
              <a:t>01234</a:t>
            </a:r>
            <a:endParaRPr lang="ar-SA" sz="72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82" y="2083158"/>
            <a:ext cx="4657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3998234"/>
            <a:ext cx="3037219" cy="13967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Rectangle 1"/>
          <p:cNvSpPr/>
          <p:nvPr/>
        </p:nvSpPr>
        <p:spPr>
          <a:xfrm>
            <a:off x="581192" y="2913017"/>
            <a:ext cx="2566957" cy="7053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59082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Some objects are mutable, meaning they can be altered.  </a:t>
            </a:r>
            <a:endParaRPr lang="en-US" dirty="0" smtClean="0"/>
          </a:p>
          <a:p>
            <a:r>
              <a:rPr lang="en-US" dirty="0" smtClean="0"/>
              <a:t>Others </a:t>
            </a:r>
            <a:r>
              <a:rPr lang="en-US" dirty="0"/>
              <a:t>are </a:t>
            </a:r>
            <a:r>
              <a:rPr lang="en-US" dirty="0" smtClean="0"/>
              <a:t>immutable</a:t>
            </a:r>
            <a:r>
              <a:rPr lang="en-US" dirty="0"/>
              <a:t>; they cannot be changed but rather return new objects when attempting to </a:t>
            </a:r>
            <a:r>
              <a:rPr lang="en-US" dirty="0" smtClean="0"/>
              <a:t>update.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pets</a:t>
            </a:r>
          </a:p>
          <a:p>
            <a:pPr marL="0" indent="0">
              <a:buNone/>
            </a:pPr>
            <a:r>
              <a:rPr lang="en-US" dirty="0"/>
              <a:t>['goldfish', 'cat', 'dog</a:t>
            </a:r>
            <a:r>
              <a:rPr lang="en-US" dirty="0" smtClean="0"/>
              <a:t>']</a:t>
            </a:r>
          </a:p>
          <a:p>
            <a:r>
              <a:rPr lang="en-US" dirty="0"/>
              <a:t>We would like pets[1] to evaluate to '</a:t>
            </a:r>
            <a:r>
              <a:rPr lang="en-US" dirty="0" err="1"/>
              <a:t>cymric</a:t>
            </a:r>
            <a:r>
              <a:rPr lang="en-US" dirty="0"/>
              <a:t> cat' instead </a:t>
            </a:r>
            <a:r>
              <a:rPr lang="en-US" dirty="0" smtClean="0"/>
              <a:t>of just </a:t>
            </a:r>
            <a:r>
              <a:rPr lang="en-US" dirty="0"/>
              <a:t>plain 'cat'. To do this, we assign '</a:t>
            </a:r>
            <a:r>
              <a:rPr lang="en-US" dirty="0" err="1"/>
              <a:t>cymric</a:t>
            </a:r>
            <a:r>
              <a:rPr lang="en-US" dirty="0"/>
              <a:t> cat' to pets[1]:</a:t>
            </a:r>
          </a:p>
          <a:p>
            <a:pPr marL="0" indent="0">
              <a:buNone/>
            </a:pPr>
            <a:r>
              <a:rPr lang="en-US" dirty="0"/>
              <a:t>&gt;&gt;&gt; pets[1] = '</a:t>
            </a:r>
            <a:r>
              <a:rPr lang="en-US" dirty="0" err="1"/>
              <a:t>cymriccat</a:t>
            </a:r>
            <a:r>
              <a:rPr lang="en-US" dirty="0"/>
              <a:t> '</a:t>
            </a:r>
          </a:p>
          <a:p>
            <a:pPr marL="0" indent="0">
              <a:buNone/>
            </a:pPr>
            <a:r>
              <a:rPr lang="en-US" dirty="0"/>
              <a:t>&gt;&gt;&gt; pets</a:t>
            </a:r>
          </a:p>
          <a:p>
            <a:pPr marL="0" indent="0">
              <a:buNone/>
            </a:pPr>
            <a:r>
              <a:rPr lang="en-US" dirty="0"/>
              <a:t>['goldfish', '</a:t>
            </a:r>
            <a:r>
              <a:rPr lang="en-US" dirty="0" err="1"/>
              <a:t>cymriccat</a:t>
            </a:r>
            <a:r>
              <a:rPr lang="en-US" dirty="0"/>
              <a:t> ', 'dog']</a:t>
            </a:r>
          </a:p>
          <a:p>
            <a:r>
              <a:rPr lang="en-US" dirty="0"/>
              <a:t>So, the list no longer contains the string 'cat' at index </a:t>
            </a:r>
            <a:r>
              <a:rPr lang="en-US" dirty="0" smtClean="0"/>
              <a:t>1; </a:t>
            </a:r>
            <a:r>
              <a:rPr lang="en-US" dirty="0"/>
              <a:t>instead, it contains the </a:t>
            </a:r>
            <a:r>
              <a:rPr lang="en-US" dirty="0" smtClean="0"/>
              <a:t>string '</a:t>
            </a:r>
            <a:r>
              <a:rPr lang="en-US" dirty="0" err="1" smtClean="0"/>
              <a:t>cymric</a:t>
            </a:r>
            <a:r>
              <a:rPr lang="en-US" dirty="0" smtClean="0"/>
              <a:t> </a:t>
            </a:r>
            <a:r>
              <a:rPr lang="en-US" dirty="0"/>
              <a:t>cat'.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Image result for 'cymric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51" y="3998233"/>
            <a:ext cx="2442754" cy="14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1191" y="3785255"/>
            <a:ext cx="3958725" cy="13000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581192" y="2913017"/>
            <a:ext cx="2566957" cy="4076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 smtClean="0"/>
              <a:t>are immutable 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While lists are mutable, strings are not. What that means is that we </a:t>
            </a:r>
            <a:r>
              <a:rPr lang="en-US" dirty="0">
                <a:solidFill>
                  <a:srgbClr val="FF0000"/>
                </a:solidFill>
              </a:rPr>
              <a:t>cannot change </a:t>
            </a:r>
            <a:r>
              <a:rPr lang="en-US" dirty="0">
                <a:solidFill>
                  <a:srgbClr val="002060"/>
                </a:solidFill>
              </a:rPr>
              <a:t>the individual characters of a string value.</a:t>
            </a:r>
            <a:r>
              <a:rPr lang="en-US" dirty="0"/>
              <a:t> For example, suppose that we misspelled the type of cat: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myCat</a:t>
            </a:r>
            <a:r>
              <a:rPr lang="en-US" dirty="0"/>
              <a:t> = '</a:t>
            </a:r>
            <a:r>
              <a:rPr lang="en-US" dirty="0" err="1"/>
              <a:t>cymricbat</a:t>
            </a:r>
            <a:r>
              <a:rPr lang="en-US" dirty="0"/>
              <a:t> '</a:t>
            </a:r>
          </a:p>
          <a:p>
            <a:r>
              <a:rPr lang="en-US" dirty="0"/>
              <a:t>We would like to correct the mistake by changing the character at index 7 from a 'b' to a 'c'. Let’s try: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myCat</a:t>
            </a:r>
            <a:r>
              <a:rPr lang="en-US" dirty="0"/>
              <a:t>[7] = 'c'</a:t>
            </a:r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0" indent="0">
              <a:buNone/>
            </a:pPr>
            <a:r>
              <a:rPr lang="en-US" dirty="0"/>
              <a:t>File "&lt;pyshell#35&gt;" , line 1,in&lt;module&gt;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1192" y="2180496"/>
            <a:ext cx="5530850" cy="7053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581192" y="4019646"/>
            <a:ext cx="2980155" cy="11459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if values are inserted in string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/>
              <a:t>myCat</a:t>
            </a:r>
            <a:r>
              <a:rPr lang="en-US" dirty="0"/>
              <a:t>[7] = 'c'</a:t>
            </a:r>
          </a:p>
          <a:p>
            <a:pPr marL="0" indent="0">
              <a:buNone/>
            </a:pPr>
            <a:r>
              <a:rPr lang="en-US" dirty="0" err="1"/>
              <a:t>TypeError</a:t>
            </a:r>
            <a:r>
              <a:rPr lang="en-US" dirty="0"/>
              <a:t>: '</a:t>
            </a:r>
            <a:r>
              <a:rPr lang="en-US" dirty="0" err="1"/>
              <a:t>str</a:t>
            </a:r>
            <a:r>
              <a:rPr lang="en-US" dirty="0"/>
              <a:t>' </a:t>
            </a:r>
            <a:r>
              <a:rPr lang="en-US" dirty="0" smtClean="0"/>
              <a:t>object </a:t>
            </a:r>
            <a:r>
              <a:rPr lang="en-US" dirty="0" err="1" smtClean="0"/>
              <a:t>doesnot</a:t>
            </a:r>
            <a:r>
              <a:rPr lang="en-US" dirty="0" smtClean="0"/>
              <a:t> support </a:t>
            </a:r>
            <a:r>
              <a:rPr lang="en-US" dirty="0"/>
              <a:t>item assignment</a:t>
            </a:r>
          </a:p>
          <a:p>
            <a:r>
              <a:rPr lang="en-US" dirty="0"/>
              <a:t>The error message essentially says that individual characters (items) of a string cannot be changed (assigned to). We say that strings are immutable. Does that mean that we </a:t>
            </a:r>
            <a:r>
              <a:rPr lang="en-US" dirty="0" smtClean="0"/>
              <a:t>are stuck </a:t>
            </a:r>
            <a:r>
              <a:rPr lang="en-US" dirty="0"/>
              <a:t>with a misspelled value for </a:t>
            </a:r>
            <a:r>
              <a:rPr lang="en-US" dirty="0" err="1"/>
              <a:t>myCat</a:t>
            </a:r>
            <a:r>
              <a:rPr lang="en-US" dirty="0"/>
              <a:t>? No, not at all. We can simply reassign a brand new value to variable </a:t>
            </a:r>
            <a:r>
              <a:rPr lang="en-US" dirty="0" err="1"/>
              <a:t>myCat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myCat</a:t>
            </a:r>
            <a:r>
              <a:rPr lang="en-US" dirty="0"/>
              <a:t> = </a:t>
            </a:r>
            <a:r>
              <a:rPr lang="en-US" dirty="0" smtClean="0"/>
              <a:t>'Cymric Cat 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myCat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‘Cymric Cat </a:t>
            </a:r>
            <a:r>
              <a:rPr lang="en-US" dirty="0"/>
              <a:t>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1192" y="4518686"/>
            <a:ext cx="3477461" cy="12243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581192" y="2913017"/>
            <a:ext cx="3268913" cy="12258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Tuples, or “Immutable Lists”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Python also supports </a:t>
            </a:r>
            <a:r>
              <a:rPr lang="en-US" dirty="0">
                <a:solidFill>
                  <a:srgbClr val="C00000"/>
                </a:solidFill>
              </a:rPr>
              <a:t>tuples</a:t>
            </a:r>
            <a:r>
              <a:rPr lang="en-US" dirty="0"/>
              <a:t> which, in many ways, behave like </a:t>
            </a:r>
            <a:r>
              <a:rPr lang="en-US" dirty="0">
                <a:solidFill>
                  <a:srgbClr val="0070C0"/>
                </a:solidFill>
              </a:rPr>
              <a:t>lists</a:t>
            </a:r>
            <a:r>
              <a:rPr lang="en-US" dirty="0"/>
              <a:t> </a:t>
            </a:r>
            <a:r>
              <a:rPr lang="en-US" dirty="0" smtClean="0"/>
              <a:t>except that </a:t>
            </a:r>
            <a:r>
              <a:rPr lang="en-US" dirty="0">
                <a:solidFill>
                  <a:srgbClr val="C00000"/>
                </a:solidFill>
              </a:rPr>
              <a:t>tuples</a:t>
            </a:r>
            <a:r>
              <a:rPr lang="en-US" dirty="0"/>
              <a:t> are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dirty="0"/>
              <a:t>.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tuple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US" dirty="0"/>
              <a:t>contains a sequence of values separated by </a:t>
            </a:r>
            <a:r>
              <a:rPr lang="en-US" dirty="0" smtClean="0"/>
              <a:t>commas and </a:t>
            </a:r>
            <a:r>
              <a:rPr lang="en-US" dirty="0"/>
              <a:t>enclosed in parentheses (( )) instead of brackets ([ ]):</a:t>
            </a:r>
          </a:p>
          <a:p>
            <a:pPr marL="0" indent="0">
              <a:buNone/>
            </a:pPr>
            <a:r>
              <a:rPr lang="en-US" dirty="0"/>
              <a:t>&gt;&gt;&gt; days = ('Mo', '</a:t>
            </a:r>
            <a:r>
              <a:rPr lang="en-US" dirty="0" err="1"/>
              <a:t>Tu</a:t>
            </a:r>
            <a:r>
              <a:rPr lang="en-US" dirty="0"/>
              <a:t>', 'We')</a:t>
            </a:r>
          </a:p>
          <a:p>
            <a:pPr marL="0" indent="0">
              <a:buNone/>
            </a:pPr>
            <a:r>
              <a:rPr lang="en-US" dirty="0"/>
              <a:t>&gt;&gt;&gt; days</a:t>
            </a:r>
          </a:p>
          <a:p>
            <a:pPr marL="0" indent="0">
              <a:buNone/>
            </a:pPr>
            <a:r>
              <a:rPr lang="en-US" dirty="0"/>
              <a:t>('Mo', '</a:t>
            </a:r>
            <a:r>
              <a:rPr lang="en-US" dirty="0" err="1"/>
              <a:t>Tu</a:t>
            </a:r>
            <a:r>
              <a:rPr lang="en-US" dirty="0"/>
              <a:t>', 'We')</a:t>
            </a:r>
          </a:p>
          <a:p>
            <a:r>
              <a:rPr lang="en-US" dirty="0"/>
              <a:t>The parentheses are </a:t>
            </a:r>
            <a:r>
              <a:rPr lang="en-US" dirty="0">
                <a:solidFill>
                  <a:srgbClr val="0070C0"/>
                </a:solidFill>
              </a:rPr>
              <a:t>optional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simple expressions </a:t>
            </a:r>
            <a:r>
              <a:rPr lang="en-US" dirty="0"/>
              <a:t>like this assignment:</a:t>
            </a:r>
          </a:p>
          <a:p>
            <a:pPr marL="0" indent="0">
              <a:buNone/>
            </a:pPr>
            <a:r>
              <a:rPr lang="en-US" dirty="0"/>
              <a:t>&gt;&gt;&gt; days = 'Mo', '</a:t>
            </a:r>
            <a:r>
              <a:rPr lang="en-US" dirty="0" err="1"/>
              <a:t>Tu</a:t>
            </a:r>
            <a:r>
              <a:rPr lang="en-US" dirty="0"/>
              <a:t>', 'We', '</a:t>
            </a:r>
            <a:r>
              <a:rPr lang="en-US" dirty="0" err="1"/>
              <a:t>Th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 days</a:t>
            </a:r>
          </a:p>
          <a:p>
            <a:pPr marL="0" indent="0">
              <a:buNone/>
            </a:pPr>
            <a:r>
              <a:rPr lang="en-US" dirty="0"/>
              <a:t>('Mo', '</a:t>
            </a:r>
            <a:r>
              <a:rPr lang="en-US" dirty="0" err="1"/>
              <a:t>Tu</a:t>
            </a:r>
            <a:r>
              <a:rPr lang="en-US" dirty="0"/>
              <a:t>', 'We', '</a:t>
            </a:r>
            <a:r>
              <a:rPr lang="en-US" dirty="0" err="1"/>
              <a:t>Th</a:t>
            </a:r>
            <a:r>
              <a:rPr lang="en-US" dirty="0"/>
              <a:t>')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192" y="2083157"/>
            <a:ext cx="6236703" cy="34834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tuples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'Fr' </a:t>
            </a:r>
            <a:r>
              <a:rPr lang="en-US" dirty="0" smtClean="0"/>
              <a:t>in days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week = days + ('Fr', 'Sa', 'Su')</a:t>
            </a:r>
          </a:p>
          <a:p>
            <a:pPr marL="0" indent="0">
              <a:buNone/>
            </a:pPr>
            <a:r>
              <a:rPr lang="en-US" dirty="0"/>
              <a:t>&gt;&gt;&gt; week</a:t>
            </a:r>
          </a:p>
          <a:p>
            <a:pPr marL="0" indent="0">
              <a:buNone/>
            </a:pPr>
            <a:r>
              <a:rPr lang="en-US" dirty="0"/>
              <a:t>('Mo', '</a:t>
            </a:r>
            <a:r>
              <a:rPr lang="en-US" dirty="0" err="1"/>
              <a:t>Tu</a:t>
            </a:r>
            <a:r>
              <a:rPr lang="en-US" dirty="0"/>
              <a:t>', 'We', '</a:t>
            </a:r>
            <a:r>
              <a:rPr lang="en-US" dirty="0" err="1"/>
              <a:t>Th</a:t>
            </a:r>
            <a:r>
              <a:rPr lang="en-US" dirty="0"/>
              <a:t>', 'Fr', 'Sa', 'Su')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len</a:t>
            </a:r>
            <a:r>
              <a:rPr lang="en-US" dirty="0"/>
              <a:t>(week)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&gt;&gt;&gt; 2*week</a:t>
            </a:r>
          </a:p>
          <a:p>
            <a:pPr marL="0" indent="0">
              <a:buNone/>
            </a:pPr>
            <a:r>
              <a:rPr lang="en-US" dirty="0"/>
              <a:t>('Mo', '</a:t>
            </a:r>
            <a:r>
              <a:rPr lang="en-US" dirty="0" err="1"/>
              <a:t>Tu</a:t>
            </a:r>
            <a:r>
              <a:rPr lang="en-US" dirty="0"/>
              <a:t>', 'We', '</a:t>
            </a:r>
            <a:r>
              <a:rPr lang="en-US" dirty="0" err="1"/>
              <a:t>Th</a:t>
            </a:r>
            <a:r>
              <a:rPr lang="en-US" dirty="0"/>
              <a:t>', 'Fr', 'Sa', 'Su', 'Mo', '</a:t>
            </a:r>
            <a:r>
              <a:rPr lang="en-US" dirty="0" err="1"/>
              <a:t>Tu</a:t>
            </a:r>
            <a:r>
              <a:rPr lang="en-US" dirty="0"/>
              <a:t>', 'We', '</a:t>
            </a:r>
            <a:r>
              <a:rPr lang="en-US" dirty="0" err="1"/>
              <a:t>Th</a:t>
            </a:r>
            <a:r>
              <a:rPr lang="en-US" dirty="0" smtClean="0"/>
              <a:t>','Fr</a:t>
            </a:r>
            <a:r>
              <a:rPr lang="en-US" dirty="0"/>
              <a:t>', 'Sa', 'Su')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1191" y="3680846"/>
            <a:ext cx="4231441" cy="21263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581192" y="2576132"/>
            <a:ext cx="2566957" cy="7053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3" y="1994732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In particular, the indexing operator can be used to access tuple items using the </a:t>
            </a:r>
            <a:r>
              <a:rPr lang="en-US" dirty="0" smtClean="0"/>
              <a:t>item’s oﬀset as </a:t>
            </a:r>
            <a:r>
              <a:rPr lang="en-US" dirty="0"/>
              <a:t>the index, just like in lists:</a:t>
            </a:r>
          </a:p>
          <a:p>
            <a:pPr marL="0" indent="0">
              <a:buNone/>
            </a:pPr>
            <a:r>
              <a:rPr lang="en-US" dirty="0"/>
              <a:t>&gt;&gt;&gt; days[2]</a:t>
            </a:r>
          </a:p>
          <a:p>
            <a:pPr marL="0" indent="0">
              <a:buNone/>
            </a:pPr>
            <a:r>
              <a:rPr lang="en-US" dirty="0"/>
              <a:t>'We'</a:t>
            </a:r>
          </a:p>
          <a:p>
            <a:r>
              <a:rPr lang="en-US" dirty="0"/>
              <a:t>However, any attempt to change a tuple results in an error:</a:t>
            </a:r>
          </a:p>
          <a:p>
            <a:pPr marL="0" indent="0">
              <a:buNone/>
            </a:pPr>
            <a:r>
              <a:rPr lang="en-US" dirty="0"/>
              <a:t>&gt;&gt;&gt; days[4] = '</a:t>
            </a:r>
            <a:r>
              <a:rPr lang="en-US" dirty="0" err="1"/>
              <a:t>th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Trace back </a:t>
            </a:r>
            <a:r>
              <a:rPr lang="en-US" dirty="0"/>
              <a:t>(most recent call last):</a:t>
            </a:r>
          </a:p>
          <a:p>
            <a:pPr marL="0" indent="0">
              <a:buNone/>
            </a:pPr>
            <a:r>
              <a:rPr lang="en-US" dirty="0"/>
              <a:t>File "&lt;pyshell#261&gt;" , line 1,in&lt;module&gt;</a:t>
            </a:r>
          </a:p>
          <a:p>
            <a:pPr marL="0" indent="0">
              <a:buNone/>
            </a:pPr>
            <a:r>
              <a:rPr lang="en-US" dirty="0"/>
              <a:t>days[4] = '</a:t>
            </a:r>
            <a:r>
              <a:rPr lang="en-US" dirty="0" err="1"/>
              <a:t>th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Type Error</a:t>
            </a:r>
            <a:r>
              <a:rPr lang="en-US" dirty="0"/>
              <a:t>: 'tuple' </a:t>
            </a:r>
            <a:r>
              <a:rPr lang="en-US" dirty="0" smtClean="0"/>
              <a:t>object does not support item assign.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dirty="0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74877" y="3833883"/>
            <a:ext cx="663593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</a:t>
            </a:r>
            <a:r>
              <a:rPr lang="en-US" dirty="0">
                <a:solidFill>
                  <a:srgbClr val="0070C0"/>
                </a:solidFill>
              </a:rPr>
              <a:t>, as in</a:t>
            </a:r>
            <a:r>
              <a:rPr lang="en-US" dirty="0">
                <a:solidFill>
                  <a:srgbClr val="C00000"/>
                </a:solidFill>
              </a:rPr>
              <a:t> lists</a:t>
            </a:r>
            <a:r>
              <a:rPr lang="en-US" dirty="0">
                <a:solidFill>
                  <a:srgbClr val="0070C0"/>
                </a:solidFill>
              </a:rPr>
              <a:t>, items in tuples are </a:t>
            </a:r>
            <a:r>
              <a:rPr lang="en-US" dirty="0">
                <a:solidFill>
                  <a:srgbClr val="002060"/>
                </a:solidFill>
              </a:rPr>
              <a:t>ordered and can be accessed using an index (oﬀset)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smtClean="0">
                <a:solidFill>
                  <a:srgbClr val="0070C0"/>
                </a:solidFill>
              </a:rPr>
              <a:t>Unlike lists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tuples</a:t>
            </a:r>
            <a:r>
              <a:rPr lang="en-US" dirty="0">
                <a:solidFill>
                  <a:srgbClr val="0070C0"/>
                </a:solidFill>
              </a:rPr>
              <a:t> are </a:t>
            </a:r>
            <a:r>
              <a:rPr lang="en-US" dirty="0">
                <a:solidFill>
                  <a:srgbClr val="FF3300"/>
                </a:solidFill>
              </a:rPr>
              <a:t>immutable:</a:t>
            </a:r>
            <a:r>
              <a:rPr lang="en-US" dirty="0">
                <a:solidFill>
                  <a:srgbClr val="0070C0"/>
                </a:solidFill>
              </a:rPr>
              <a:t> once a tuple is created, </a:t>
            </a:r>
            <a:r>
              <a:rPr lang="en-US" dirty="0">
                <a:solidFill>
                  <a:srgbClr val="FF0000"/>
                </a:solidFill>
              </a:rPr>
              <a:t>it cannot be changed</a:t>
            </a:r>
            <a:r>
              <a:rPr lang="en-US" dirty="0">
                <a:solidFill>
                  <a:srgbClr val="0070C0"/>
                </a:solidFill>
              </a:rPr>
              <a:t>. </a:t>
            </a:r>
            <a:endParaRPr lang="ar-S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1192" y="4149057"/>
            <a:ext cx="3413292" cy="12090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581192" y="2777955"/>
            <a:ext cx="2851819" cy="1072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tuple methods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There are also functions that are called on lists. For example, to add 'guinea pig' </a:t>
            </a:r>
            <a:r>
              <a:rPr lang="en-US" dirty="0" err="1" smtClean="0"/>
              <a:t>tolist</a:t>
            </a:r>
            <a:r>
              <a:rPr lang="en-US" dirty="0" smtClean="0"/>
              <a:t> </a:t>
            </a:r>
            <a:r>
              <a:rPr lang="en-US" dirty="0"/>
              <a:t>pets, we would call function append() on list pets as follows: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pets.append</a:t>
            </a:r>
            <a:r>
              <a:rPr lang="en-US" dirty="0" smtClean="0"/>
              <a:t>(‘duck 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&gt;&gt;&gt; pets</a:t>
            </a:r>
          </a:p>
          <a:p>
            <a:pPr marL="0" indent="0">
              <a:buNone/>
            </a:pPr>
            <a:r>
              <a:rPr lang="en-US" dirty="0"/>
              <a:t>['goldfish', </a:t>
            </a:r>
            <a:r>
              <a:rPr lang="en-US" dirty="0" smtClean="0"/>
              <a:t>'cat </a:t>
            </a:r>
            <a:r>
              <a:rPr lang="en-US" dirty="0"/>
              <a:t>', 'dog', </a:t>
            </a:r>
            <a:r>
              <a:rPr lang="en-US" dirty="0" smtClean="0"/>
              <a:t>‘duck']</a:t>
            </a:r>
            <a:endParaRPr lang="en-US" dirty="0"/>
          </a:p>
          <a:p>
            <a:r>
              <a:rPr lang="en-US" dirty="0"/>
              <a:t>Let’s do this again and add another 'dog' to list pets: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pets.append</a:t>
            </a:r>
            <a:r>
              <a:rPr lang="en-US" dirty="0"/>
              <a:t>('dog')</a:t>
            </a:r>
          </a:p>
          <a:p>
            <a:pPr marL="0" indent="0">
              <a:buNone/>
            </a:pPr>
            <a:r>
              <a:rPr lang="en-US" dirty="0"/>
              <a:t>&gt;&gt;&gt; pets</a:t>
            </a:r>
          </a:p>
          <a:p>
            <a:pPr marL="0" indent="0">
              <a:buNone/>
            </a:pPr>
            <a:r>
              <a:rPr lang="en-US" dirty="0"/>
              <a:t>['goldfish', </a:t>
            </a:r>
            <a:r>
              <a:rPr lang="en-US" dirty="0" smtClean="0"/>
              <a:t>'cat </a:t>
            </a:r>
            <a:r>
              <a:rPr lang="en-US" dirty="0"/>
              <a:t>', 'dog', </a:t>
            </a:r>
            <a:r>
              <a:rPr lang="en-US" dirty="0" smtClean="0"/>
              <a:t>‘duck </a:t>
            </a:r>
            <a:r>
              <a:rPr lang="en-US" dirty="0"/>
              <a:t>', 'dog']</a:t>
            </a:r>
          </a:p>
          <a:p>
            <a:r>
              <a:rPr lang="en-US" dirty="0"/>
              <a:t>Note the special way the function append() is called: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576166"/>
              </p:ext>
            </p:extLst>
          </p:nvPr>
        </p:nvGraphicFramePr>
        <p:xfrm>
          <a:off x="581025" y="2259873"/>
          <a:ext cx="11029950" cy="333243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10129">
                  <a:extLst>
                    <a:ext uri="{9D8B030D-6E8A-4147-A177-3AD203B41FA5}">
                      <a16:colId xmlns="" xmlns:a16="http://schemas.microsoft.com/office/drawing/2014/main" val="1166044660"/>
                    </a:ext>
                  </a:extLst>
                </a:gridCol>
                <a:gridCol w="2919821">
                  <a:extLst>
                    <a:ext uri="{9D8B030D-6E8A-4147-A177-3AD203B41FA5}">
                      <a16:colId xmlns="" xmlns:a16="http://schemas.microsoft.com/office/drawing/2014/main" val="1449464621"/>
                    </a:ext>
                  </a:extLst>
                </a:gridCol>
              </a:tblGrid>
              <a:tr h="313510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Explanation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Usage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4718522"/>
                  </a:ext>
                </a:extLst>
              </a:tr>
              <a:tr h="36611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Adds item to the end of list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lst.append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(item)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9152964"/>
                  </a:ext>
                </a:extLst>
              </a:tr>
              <a:tr h="404599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Returns the number of occurrences of item in list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lst.count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(item)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19732161"/>
                  </a:ext>
                </a:extLst>
              </a:tr>
              <a:tr h="313508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Returns the index of the ﬁrst occurrence of item in list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lst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lst.index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(item)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9383045"/>
                  </a:ext>
                </a:extLst>
              </a:tr>
              <a:tr h="36611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Inserts item into list just before index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index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lst.insert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(index, item)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8767724"/>
                  </a:ext>
                </a:extLst>
              </a:tr>
              <a:tr h="36611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Removes last item in the list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lst.pop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857531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Removes ﬁrst occurrence of item in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lst.remove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(item)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823108"/>
                  </a:ext>
                </a:extLst>
              </a:tr>
              <a:tr h="36611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Reverses the order of items in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lst.reverse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4936527"/>
                  </a:ext>
                </a:extLst>
              </a:tr>
              <a:tr h="366111"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Sorts the list</a:t>
                      </a:r>
                      <a:endParaRPr lang="ar-S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lst.sort</a:t>
                      </a: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() </a:t>
                      </a:r>
                      <a:endParaRPr lang="ar-SA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96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43592" y="2087483"/>
            <a:ext cx="3062359" cy="29978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581192" y="2087483"/>
            <a:ext cx="3349124" cy="38643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functions of list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80496"/>
            <a:ext cx="4087061" cy="367830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pets =[</a:t>
            </a:r>
            <a:r>
              <a:rPr lang="en-US" dirty="0"/>
              <a:t>'goldfish', 'cat', 'dog']</a:t>
            </a:r>
          </a:p>
          <a:p>
            <a:pPr marL="0" indent="0">
              <a:buNone/>
            </a:pPr>
            <a:r>
              <a:rPr lang="en-US" dirty="0" err="1" smtClean="0"/>
              <a:t>pets.append</a:t>
            </a:r>
            <a:r>
              <a:rPr lang="en-US" dirty="0" smtClean="0"/>
              <a:t>(‘duck ')</a:t>
            </a:r>
          </a:p>
          <a:p>
            <a:pPr marL="0" indent="0">
              <a:buNone/>
            </a:pPr>
            <a:r>
              <a:rPr lang="en-US" dirty="0" err="1"/>
              <a:t>pets.append</a:t>
            </a:r>
            <a:r>
              <a:rPr lang="en-US" dirty="0"/>
              <a:t>(‘</a:t>
            </a:r>
            <a:r>
              <a:rPr lang="en-US" dirty="0" smtClean="0"/>
              <a:t>dog ')</a:t>
            </a:r>
          </a:p>
          <a:p>
            <a:pPr marL="0" indent="0">
              <a:buNone/>
            </a:pPr>
            <a:r>
              <a:rPr lang="en-US" dirty="0" smtClean="0"/>
              <a:t>print(pets)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'goldfish', 'cat', </a:t>
            </a:r>
            <a:r>
              <a:rPr lang="en-US" dirty="0" smtClean="0"/>
              <a:t>'dog‘, ‘duck’, ‘dog’]</a:t>
            </a:r>
          </a:p>
          <a:p>
            <a:pPr marL="0" indent="0">
              <a:buNone/>
            </a:pPr>
            <a:r>
              <a:rPr lang="en-US" dirty="0" err="1" smtClean="0"/>
              <a:t>pets.count</a:t>
            </a:r>
            <a:r>
              <a:rPr lang="en-US" dirty="0"/>
              <a:t>('dog')</a:t>
            </a:r>
          </a:p>
          <a:p>
            <a:pPr marL="0" indent="0">
              <a:buNone/>
            </a:pPr>
            <a:r>
              <a:rPr lang="ar-SA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pets.remove</a:t>
            </a:r>
            <a:r>
              <a:rPr lang="en-US" dirty="0"/>
              <a:t>('dog')</a:t>
            </a:r>
          </a:p>
          <a:p>
            <a:pPr marL="0" indent="0">
              <a:buNone/>
            </a:pPr>
            <a:r>
              <a:rPr lang="en-US" dirty="0" smtClean="0"/>
              <a:t>print(pets)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['goldfish', 'cat ', </a:t>
            </a:r>
            <a:r>
              <a:rPr lang="en-US" dirty="0" smtClean="0"/>
              <a:t>'duck', 'dog']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4668253" y="2273508"/>
            <a:ext cx="4087061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 smtClean="0"/>
              <a:t>pets.reverse</a:t>
            </a:r>
            <a:r>
              <a:rPr lang="en-US" dirty="0" smtClean="0"/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print(pets)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[‘dog’, ‘duck’, ‘cat’, ‘goldfish’]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 smtClean="0"/>
              <a:t>pets.sort</a:t>
            </a:r>
            <a:r>
              <a:rPr lang="en-US" dirty="0" smtClean="0"/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print(pets)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[‘cat’, ‘dog’, ‘duck’, ‘goldfish’]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331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object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1859654"/>
            <a:ext cx="11029615" cy="3678303"/>
          </a:xfrm>
        </p:spPr>
        <p:txBody>
          <a:bodyPr anchor="t">
            <a:noAutofit/>
          </a:bodyPr>
          <a:lstStyle/>
          <a:p>
            <a:r>
              <a:rPr lang="en-US" sz="2000" dirty="0"/>
              <a:t>Every object has associated with it a </a:t>
            </a:r>
            <a:r>
              <a:rPr lang="en-US" sz="2000" i="1" dirty="0">
                <a:solidFill>
                  <a:srgbClr val="002060"/>
                </a:solidFill>
              </a:rPr>
              <a:t>type</a:t>
            </a:r>
            <a:r>
              <a:rPr lang="en-US" sz="2000" i="1" dirty="0"/>
              <a:t> and a </a:t>
            </a:r>
            <a:r>
              <a:rPr lang="en-US" sz="2000" i="1" dirty="0">
                <a:solidFill>
                  <a:srgbClr val="00B050"/>
                </a:solidFill>
              </a:rPr>
              <a:t>value</a:t>
            </a:r>
            <a:r>
              <a:rPr lang="en-US" sz="2000" i="1" dirty="0"/>
              <a:t>. </a:t>
            </a:r>
            <a:r>
              <a:rPr lang="en-US" sz="2000" i="1" dirty="0" smtClean="0"/>
              <a:t> </a:t>
            </a:r>
            <a:r>
              <a:rPr lang="en-US" sz="2000" dirty="0" smtClean="0"/>
              <a:t>Four </a:t>
            </a:r>
            <a:r>
              <a:rPr lang="en-US" sz="2000" dirty="0"/>
              <a:t>objects: an </a:t>
            </a:r>
            <a:r>
              <a:rPr lang="en-US" sz="2000" dirty="0">
                <a:solidFill>
                  <a:srgbClr val="00B0F0"/>
                </a:solidFill>
              </a:rPr>
              <a:t>integer</a:t>
            </a:r>
            <a:r>
              <a:rPr lang="en-US" sz="2000" dirty="0"/>
              <a:t> object with value 3, a </a:t>
            </a:r>
            <a:r>
              <a:rPr lang="en-US" sz="2000" dirty="0">
                <a:solidFill>
                  <a:srgbClr val="0070C0"/>
                </a:solidFill>
              </a:rPr>
              <a:t>ﬂoating point </a:t>
            </a:r>
            <a:r>
              <a:rPr lang="en-US" sz="2000" dirty="0"/>
              <a:t>object with value 3.0, a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string </a:t>
            </a:r>
            <a:r>
              <a:rPr lang="en-US" sz="2000" dirty="0" smtClean="0"/>
              <a:t>object </a:t>
            </a:r>
            <a:r>
              <a:rPr lang="en-US" sz="2000" dirty="0"/>
              <a:t>with value 'Hello World', and a </a:t>
            </a:r>
            <a:r>
              <a:rPr lang="en-US" sz="2000" dirty="0">
                <a:solidFill>
                  <a:srgbClr val="C00000"/>
                </a:solidFill>
              </a:rPr>
              <a:t>list</a:t>
            </a:r>
            <a:r>
              <a:rPr lang="en-US" sz="2000" dirty="0"/>
              <a:t> object with value [1, 1, 2, 3, 5, 8</a:t>
            </a:r>
            <a:r>
              <a:rPr lang="en-US" sz="2000" dirty="0" smtClean="0"/>
              <a:t>].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object’s type indicates what kind of values the object can hold and what kind </a:t>
            </a:r>
            <a:r>
              <a:rPr lang="en-US" sz="2000" i="1" dirty="0" smtClean="0"/>
              <a:t>of </a:t>
            </a:r>
            <a:r>
              <a:rPr lang="en-US" sz="2000" dirty="0" smtClean="0"/>
              <a:t>operations </a:t>
            </a:r>
            <a:r>
              <a:rPr lang="en-US" sz="2000" dirty="0"/>
              <a:t>can be performed on the object. The types we have seen so far include the </a:t>
            </a:r>
            <a:r>
              <a:rPr lang="en-US" sz="2000" dirty="0" smtClean="0"/>
              <a:t>integer (</a:t>
            </a:r>
            <a:r>
              <a:rPr lang="en-US" sz="2000" dirty="0" err="1" smtClean="0"/>
              <a:t>int</a:t>
            </a:r>
            <a:r>
              <a:rPr lang="en-US" sz="2000" dirty="0"/>
              <a:t>), ﬂoating point (float), Boolean (bool), string (</a:t>
            </a:r>
            <a:r>
              <a:rPr lang="en-US" sz="2000" dirty="0" err="1"/>
              <a:t>str</a:t>
            </a:r>
            <a:r>
              <a:rPr lang="en-US" sz="2000" dirty="0"/>
              <a:t>), and list (list) types. </a:t>
            </a:r>
            <a:endParaRPr lang="ar-S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60" y="3426591"/>
            <a:ext cx="10444547" cy="13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2781388"/>
            <a:ext cx="1809311" cy="167304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indexing in python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Negative indexes may be used to access the characters from the back (right side) of </a:t>
            </a:r>
            <a:r>
              <a:rPr lang="en-US" dirty="0" smtClean="0"/>
              <a:t>the string</a:t>
            </a:r>
            <a:r>
              <a:rPr lang="en-US" dirty="0"/>
              <a:t>. For example, the last character and second to last can be retrieved using </a:t>
            </a:r>
            <a:r>
              <a:rPr lang="en-US" dirty="0" smtClean="0"/>
              <a:t>negative indexes </a:t>
            </a:r>
            <a:r>
              <a:rPr lang="en-US" dirty="0"/>
              <a:t>1 and 2, respectively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s[-1]</a:t>
            </a:r>
          </a:p>
          <a:p>
            <a:pPr marL="0" indent="0">
              <a:buNone/>
            </a:pPr>
            <a:r>
              <a:rPr lang="en-US" dirty="0"/>
              <a:t>'o'</a:t>
            </a:r>
          </a:p>
          <a:p>
            <a:pPr marL="0" indent="0">
              <a:buNone/>
            </a:pPr>
            <a:r>
              <a:rPr lang="en-US" dirty="0"/>
              <a:t>&gt;&gt;&gt; s[-2]</a:t>
            </a:r>
          </a:p>
          <a:p>
            <a:pPr marL="0" indent="0">
              <a:buNone/>
            </a:pPr>
            <a:r>
              <a:rPr lang="en-US" dirty="0"/>
              <a:t>'l'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00" y="2837136"/>
            <a:ext cx="5067300" cy="3114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1394" y="2644551"/>
            <a:ext cx="401393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 smtClean="0"/>
              <a:t>hello</a:t>
            </a:r>
            <a:endParaRPr lang="ar-SA" sz="96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395" y="3893921"/>
            <a:ext cx="266482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-5-4-3-2-1</a:t>
            </a:r>
            <a:endParaRPr lang="ar-SA" sz="4400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62" y="4550748"/>
            <a:ext cx="3887771" cy="19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3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1" y="3731347"/>
            <a:ext cx="1764632" cy="1353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6096000" y="2144866"/>
            <a:ext cx="2614863" cy="8389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581192" y="2775791"/>
            <a:ext cx="2835776" cy="2854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80496"/>
            <a:ext cx="4744787" cy="3678303"/>
          </a:xfrm>
        </p:spPr>
        <p:txBody>
          <a:bodyPr anchor="t">
            <a:normAutofit/>
          </a:bodyPr>
          <a:lstStyle/>
          <a:p>
            <a:r>
              <a:rPr lang="en-US" dirty="0"/>
              <a:t>Python type() function can be used to determine an object’s type:</a:t>
            </a:r>
          </a:p>
          <a:p>
            <a:pPr marL="0" indent="0">
              <a:buNone/>
            </a:pPr>
            <a:r>
              <a:rPr lang="en-US" dirty="0"/>
              <a:t>&gt;&gt;&gt;type(3)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US" dirty="0"/>
              <a:t>&gt;&gt;&gt;type(3.0)</a:t>
            </a:r>
          </a:p>
          <a:p>
            <a:pPr marL="0" indent="0">
              <a:buNone/>
            </a:pPr>
            <a:r>
              <a:rPr lang="en-US" dirty="0"/>
              <a:t>&lt;class 'float'&gt;</a:t>
            </a:r>
          </a:p>
          <a:p>
            <a:pPr marL="0" indent="0">
              <a:buNone/>
            </a:pPr>
            <a:r>
              <a:rPr lang="en-US" dirty="0"/>
              <a:t>&gt;&gt;&gt;type( 'HelloWorld ')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str</a:t>
            </a:r>
            <a:r>
              <a:rPr lang="en-US" dirty="0" smtClean="0"/>
              <a:t>'&gt;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096000" y="2211350"/>
            <a:ext cx="5229726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&gt;&gt;&gt;type([1, 1, 2, 3, 5, 8])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&lt;class 'list'&gt;</a:t>
            </a:r>
          </a:p>
          <a:p>
            <a:r>
              <a:rPr lang="en-US" dirty="0" smtClean="0"/>
              <a:t>When used on a variable, the type() function will return the type of the object the variable refers to: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&gt;&gt;&gt; a = 3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&gt;&gt;&gt;type(a)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&lt;class '</a:t>
            </a:r>
            <a:r>
              <a:rPr lang="en-US" dirty="0" err="1" smtClean="0"/>
              <a:t>int</a:t>
            </a:r>
            <a:r>
              <a:rPr lang="en-US" dirty="0" smtClean="0"/>
              <a:t>'&gt;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726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quiz 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do you understand by class and objects? Give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is the difference between List and Tuple? </a:t>
            </a:r>
            <a:r>
              <a:rPr lang="en-US" smtClean="0"/>
              <a:t>Give Examples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submitted by solving it on </a:t>
            </a:r>
            <a:r>
              <a:rPr lang="en-US" dirty="0" err="1" smtClean="0"/>
              <a:t>jupyter</a:t>
            </a:r>
            <a:r>
              <a:rPr lang="en-US" dirty="0" smtClean="0"/>
              <a:t> notebook &amp; email it to 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2.7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Given the list of student homework grades</a:t>
            </a:r>
          </a:p>
          <a:p>
            <a:pPr marL="0" indent="0">
              <a:buNone/>
            </a:pPr>
            <a:r>
              <a:rPr lang="sv-SE" dirty="0"/>
              <a:t>&gt;&gt;&gt; grades = [9, 7, 7, 10, 3, 9, 6, 6, 2]</a:t>
            </a:r>
          </a:p>
          <a:p>
            <a:pPr marL="0" indent="0">
              <a:buNone/>
            </a:pPr>
            <a:r>
              <a:rPr lang="en-US" dirty="0"/>
              <a:t>write:</a:t>
            </a:r>
          </a:p>
          <a:p>
            <a:r>
              <a:rPr lang="en-US" dirty="0"/>
              <a:t>(a)An expression that evaluates to the number of 7 grades</a:t>
            </a:r>
          </a:p>
          <a:p>
            <a:r>
              <a:rPr lang="en-US" dirty="0"/>
              <a:t>(b)A statement that changes the last grade to 4</a:t>
            </a:r>
          </a:p>
          <a:p>
            <a:r>
              <a:rPr lang="en-US" dirty="0"/>
              <a:t>(c)An expression that evaluates to the maximum grade</a:t>
            </a:r>
          </a:p>
          <a:p>
            <a:r>
              <a:rPr lang="en-US" dirty="0"/>
              <a:t>(d)A statement that sorts the list grades</a:t>
            </a:r>
          </a:p>
          <a:p>
            <a:r>
              <a:rPr lang="en-US" dirty="0"/>
              <a:t>(e)An expression that evaluates to the average grade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2.7</a:t>
            </a:r>
            <a:endParaRPr lang="ar-S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 what order are the operators in the following expressions evaluated?</a:t>
            </a:r>
          </a:p>
          <a:p>
            <a:r>
              <a:rPr lang="en-US" dirty="0"/>
              <a:t>(a) 2 + 3 == 4 or a &gt;= 5</a:t>
            </a:r>
          </a:p>
          <a:p>
            <a:r>
              <a:rPr lang="en-US" dirty="0"/>
              <a:t>(b) </a:t>
            </a:r>
            <a:r>
              <a:rPr lang="en-US" dirty="0" err="1"/>
              <a:t>lst</a:t>
            </a:r>
            <a:r>
              <a:rPr lang="en-US" dirty="0"/>
              <a:t>[1] * -3 &lt; -10 == 0</a:t>
            </a:r>
          </a:p>
          <a:p>
            <a:r>
              <a:rPr lang="en-US" dirty="0"/>
              <a:t>(c) (</a:t>
            </a:r>
            <a:r>
              <a:rPr lang="en-US" dirty="0" err="1"/>
              <a:t>lst</a:t>
            </a:r>
            <a:r>
              <a:rPr lang="en-US" dirty="0"/>
              <a:t>[1] * -3 &lt; -10) in [0, True]</a:t>
            </a:r>
          </a:p>
          <a:p>
            <a:r>
              <a:rPr lang="en-US" dirty="0"/>
              <a:t>(d) 2 * 3**2</a:t>
            </a:r>
          </a:p>
          <a:p>
            <a:r>
              <a:rPr lang="it-IT" dirty="0"/>
              <a:t>(e) 4 / 2 in [1, 2, 3]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problem sets to solve – To be submitted on Monday (22-Oct-2018) in hard copy (code + output)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53401"/>
            <a:ext cx="3924300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52" y="2153401"/>
            <a:ext cx="5867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problem sets to solve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88470"/>
            <a:ext cx="6269980" cy="3658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81" y="1988470"/>
            <a:ext cx="5200650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52" y="4010167"/>
            <a:ext cx="3181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problem sets to solve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98911"/>
            <a:ext cx="82486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problem sets to solve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9484"/>
            <a:ext cx="5040982" cy="18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1192" y="2612571"/>
            <a:ext cx="2166362" cy="6749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581192" y="4036423"/>
            <a:ext cx="3990808" cy="1658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list operations &amp; 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length of a list (i.e., the number of items in it) is computed using function </a:t>
            </a:r>
            <a:r>
              <a:rPr lang="en-US" dirty="0" err="1"/>
              <a:t>len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len</a:t>
            </a:r>
            <a:r>
              <a:rPr lang="en-US" dirty="0"/>
              <a:t>(pets)</a:t>
            </a:r>
          </a:p>
          <a:p>
            <a:pPr marL="0" indent="0">
              <a:buNone/>
            </a:pPr>
            <a:r>
              <a:rPr lang="ar-SA" dirty="0"/>
              <a:t>3</a:t>
            </a:r>
          </a:p>
          <a:p>
            <a:r>
              <a:rPr lang="en-US" dirty="0"/>
              <a:t>Like strings, lists can be </a:t>
            </a:r>
            <a:r>
              <a:rPr lang="en-US" altLang="ja-JP" dirty="0" smtClean="0"/>
              <a:t>a</a:t>
            </a:r>
            <a:r>
              <a:rPr lang="en-US" dirty="0" smtClean="0"/>
              <a:t>dded,  meaning </a:t>
            </a:r>
            <a:r>
              <a:rPr lang="en-US" dirty="0"/>
              <a:t>that they can be </a:t>
            </a:r>
            <a:r>
              <a:rPr lang="en-US" i="1" dirty="0"/>
              <a:t>concatenated. They can also </a:t>
            </a:r>
            <a:r>
              <a:rPr lang="en-US" i="1" dirty="0" smtClean="0"/>
              <a:t>be </a:t>
            </a:r>
            <a:r>
              <a:rPr lang="en-US" altLang="ja-JP" dirty="0" err="1" smtClean="0"/>
              <a:t>m</a:t>
            </a:r>
            <a:r>
              <a:rPr lang="en-US" dirty="0" err="1" smtClean="0"/>
              <a:t>ultiplied・by</a:t>
            </a:r>
            <a:r>
              <a:rPr lang="en-US" dirty="0" smtClean="0"/>
              <a:t> </a:t>
            </a:r>
            <a:r>
              <a:rPr lang="en-US" dirty="0"/>
              <a:t>an integer k, which means that k copies of the list are concatenated:</a:t>
            </a:r>
          </a:p>
          <a:p>
            <a:pPr marL="0" indent="0">
              <a:buNone/>
            </a:pPr>
            <a:r>
              <a:rPr lang="en-US" dirty="0"/>
              <a:t>&gt;&gt;&gt; pets + pets</a:t>
            </a:r>
          </a:p>
          <a:p>
            <a:pPr marL="0" indent="0">
              <a:buNone/>
            </a:pPr>
            <a:r>
              <a:rPr lang="en-US" dirty="0"/>
              <a:t>['goldfish', 'cat', 'dog', 'goldfish', 'cat', 'dog']</a:t>
            </a:r>
          </a:p>
          <a:p>
            <a:pPr marL="0" indent="0">
              <a:buNone/>
            </a:pPr>
            <a:r>
              <a:rPr lang="en-US" dirty="0"/>
              <a:t>&gt;&gt;&gt; pets * 2</a:t>
            </a:r>
          </a:p>
          <a:p>
            <a:pPr marL="0" indent="0">
              <a:buNone/>
            </a:pPr>
            <a:r>
              <a:rPr lang="en-US" dirty="0"/>
              <a:t>['goldfish', 'cat', 'dog', 'goldfish', 'cat', 'dog']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006555"/>
            <a:ext cx="2188134" cy="16589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list operations &amp; 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en-US" dirty="0"/>
              <a:t>If you want to check whether string 'rabbit' is in the list, you can use the in operator</a:t>
            </a:r>
          </a:p>
          <a:p>
            <a:r>
              <a:rPr lang="en-US" dirty="0"/>
              <a:t>in a Boolean expression that evaluates to True if string 'rabbit' appears in list pets:</a:t>
            </a:r>
          </a:p>
          <a:p>
            <a:pPr marL="0" indent="0">
              <a:buNone/>
            </a:pPr>
            <a:r>
              <a:rPr lang="en-US" dirty="0"/>
              <a:t>&gt;&gt;&gt; 'rabbit' </a:t>
            </a:r>
            <a:r>
              <a:rPr lang="en-US" dirty="0" smtClean="0"/>
              <a:t>in pets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'dog' </a:t>
            </a:r>
            <a:r>
              <a:rPr lang="en-US" dirty="0" smtClean="0"/>
              <a:t>in pets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006555"/>
            <a:ext cx="3925494" cy="26235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list operations &amp; Functions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summarize the usage of some of the string operators. We include </a:t>
            </a:r>
            <a:r>
              <a:rPr lang="en-US" dirty="0" smtClean="0"/>
              <a:t>in the </a:t>
            </a:r>
            <a:r>
              <a:rPr lang="en-US" dirty="0"/>
              <a:t>table functions min(), max(), and sum(), which can take a list as input and return </a:t>
            </a:r>
            <a:r>
              <a:rPr lang="en-US" dirty="0" smtClean="0"/>
              <a:t>the smallest </a:t>
            </a:r>
            <a:r>
              <a:rPr lang="en-US" dirty="0"/>
              <a:t>item, the largest item, or the sum of the items, respectively, in the list:</a:t>
            </a:r>
          </a:p>
          <a:p>
            <a:pPr marL="0" indent="0">
              <a:buNone/>
            </a:pPr>
            <a:r>
              <a:rPr lang="sv-SE" dirty="0"/>
              <a:t>&gt;&gt;&gt; lst = [23.99, 19.99, 34.50, 120.99]</a:t>
            </a:r>
          </a:p>
          <a:p>
            <a:pPr marL="0" indent="0">
              <a:buNone/>
            </a:pPr>
            <a:r>
              <a:rPr lang="en-US" dirty="0"/>
              <a:t>&gt;&gt;&gt;min(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ar-SA" dirty="0"/>
              <a:t>19.99</a:t>
            </a:r>
          </a:p>
          <a:p>
            <a:pPr marL="0" indent="0">
              <a:buNone/>
            </a:pPr>
            <a:r>
              <a:rPr lang="en-US" dirty="0"/>
              <a:t>&gt;&gt;&gt;max(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ar-SA" dirty="0"/>
              <a:t>120.99</a:t>
            </a:r>
          </a:p>
          <a:p>
            <a:pPr marL="0" indent="0">
              <a:buNone/>
            </a:pPr>
            <a:r>
              <a:rPr lang="en-US" dirty="0"/>
              <a:t>&gt;&gt;&gt;sum(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ar-SA" dirty="0"/>
              <a:t>199.46999999999997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submitted by solving it on </a:t>
            </a:r>
            <a:r>
              <a:rPr lang="en-US" dirty="0" err="1" smtClean="0"/>
              <a:t>jupyter</a:t>
            </a:r>
            <a:r>
              <a:rPr lang="en-US" dirty="0" smtClean="0"/>
              <a:t> notebook &amp; email it to 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2.5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Start by executing the assignment:</a:t>
            </a:r>
          </a:p>
          <a:p>
            <a:pPr marL="0" indent="0">
              <a:buNone/>
            </a:pPr>
            <a:r>
              <a:rPr lang="en-US" dirty="0" smtClean="0"/>
              <a:t>	s </a:t>
            </a:r>
            <a:r>
              <a:rPr lang="en-US" dirty="0"/>
              <a:t>= '0123456789'</a:t>
            </a:r>
          </a:p>
          <a:p>
            <a:pPr marL="0" indent="0">
              <a:buNone/>
            </a:pPr>
            <a:r>
              <a:rPr lang="en-US" dirty="0" smtClean="0"/>
              <a:t>	Now </a:t>
            </a:r>
            <a:r>
              <a:rPr lang="en-US" dirty="0"/>
              <a:t>write expressions using string s and the indexing operator that evaluate to:</a:t>
            </a:r>
          </a:p>
          <a:p>
            <a:r>
              <a:rPr lang="en-US" dirty="0"/>
              <a:t>(a) '0'</a:t>
            </a:r>
          </a:p>
          <a:p>
            <a:r>
              <a:rPr lang="en-US" dirty="0"/>
              <a:t>(b) '1'</a:t>
            </a:r>
          </a:p>
          <a:p>
            <a:r>
              <a:rPr lang="en-US" dirty="0"/>
              <a:t>(c) '6'</a:t>
            </a:r>
          </a:p>
          <a:p>
            <a:r>
              <a:rPr lang="en-US" dirty="0"/>
              <a:t>(d) '8'</a:t>
            </a:r>
          </a:p>
          <a:p>
            <a:r>
              <a:rPr lang="en-US" dirty="0"/>
              <a:t>(e) '9'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</a:t>
            </a:r>
            <a:r>
              <a:rPr lang="en-US" dirty="0" smtClean="0"/>
              <a:t>2.6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words </a:t>
            </a:r>
            <a:r>
              <a:rPr lang="en-US" dirty="0"/>
              <a:t>= ['bat', 'ball', 'barn', 'basket', 'badminton']</a:t>
            </a:r>
          </a:p>
          <a:p>
            <a:pPr marL="0" indent="0">
              <a:buNone/>
            </a:pPr>
            <a:r>
              <a:rPr lang="en-US" dirty="0"/>
              <a:t>Now write two Python expressions that evaluate to the ﬁrst and last, respectively, word in</a:t>
            </a:r>
          </a:p>
          <a:p>
            <a:pPr marL="0" indent="0">
              <a:buNone/>
            </a:pPr>
            <a:r>
              <a:rPr lang="en-US" dirty="0"/>
              <a:t>words, in dictionary order.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 data types in python programming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ar-SA" smtClean="0"/>
              <a:t>10/16/2018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 Right - Asst. Prof. Syed Faisal 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2181</TotalTime>
  <Words>2036</Words>
  <Application>Microsoft Office PowerPoint</Application>
  <PresentationFormat>Widescreen</PresentationFormat>
  <Paragraphs>290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HGｺﾞｼｯｸE</vt:lpstr>
      <vt:lpstr>Majalla UI</vt:lpstr>
      <vt:lpstr>Wingdings 2</vt:lpstr>
      <vt:lpstr>Dividend</vt:lpstr>
      <vt:lpstr>Indexing </vt:lpstr>
      <vt:lpstr>Negative indexing in python</vt:lpstr>
      <vt:lpstr>Executing list operations &amp; Functions</vt:lpstr>
      <vt:lpstr>Executing list operations &amp; Functions</vt:lpstr>
      <vt:lpstr>Executing list operations &amp; Functions</vt:lpstr>
      <vt:lpstr>Assignment # 1</vt:lpstr>
      <vt:lpstr>Practice problem 2.5</vt:lpstr>
      <vt:lpstr>Practice problem 2.6</vt:lpstr>
      <vt:lpstr>Practicing data types in python programming</vt:lpstr>
      <vt:lpstr>Lists are mutable</vt:lpstr>
      <vt:lpstr>Strings are immutable </vt:lpstr>
      <vt:lpstr>Error if values are inserted in string</vt:lpstr>
      <vt:lpstr>Tuples, or “Immutable Lists”</vt:lpstr>
      <vt:lpstr>Working with tuples</vt:lpstr>
      <vt:lpstr>PowerPoint Presentation</vt:lpstr>
      <vt:lpstr>List and tuple methods</vt:lpstr>
      <vt:lpstr>List methods</vt:lpstr>
      <vt:lpstr>Executing functions of list</vt:lpstr>
      <vt:lpstr>Type object</vt:lpstr>
      <vt:lpstr>Type()</vt:lpstr>
      <vt:lpstr>Small quiz </vt:lpstr>
      <vt:lpstr>Assignment # 1</vt:lpstr>
      <vt:lpstr>Practice problem 2.7</vt:lpstr>
      <vt:lpstr>Practice problem 2.7</vt:lpstr>
      <vt:lpstr>Complete problem sets to solve – To be submitted on Monday (22-Oct-2018) in hard copy (code + output)</vt:lpstr>
      <vt:lpstr>Complete problem sets to solve</vt:lpstr>
      <vt:lpstr>Complete problem sets to solve</vt:lpstr>
      <vt:lpstr>Complete problem sets to solve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AsmaKhan</cp:lastModifiedBy>
  <cp:revision>407</cp:revision>
  <dcterms:created xsi:type="dcterms:W3CDTF">2018-10-04T03:10:47Z</dcterms:created>
  <dcterms:modified xsi:type="dcterms:W3CDTF">2019-11-21T10:37:29Z</dcterms:modified>
</cp:coreProperties>
</file>