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DTvjBVKnkJ0LCMNKfQuNlM0LU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5CC43C-2F32-44C7-A289-62F1886B2E98}">
  <a:tblStyle styleId="{715CC43C-2F32-44C7-A289-62F1886B2E98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9fa1a5d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9fa1a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1910080" y="359898"/>
            <a:ext cx="98755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910080" y="1850064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0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0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" type="body"/>
          </p:nvPr>
        </p:nvSpPr>
        <p:spPr>
          <a:xfrm rot="5400000">
            <a:off x="4512564" y="-1150620"/>
            <a:ext cx="4800600" cy="99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 rot="5400000">
            <a:off x="7437437" y="1981203"/>
            <a:ext cx="585152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 rot="5400000">
            <a:off x="23066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22"/>
          <p:cNvSpPr txBox="1"/>
          <p:nvPr>
            <p:ph type="title"/>
          </p:nvPr>
        </p:nvSpPr>
        <p:spPr>
          <a:xfrm>
            <a:off x="3437856" y="2600325"/>
            <a:ext cx="8534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3437856" y="1066800"/>
            <a:ext cx="8534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22"/>
          <p:cNvSpPr/>
          <p:nvPr/>
        </p:nvSpPr>
        <p:spPr>
          <a:xfrm>
            <a:off x="3048000" y="0"/>
            <a:ext cx="1016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22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22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6"/>
          <p:cNvSpPr/>
          <p:nvPr/>
        </p:nvSpPr>
        <p:spPr>
          <a:xfrm>
            <a:off x="1353312" y="-54"/>
            <a:ext cx="97536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8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1117600" y="1143004"/>
            <a:ext cx="58928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1" name="Google Shape;81;p28"/>
          <p:cNvSpPr/>
          <p:nvPr/>
        </p:nvSpPr>
        <p:spPr>
          <a:xfrm rot="-2131329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8"/>
          <p:cNvSpPr/>
          <p:nvPr/>
        </p:nvSpPr>
        <p:spPr>
          <a:xfrm flipH="1" rot="2103354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9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9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9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A8A292"/>
              </a:solidFill>
            </a:endParaRPr>
          </a:p>
        </p:txBody>
      </p:sp>
      <p:sp>
        <p:nvSpPr>
          <p:cNvPr id="15" name="Google Shape;15;p19"/>
          <p:cNvSpPr/>
          <p:nvPr/>
        </p:nvSpPr>
        <p:spPr>
          <a:xfrm>
            <a:off x="1353312" y="-54"/>
            <a:ext cx="97536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910080" y="359898"/>
            <a:ext cx="98755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en-US" sz="4000" u="sng"/>
              <a:t>Data Structures and Algorithms</a:t>
            </a:r>
            <a:endParaRPr sz="40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927648" y="2276872"/>
            <a:ext cx="7406640" cy="3384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Topic: Binary Tree &amp; Types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n-US" sz="4000"/>
              <a:t>Lecture#20</a:t>
            </a:r>
            <a:endParaRPr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4000"/>
          </a:p>
          <a:p>
            <a:pPr indent="0" lvl="0" marL="2743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Difference between A tree &amp; binary tree</a:t>
            </a:r>
            <a:endParaRPr/>
          </a:p>
        </p:txBody>
      </p:sp>
      <p:graphicFrame>
        <p:nvGraphicFramePr>
          <p:cNvPr id="169" name="Google Shape;169;p9"/>
          <p:cNvGraphicFramePr/>
          <p:nvPr/>
        </p:nvGraphicFramePr>
        <p:xfrm>
          <a:off x="1914525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{715CC43C-2F32-44C7-A289-62F1886B2E98}</a:tableStyleId>
              </a:tblPr>
              <a:tblGrid>
                <a:gridCol w="4998250"/>
                <a:gridCol w="499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GENERAL TREE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BINARY TREE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General tree is a tree in which each node can have many children or nodes.</a:t>
                      </a:r>
                      <a:endParaRPr/>
                    </a:p>
                  </a:txBody>
                  <a:tcPr marT="44450" marB="44450" marR="88900" marL="88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Whereas in binary tree, each node can have at most two nodes.</a:t>
                      </a:r>
                      <a:endParaRPr/>
                    </a:p>
                  </a:txBody>
                  <a:tcPr marT="44450" marB="44450" marR="88900" marL="889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The subtree of a general tree do not hold the ordered property.</a:t>
                      </a:r>
                      <a:endParaRPr/>
                    </a:p>
                  </a:txBody>
                  <a:tcPr marT="44450" marB="44450" marR="88900" marL="88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While the subtree of binary tree hold the ordered property.</a:t>
                      </a:r>
                      <a:endParaRPr/>
                    </a:p>
                  </a:txBody>
                  <a:tcPr marT="44450" marB="44450" marR="88900" marL="889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In data structure, a general tree can not be empty.</a:t>
                      </a:r>
                      <a:endParaRPr/>
                    </a:p>
                  </a:txBody>
                  <a:tcPr marT="44450" marB="44450" marR="88900" marL="88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While it can be empty.</a:t>
                      </a:r>
                      <a:endParaRPr/>
                    </a:p>
                  </a:txBody>
                  <a:tcPr marT="44450" marB="44450" marR="88900" marL="889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In general tree, a node can have at most </a:t>
                      </a:r>
                      <a:r>
                        <a:rPr b="1" lang="en-US" sz="1800" u="none" cap="none" strike="noStrike"/>
                        <a:t>n(number of child nodes)</a:t>
                      </a:r>
                      <a:r>
                        <a:rPr b="0" lang="en-US" sz="1800" u="none" cap="none" strike="noStrike"/>
                        <a:t> nodes.</a:t>
                      </a:r>
                      <a:endParaRPr/>
                    </a:p>
                  </a:txBody>
                  <a:tcPr marT="44450" marB="44450" marR="88900" marL="88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While in binary tree, a node can have at most </a:t>
                      </a:r>
                      <a:r>
                        <a:rPr b="1" lang="en-US" sz="1800" u="none" cap="none" strike="noStrike"/>
                        <a:t>2(number of child nodes)</a:t>
                      </a:r>
                      <a:r>
                        <a:rPr b="0" lang="en-US" sz="1800" u="none" cap="none" strike="noStrike"/>
                        <a:t> nodes.</a:t>
                      </a:r>
                      <a:endParaRPr/>
                    </a:p>
                  </a:txBody>
                  <a:tcPr marT="44450" marB="44450" marR="88900" marL="889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In general tree, there is no limitation on the degree of a node.</a:t>
                      </a:r>
                      <a:endParaRPr/>
                    </a:p>
                  </a:txBody>
                  <a:tcPr marT="44450" marB="44450" marR="88900" marL="88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While in binary tree, there is limitation on the degree of a node because the nodes in a binary tree can’t have more than two child node.</a:t>
                      </a:r>
                      <a:endParaRPr/>
                    </a:p>
                  </a:txBody>
                  <a:tcPr marT="44450" marB="44450" marR="88900" marL="8890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In general tree, there is either zero subtree or many subtree.</a:t>
                      </a:r>
                      <a:endParaRPr/>
                    </a:p>
                  </a:txBody>
                  <a:tcPr marT="44450" marB="44450" marR="88900" marL="889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While in binary tree, there are mainly two subtree: </a:t>
                      </a:r>
                      <a:r>
                        <a:rPr b="1" lang="en-US" sz="1800" u="none" cap="none" strike="noStrike"/>
                        <a:t>Left-subtree</a:t>
                      </a:r>
                      <a:r>
                        <a:rPr b="0" lang="en-US" sz="1800" u="none" cap="none" strike="noStrike"/>
                        <a:t> and </a:t>
                      </a:r>
                      <a:r>
                        <a:rPr b="1" lang="en-US" sz="1800" u="none" cap="none" strike="noStrike"/>
                        <a:t>Right-subtree</a:t>
                      </a:r>
                      <a:r>
                        <a:rPr b="0" lang="en-US" sz="1800" u="none" cap="none" strike="noStrike"/>
                        <a:t>.</a:t>
                      </a:r>
                      <a:endParaRPr/>
                    </a:p>
                  </a:txBody>
                  <a:tcPr marT="44450" marB="44450" marR="88900" marL="889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90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17549" r="9780" t="0"/>
          <a:stretch/>
        </p:blipFill>
        <p:spPr>
          <a:xfrm>
            <a:off x="1352957" y="0"/>
            <a:ext cx="10779171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8680" r="9779" t="0"/>
          <a:stretch/>
        </p:blipFill>
        <p:spPr>
          <a:xfrm>
            <a:off x="4565800" y="38100"/>
            <a:ext cx="5944824" cy="573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0" y="0"/>
            <a:ext cx="469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Min. no. of possible at height h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=h+1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 height 0(root)=0+1=1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&amp; so on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height will increases only when a node is added on (next)level.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diagram :Min .no. of node at 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Max.)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height (3)=3+1=4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 b="19226" l="9016" r="10185" t="0"/>
          <a:stretch/>
        </p:blipFill>
        <p:spPr>
          <a:xfrm>
            <a:off x="270933" y="0"/>
            <a:ext cx="9797143" cy="547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(2^(h+1)-1)🡪 Max no. of nodes  present in a tree at height h.</a:t>
            </a:r>
            <a:endParaRPr/>
          </a:p>
          <a:p>
            <a:pPr indent="-212343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n-US"/>
              <a:t>h+1→ Min. no. of nodes present in a tree at height h.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2^(i)   🡪 gives total no. of nodes present at any level i in a tree.</a:t>
            </a:r>
            <a:endParaRPr/>
          </a:p>
          <a:p>
            <a:pPr indent="-2123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Representation of binary tree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1914144" y="1845129"/>
            <a:ext cx="9997440" cy="440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Through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547" l="16166" r="15253" t="0"/>
          <a:stretch/>
        </p:blipFill>
        <p:spPr>
          <a:xfrm>
            <a:off x="1330778" y="59871"/>
            <a:ext cx="10302421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 b="8049" l="16069" r="15634" t="0"/>
          <a:stretch/>
        </p:blipFill>
        <p:spPr>
          <a:xfrm>
            <a:off x="1363436" y="0"/>
            <a:ext cx="10899321" cy="586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952" l="7508" r="15349" t="5952"/>
          <a:stretch/>
        </p:blipFill>
        <p:spPr>
          <a:xfrm>
            <a:off x="-73479" y="32657"/>
            <a:ext cx="12113079" cy="711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id="227" name="Google Shape;22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7890" r="15443" t="0"/>
          <a:stretch/>
        </p:blipFill>
        <p:spPr>
          <a:xfrm>
            <a:off x="1347107" y="-57150"/>
            <a:ext cx="10844893" cy="69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3870"/>
              <a:buFont typeface="Arial"/>
              <a:buNone/>
            </a:pPr>
            <a: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Binary Tree</a:t>
            </a:r>
            <a:b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</a:br>
            <a:endParaRPr sz="3870"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binary tree has a root element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The remaining elements(if any) are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artitioned into two binary trees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They are called left and right subtrees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Binary tree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There are many variations on trees but we will start with binary trees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Binary tree: 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binary tree is a tree data structure in which each parent node can have at most two children.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For example: In the image below, each element has at most two children which referred as left child and right child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Binary Tree"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1278" y="4490358"/>
            <a:ext cx="3036605" cy="200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3870"/>
              <a:buFont typeface="Arial"/>
              <a:buNone/>
            </a:pPr>
            <a: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Types of Binary Tree</a:t>
            </a:r>
            <a:b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</a:br>
            <a:endParaRPr sz="3870"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i="0" lang="en-US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Full/proper Binary Tree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full Binary tree is a special type of binary tree in which every parent node/internal node has either two or no children.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improper Binary tree can be converted into proper binary tree by viewing missing nodes as Null nodes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Full binary tree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778" y="2890157"/>
            <a:ext cx="2819400" cy="19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914144" y="938892"/>
            <a:ext cx="9997440" cy="478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3870"/>
              <a:buFont typeface="Arial"/>
              <a:buNone/>
            </a:pPr>
            <a: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Complete Binary Tree</a:t>
            </a:r>
            <a:b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</a:br>
            <a:endParaRPr sz="3870"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complete binary tree is just like a full binary tree, but with some major differences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Every level must be completely filled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All the leaf elements must lean towards the left.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The last leaf element might not have a right sibling i.e. a complete binary tree doesn't have to be a full binary tree.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Complete Binary Tree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775" y="4642757"/>
            <a:ext cx="3140611" cy="153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265E"/>
              </a:buClr>
              <a:buSzPts val="3870"/>
              <a:buFont typeface="Arial"/>
              <a:buNone/>
            </a:pPr>
            <a: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Perfect Binary Tree</a:t>
            </a:r>
            <a:br>
              <a:rPr b="1" i="0" lang="en-US" sz="3870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</a:br>
            <a:endParaRPr sz="3870"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perfect binary tree is a type of binary tree in which every internal node has exactly two child nodes and all the leaf nodes are at the same level.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perfect binary tree has the maximum no. of nodes for a given height .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has (2^(n+1)-1)nodes where n is the height of the tree.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Height=0🡪 1 node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Height=1🡪 3 node</a:t>
            </a:r>
            <a:endParaRPr/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Height=2🡪 7 node</a:t>
            </a:r>
            <a:endParaRPr/>
          </a:p>
          <a:p>
            <a:pPr indent="-12090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090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0903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  <p:pic>
        <p:nvPicPr>
          <p:cNvPr descr="Perfect binary tree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072" y="4221162"/>
            <a:ext cx="2743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d9fa1a5d6_0_0"/>
          <p:cNvSpPr txBox="1"/>
          <p:nvPr>
            <p:ph type="title"/>
          </p:nvPr>
        </p:nvSpPr>
        <p:spPr>
          <a:xfrm>
            <a:off x="1914144" y="274638"/>
            <a:ext cx="9997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Max.no. of possible at any level i</a:t>
            </a:r>
            <a:endParaRPr/>
          </a:p>
        </p:txBody>
      </p:sp>
      <p:sp>
        <p:nvSpPr>
          <p:cNvPr id="147" name="Google Shape;147;gad9fa1a5d6_0_0"/>
          <p:cNvSpPr txBox="1"/>
          <p:nvPr>
            <p:ph idx="1" type="body"/>
          </p:nvPr>
        </p:nvSpPr>
        <p:spPr>
          <a:xfrm>
            <a:off x="1914144" y="1447800"/>
            <a:ext cx="99975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Max. no. of possible at any level i=2^i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at level 0=2^0=1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at level 1=2^1=2 &amp; so on </a:t>
            </a:r>
            <a:endParaRPr/>
          </a:p>
        </p:txBody>
      </p:sp>
      <p:pic>
        <p:nvPicPr>
          <p:cNvPr descr="Perfect binary tree" id="148" name="Google Shape;148;gad9fa1a5d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972" y="2245762"/>
            <a:ext cx="2743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Difference between A tree &amp; binary tree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1914144" y="1447800"/>
            <a:ext cx="73278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68"/>
              <a:buChar char="⚫"/>
            </a:pPr>
            <a:r>
              <a:rPr b="0" i="0" lang="en-US" sz="296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 In General Tree, each node can have infinite number of children.</a:t>
            </a:r>
            <a:endParaRPr/>
          </a:p>
          <a:p>
            <a:pPr indent="-133096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sz="2960">
              <a:solidFill>
                <a:srgbClr val="44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229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68"/>
              <a:buNone/>
            </a:pPr>
            <a:r>
              <a:t/>
            </a:r>
            <a:endParaRPr b="0" i="0" sz="2960">
              <a:solidFill>
                <a:srgbClr val="44444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3464" lvl="0" marL="3657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68"/>
              <a:buChar char="⚫"/>
            </a:pPr>
            <a:r>
              <a:rPr b="0" i="0" lang="en-US" sz="296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Binary tree is the type of tree in which each parent can have at most two children. The children are referred to as left child or right child.</a:t>
            </a:r>
            <a:r>
              <a:rPr lang="en-US" sz="296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(no node in a binary tree may have a degree more than 2)</a:t>
            </a:r>
            <a:endParaRPr sz="2960"/>
          </a:p>
        </p:txBody>
      </p:sp>
      <p:pic>
        <p:nvPicPr>
          <p:cNvPr descr="General Tree Structure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6240" y="1283154"/>
            <a:ext cx="2526327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nary Tree"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4237" y="3739924"/>
            <a:ext cx="2614028" cy="213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48929" l="3267" r="0" t="0"/>
          <a:stretch/>
        </p:blipFill>
        <p:spPr>
          <a:xfrm>
            <a:off x="1613808" y="274638"/>
            <a:ext cx="7562850" cy="350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2020-11-22T09:07:51Z</dcterms:created>
  <dc:creator>Farhan Usmani</dc:creator>
</cp:coreProperties>
</file>