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Work Sans"/>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RIoKjT2xl3jgeBhHhAWOeBZUZ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WorkSans-bold.fntdata"/><Relationship Id="rId23" Type="http://schemas.openxmlformats.org/officeDocument/2006/relationships/font" Target="fonts/Work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boldItalic.fntdata"/><Relationship Id="rId25" Type="http://schemas.openxmlformats.org/officeDocument/2006/relationships/font" Target="fonts/WorkSans-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1a46371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1a46371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Revisited-Graph data Structure </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 adjacency list for the directed graph.</a:t>
            </a:r>
            <a:endParaRPr/>
          </a:p>
        </p:txBody>
      </p:sp>
      <p:pic>
        <p:nvPicPr>
          <p:cNvPr descr="Adjacency list for the directed graph" id="146" name="Google Shape;146;p10"/>
          <p:cNvPicPr preferRelativeResize="0"/>
          <p:nvPr>
            <p:ph idx="1" type="body"/>
          </p:nvPr>
        </p:nvPicPr>
        <p:blipFill rotWithShape="1">
          <a:blip r:embed="rId3">
            <a:alphaModFix/>
          </a:blip>
          <a:srcRect b="0" l="0" r="0" t="0"/>
          <a:stretch/>
        </p:blipFill>
        <p:spPr>
          <a:xfrm>
            <a:off x="5690819" y="1374579"/>
            <a:ext cx="4990476" cy="2314286"/>
          </a:xfrm>
          <a:prstGeom prst="rect">
            <a:avLst/>
          </a:prstGeom>
          <a:noFill/>
          <a:ln>
            <a:noFill/>
          </a:ln>
        </p:spPr>
      </p:pic>
      <p:sp>
        <p:nvSpPr>
          <p:cNvPr id="147" name="Google Shape;147;p10"/>
          <p:cNvSpPr txBox="1"/>
          <p:nvPr/>
        </p:nvSpPr>
        <p:spPr>
          <a:xfrm>
            <a:off x="217191" y="1720280"/>
            <a:ext cx="6094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we see that there are no edges originating from vertex E. Hence the adjacency list for vertex E is empty.</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 adjacency list for the weighted graph.</a:t>
            </a:r>
            <a:endParaRPr/>
          </a:p>
        </p:txBody>
      </p:sp>
      <p:pic>
        <p:nvPicPr>
          <p:cNvPr descr="Adjacency list for the weighted graph" id="153" name="Google Shape;153;p11"/>
          <p:cNvPicPr preferRelativeResize="0"/>
          <p:nvPr>
            <p:ph idx="1" type="body"/>
          </p:nvPr>
        </p:nvPicPr>
        <p:blipFill rotWithShape="1">
          <a:blip r:embed="rId3">
            <a:alphaModFix/>
          </a:blip>
          <a:srcRect b="0" l="0" r="0" t="0"/>
          <a:stretch/>
        </p:blipFill>
        <p:spPr>
          <a:xfrm>
            <a:off x="5855492" y="1590254"/>
            <a:ext cx="5428571" cy="2323809"/>
          </a:xfrm>
          <a:prstGeom prst="rect">
            <a:avLst/>
          </a:prstGeom>
          <a:noFill/>
          <a:ln>
            <a:noFill/>
          </a:ln>
        </p:spPr>
      </p:pic>
      <p:sp>
        <p:nvSpPr>
          <p:cNvPr id="154" name="Google Shape;154;p11"/>
          <p:cNvSpPr txBox="1"/>
          <p:nvPr/>
        </p:nvSpPr>
        <p:spPr>
          <a:xfrm>
            <a:off x="299527" y="1490480"/>
            <a:ext cx="48194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For a weighted graph, we add an extra field in the adjacency list node to denote the weight of the edge as shown </a:t>
            </a:r>
            <a:r>
              <a:rPr lang="en-US" sz="1800">
                <a:solidFill>
                  <a:srgbClr val="3A3A3A"/>
                </a:solidFill>
                <a:latin typeface="Work Sans"/>
                <a:ea typeface="Work Sans"/>
                <a:cs typeface="Work Sans"/>
                <a:sym typeface="Work Sans"/>
              </a:rPr>
              <a:t>in figure</a:t>
            </a:r>
            <a:r>
              <a:rPr b="0" i="0" lang="en-US" sz="1800">
                <a:solidFill>
                  <a:srgbClr val="3A3A3A"/>
                </a:solidFill>
                <a:latin typeface="Work Sans"/>
                <a:ea typeface="Work Sans"/>
                <a:cs typeface="Work Sans"/>
                <a:sym typeface="Work Sans"/>
              </a:rPr>
              <a:t>.</a:t>
            </a:r>
            <a:endParaRPr/>
          </a:p>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Adding vertex in the adjacency list is easier. It also saves space due to the linked list implementation. When we need to find out if there is an edge between one vertex to another, the operation is not efficient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adjacency list</a:t>
            </a:r>
            <a:endParaRPr/>
          </a:p>
        </p:txBody>
      </p:sp>
      <p:sp>
        <p:nvSpPr>
          <p:cNvPr id="160" name="Google Shape;16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Using an adjacency list representation, each edge in a directed graph is represented by one item in one list; and there are as many lists as there are vertices</a:t>
            </a:r>
            <a:br>
              <a:rPr b="0" i="0" lang="en-US" sz="1800" u="none" strike="noStrike">
                <a:solidFill>
                  <a:srgbClr val="000000"/>
                </a:solidFill>
                <a:latin typeface="Times New Roman"/>
                <a:ea typeface="Times New Roman"/>
                <a:cs typeface="Times New Roman"/>
                <a:sym typeface="Times New Roman"/>
              </a:rPr>
            </a:br>
            <a:br>
              <a:rPr b="0" i="0" lang="en-US" sz="1800" u="none" strike="noStrike">
                <a:solidFill>
                  <a:srgbClr val="000000"/>
                </a:solidFill>
                <a:latin typeface="Times New Roman"/>
                <a:ea typeface="Times New Roman"/>
                <a:cs typeface="Times New Roman"/>
                <a:sym typeface="Times New Roman"/>
              </a:rPr>
            </a:br>
            <a:endParaRPr b="0" i="0" sz="1800" u="none" strike="noStrike">
              <a:solidFill>
                <a:srgbClr val="000000"/>
              </a:solidFill>
              <a:latin typeface="Times New Roman"/>
              <a:ea typeface="Times New Roman"/>
              <a:cs typeface="Times New Roman"/>
              <a:sym typeface="Times New Roman"/>
            </a:endParaRPr>
          </a:p>
          <a:p>
            <a:pPr indent="-228600" lvl="0" marL="228600" marR="0" rtl="0" algn="l">
              <a:lnSpc>
                <a:spcPct val="90000"/>
              </a:lnSpc>
              <a:spcBef>
                <a:spcPts val="700"/>
              </a:spcBef>
              <a:spcAft>
                <a:spcPts val="0"/>
              </a:spcAft>
              <a:buClr>
                <a:srgbClr val="000000"/>
              </a:buClr>
              <a:buSzPts val="1800"/>
              <a:buFont typeface="Arial"/>
              <a:buChar char="•"/>
            </a:pPr>
            <a:r>
              <a:rPr b="0" i="0" lang="en-US" sz="1800" u="none" strike="noStrike">
                <a:solidFill>
                  <a:srgbClr val="000000"/>
                </a:solidFill>
                <a:latin typeface="Times New Roman"/>
                <a:ea typeface="Times New Roman"/>
                <a:cs typeface="Times New Roman"/>
                <a:sym typeface="Times New Roman"/>
              </a:rPr>
              <a:t>Therefore the storage required is proportional to |V| + |E|, which is much better than |V|</a:t>
            </a:r>
            <a:r>
              <a:rPr b="0" baseline="30000" i="1" lang="en-US" sz="1800" u="none" strike="noStrike">
                <a:solidFill>
                  <a:srgbClr val="000000"/>
                </a:solidFill>
                <a:latin typeface="Times New Roman"/>
                <a:ea typeface="Times New Roman"/>
                <a:cs typeface="Times New Roman"/>
                <a:sym typeface="Times New Roman"/>
              </a:rPr>
              <a:t> 2</a:t>
            </a:r>
            <a:r>
              <a:rPr b="0" i="0" lang="en-US" sz="1800" u="none" strike="noStrike">
                <a:solidFill>
                  <a:srgbClr val="000000"/>
                </a:solidFill>
                <a:latin typeface="Times New Roman"/>
                <a:ea typeface="Times New Roman"/>
                <a:cs typeface="Times New Roman"/>
                <a:sym typeface="Times New Roman"/>
              </a:rPr>
              <a:t> for sparse graphs, and comparable to |V|</a:t>
            </a:r>
            <a:r>
              <a:rPr b="0" baseline="30000" i="1" lang="en-US" sz="1800" u="none" strike="noStrike">
                <a:solidFill>
                  <a:srgbClr val="000000"/>
                </a:solidFill>
                <a:latin typeface="Times New Roman"/>
                <a:ea typeface="Times New Roman"/>
                <a:cs typeface="Times New Roman"/>
                <a:sym typeface="Times New Roman"/>
              </a:rPr>
              <a:t> 2</a:t>
            </a:r>
            <a:r>
              <a:rPr b="0" i="0" lang="en-US" sz="1800" u="none" strike="noStrike">
                <a:solidFill>
                  <a:srgbClr val="000000"/>
                </a:solidFill>
                <a:latin typeface="Times New Roman"/>
                <a:ea typeface="Times New Roman"/>
                <a:cs typeface="Times New Roman"/>
                <a:sym typeface="Times New Roman"/>
              </a:rPr>
              <a:t> for dense graphs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75000"/>
              </a:lnSpc>
              <a:spcBef>
                <a:spcPts val="0"/>
              </a:spcBef>
              <a:spcAft>
                <a:spcPts val="0"/>
              </a:spcAft>
              <a:buClr>
                <a:schemeClr val="dk1"/>
              </a:buClr>
              <a:buSzPts val="4000"/>
              <a:buFont typeface="Calibri"/>
              <a:buNone/>
            </a:pPr>
            <a:r>
              <a:rPr lang="en-US" sz="4000"/>
              <a:t>Adjacency matrix vs. adjacency list representation </a:t>
            </a:r>
            <a:endParaRPr/>
          </a:p>
        </p:txBody>
      </p:sp>
      <p:sp>
        <p:nvSpPr>
          <p:cNvPr id="166" name="Google Shape;166;p13"/>
          <p:cNvSpPr txBox="1"/>
          <p:nvPr>
            <p:ph idx="1" type="body"/>
          </p:nvPr>
        </p:nvSpPr>
        <p:spPr>
          <a:xfrm>
            <a:off x="2209800" y="1981200"/>
            <a:ext cx="80010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85000"/>
              </a:lnSpc>
              <a:spcBef>
                <a:spcPts val="0"/>
              </a:spcBef>
              <a:spcAft>
                <a:spcPts val="0"/>
              </a:spcAft>
              <a:buClr>
                <a:srgbClr val="FF9933"/>
              </a:buClr>
              <a:buSzPts val="2800"/>
              <a:buChar char="•"/>
            </a:pPr>
            <a:r>
              <a:rPr b="1" lang="en-US">
                <a:solidFill>
                  <a:srgbClr val="FF9933"/>
                </a:solidFill>
              </a:rPr>
              <a:t>Adjacency matrix</a:t>
            </a:r>
            <a:endParaRPr b="1">
              <a:solidFill>
                <a:srgbClr val="FF9933"/>
              </a:solidFill>
              <a:latin typeface="Courier New"/>
              <a:ea typeface="Courier New"/>
              <a:cs typeface="Courier New"/>
              <a:sym typeface="Courier New"/>
            </a:endParaRPr>
          </a:p>
          <a:p>
            <a:pPr indent="-228600" lvl="1" marL="685800" rtl="0" algn="l">
              <a:lnSpc>
                <a:spcPct val="85000"/>
              </a:lnSpc>
              <a:spcBef>
                <a:spcPts val="500"/>
              </a:spcBef>
              <a:spcAft>
                <a:spcPts val="0"/>
              </a:spcAft>
              <a:buClr>
                <a:schemeClr val="dk1"/>
              </a:buClr>
              <a:buSzPts val="2400"/>
              <a:buChar char="•"/>
            </a:pPr>
            <a:r>
              <a:rPr lang="en-US"/>
              <a:t>Good for dense graphs --|</a:t>
            </a:r>
            <a:r>
              <a:rPr i="1" lang="en-US"/>
              <a:t>E</a:t>
            </a:r>
            <a:r>
              <a:rPr lang="en-US"/>
              <a:t>|~</a:t>
            </a:r>
            <a:r>
              <a:rPr i="1" lang="en-US"/>
              <a:t>O</a:t>
            </a:r>
            <a:r>
              <a:rPr lang="en-US"/>
              <a:t>(|</a:t>
            </a:r>
            <a:r>
              <a:rPr i="1" lang="en-US"/>
              <a:t>V</a:t>
            </a:r>
            <a:r>
              <a:rPr lang="en-US"/>
              <a:t>|</a:t>
            </a:r>
            <a:r>
              <a:rPr baseline="30000" lang="en-US"/>
              <a:t>2</a:t>
            </a:r>
            <a:r>
              <a:rPr lang="en-US"/>
              <a:t>)</a:t>
            </a:r>
            <a:endParaRPr>
              <a:latin typeface="Courier New"/>
              <a:ea typeface="Courier New"/>
              <a:cs typeface="Courier New"/>
              <a:sym typeface="Courier New"/>
            </a:endParaRPr>
          </a:p>
          <a:p>
            <a:pPr indent="0" lvl="0" marL="0" rtl="0" algn="l">
              <a:lnSpc>
                <a:spcPct val="85000"/>
              </a:lnSpc>
              <a:spcBef>
                <a:spcPts val="500"/>
              </a:spcBef>
              <a:spcAft>
                <a:spcPts val="0"/>
              </a:spcAft>
              <a:buNone/>
            </a:pPr>
            <a:r>
              <a:t/>
            </a:r>
            <a:endParaRPr/>
          </a:p>
          <a:p>
            <a:pPr indent="-228600" lvl="1" marL="685800" rtl="0" algn="l">
              <a:lnSpc>
                <a:spcPct val="85000"/>
              </a:lnSpc>
              <a:spcBef>
                <a:spcPts val="500"/>
              </a:spcBef>
              <a:spcAft>
                <a:spcPts val="0"/>
              </a:spcAft>
              <a:buClr>
                <a:schemeClr val="dk1"/>
              </a:buClr>
              <a:buSzPts val="2400"/>
              <a:buChar char="•"/>
            </a:pPr>
            <a:r>
              <a:rPr lang="en-US"/>
              <a:t>Connectivity between two vertices can be tested quickly</a:t>
            </a:r>
            <a:endParaRPr/>
          </a:p>
          <a:p>
            <a:pPr indent="-228600" lvl="0" marL="228600" rtl="0" algn="l">
              <a:lnSpc>
                <a:spcPct val="85000"/>
              </a:lnSpc>
              <a:spcBef>
                <a:spcPts val="1000"/>
              </a:spcBef>
              <a:spcAft>
                <a:spcPts val="0"/>
              </a:spcAft>
              <a:buClr>
                <a:srgbClr val="FF9933"/>
              </a:buClr>
              <a:buSzPts val="2800"/>
              <a:buChar char="•"/>
            </a:pPr>
            <a:r>
              <a:rPr b="1" lang="en-US">
                <a:solidFill>
                  <a:srgbClr val="FF9933"/>
                </a:solidFill>
              </a:rPr>
              <a:t>Adjacency list</a:t>
            </a:r>
            <a:endParaRPr b="1">
              <a:solidFill>
                <a:srgbClr val="FF9933"/>
              </a:solidFill>
              <a:latin typeface="Courier New"/>
              <a:ea typeface="Courier New"/>
              <a:cs typeface="Courier New"/>
              <a:sym typeface="Courier New"/>
            </a:endParaRPr>
          </a:p>
          <a:p>
            <a:pPr indent="-228600" lvl="1" marL="685800" rtl="0" algn="l">
              <a:lnSpc>
                <a:spcPct val="85000"/>
              </a:lnSpc>
              <a:spcBef>
                <a:spcPts val="500"/>
              </a:spcBef>
              <a:spcAft>
                <a:spcPts val="0"/>
              </a:spcAft>
              <a:buClr>
                <a:schemeClr val="dk1"/>
              </a:buClr>
              <a:buSzPts val="2400"/>
              <a:buChar char="•"/>
            </a:pPr>
            <a:r>
              <a:rPr lang="en-US"/>
              <a:t>Good for sparse graphs -- |</a:t>
            </a:r>
            <a:r>
              <a:rPr i="1" lang="en-US"/>
              <a:t>E</a:t>
            </a:r>
            <a:r>
              <a:rPr lang="en-US"/>
              <a:t>|~</a:t>
            </a:r>
            <a:r>
              <a:rPr i="1" lang="en-US"/>
              <a:t>O</a:t>
            </a:r>
            <a:r>
              <a:rPr lang="en-US"/>
              <a:t>(|</a:t>
            </a:r>
            <a:r>
              <a:rPr i="1" lang="en-US"/>
              <a:t>V</a:t>
            </a:r>
            <a:r>
              <a:rPr lang="en-US"/>
              <a:t>|)</a:t>
            </a:r>
            <a:endParaRPr/>
          </a:p>
          <a:p>
            <a:pPr indent="-228600" lvl="1" marL="685800" rtl="0" algn="l">
              <a:lnSpc>
                <a:spcPct val="85000"/>
              </a:lnSpc>
              <a:spcBef>
                <a:spcPts val="500"/>
              </a:spcBef>
              <a:spcAft>
                <a:spcPts val="0"/>
              </a:spcAft>
              <a:buClr>
                <a:schemeClr val="dk1"/>
              </a:buClr>
              <a:buSzPts val="2400"/>
              <a:buChar char="•"/>
            </a:pPr>
            <a:r>
              <a:rPr lang="en-US"/>
              <a:t>Vertices adjacent to another vertex can be found quickly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0" i="0" lang="en-US">
                <a:solidFill>
                  <a:srgbClr val="3A3A3A"/>
                </a:solidFill>
                <a:latin typeface="Work Sans"/>
                <a:ea typeface="Work Sans"/>
                <a:cs typeface="Work Sans"/>
                <a:sym typeface="Work Sans"/>
              </a:rPr>
              <a:t>Basic Operations For Graphs</a:t>
            </a:r>
            <a:br>
              <a:rPr b="0" i="0" lang="en-US">
                <a:solidFill>
                  <a:srgbClr val="3A3A3A"/>
                </a:solidFill>
                <a:latin typeface="Work Sans"/>
                <a:ea typeface="Work Sans"/>
                <a:cs typeface="Work Sans"/>
                <a:sym typeface="Work Sans"/>
              </a:rPr>
            </a:br>
            <a:endParaRPr/>
          </a:p>
        </p:txBody>
      </p:sp>
      <p:sp>
        <p:nvSpPr>
          <p:cNvPr id="172" name="Google Shape;17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A3A3A"/>
              </a:buClr>
              <a:buSzPts val="2800"/>
              <a:buChar char="•"/>
            </a:pPr>
            <a:r>
              <a:rPr b="1" i="0" lang="en-US">
                <a:solidFill>
                  <a:srgbClr val="3A3A3A"/>
                </a:solidFill>
                <a:latin typeface="Work Sans"/>
                <a:ea typeface="Work Sans"/>
                <a:cs typeface="Work Sans"/>
                <a:sym typeface="Work Sans"/>
              </a:rPr>
              <a:t>Following are the basic operations that we can perform on the graph data structure:</a:t>
            </a:r>
            <a:endParaRPr b="0" i="0">
              <a:solidFill>
                <a:srgbClr val="3A3A3A"/>
              </a:solidFill>
              <a:latin typeface="Work Sans"/>
              <a:ea typeface="Work Sans"/>
              <a:cs typeface="Work Sans"/>
              <a:sym typeface="Work Sans"/>
            </a:endParaRPr>
          </a:p>
          <a:p>
            <a:pPr indent="-228600" lvl="0" marL="228600" rtl="0" algn="l">
              <a:lnSpc>
                <a:spcPct val="90000"/>
              </a:lnSpc>
              <a:spcBef>
                <a:spcPts val="1000"/>
              </a:spcBef>
              <a:spcAft>
                <a:spcPts val="0"/>
              </a:spcAft>
              <a:buClr>
                <a:srgbClr val="3A3A3A"/>
              </a:buClr>
              <a:buSzPts val="2800"/>
              <a:buFont typeface="Arial"/>
              <a:buChar char="•"/>
            </a:pPr>
            <a:r>
              <a:rPr b="1" i="0" lang="en-US">
                <a:solidFill>
                  <a:srgbClr val="3A3A3A"/>
                </a:solidFill>
                <a:latin typeface="Work Sans"/>
                <a:ea typeface="Work Sans"/>
                <a:cs typeface="Work Sans"/>
                <a:sym typeface="Work Sans"/>
              </a:rPr>
              <a:t>Add a vertex:</a:t>
            </a:r>
            <a:r>
              <a:rPr b="0" i="0" lang="en-US">
                <a:solidFill>
                  <a:srgbClr val="3A3A3A"/>
                </a:solidFill>
                <a:latin typeface="Work Sans"/>
                <a:ea typeface="Work Sans"/>
                <a:cs typeface="Work Sans"/>
                <a:sym typeface="Work Sans"/>
              </a:rPr>
              <a:t> Adds vertex to the graph.</a:t>
            </a:r>
            <a:endParaRPr/>
          </a:p>
          <a:p>
            <a:pPr indent="-228600" lvl="0" marL="228600" rtl="0" algn="l">
              <a:lnSpc>
                <a:spcPct val="90000"/>
              </a:lnSpc>
              <a:spcBef>
                <a:spcPts val="1000"/>
              </a:spcBef>
              <a:spcAft>
                <a:spcPts val="0"/>
              </a:spcAft>
              <a:buClr>
                <a:srgbClr val="3A3A3A"/>
              </a:buClr>
              <a:buSzPts val="2800"/>
              <a:buFont typeface="Arial"/>
              <a:buChar char="•"/>
            </a:pPr>
            <a:r>
              <a:rPr b="1" i="0" lang="en-US">
                <a:solidFill>
                  <a:srgbClr val="3A3A3A"/>
                </a:solidFill>
                <a:latin typeface="Work Sans"/>
                <a:ea typeface="Work Sans"/>
                <a:cs typeface="Work Sans"/>
                <a:sym typeface="Work Sans"/>
              </a:rPr>
              <a:t>Add an edge:</a:t>
            </a:r>
            <a:r>
              <a:rPr b="0" i="0" lang="en-US">
                <a:solidFill>
                  <a:srgbClr val="3A3A3A"/>
                </a:solidFill>
                <a:latin typeface="Work Sans"/>
                <a:ea typeface="Work Sans"/>
                <a:cs typeface="Work Sans"/>
                <a:sym typeface="Work Sans"/>
              </a:rPr>
              <a:t> Adds an edge between the two vertices of a graph.</a:t>
            </a:r>
            <a:endParaRPr/>
          </a:p>
          <a:p>
            <a:pPr indent="-228600" lvl="0" marL="228600" rtl="0" algn="l">
              <a:lnSpc>
                <a:spcPct val="90000"/>
              </a:lnSpc>
              <a:spcBef>
                <a:spcPts val="1000"/>
              </a:spcBef>
              <a:spcAft>
                <a:spcPts val="0"/>
              </a:spcAft>
              <a:buClr>
                <a:srgbClr val="3A3A3A"/>
              </a:buClr>
              <a:buSzPts val="2800"/>
              <a:buFont typeface="Arial"/>
              <a:buChar char="•"/>
            </a:pPr>
            <a:r>
              <a:rPr b="1" i="0" lang="en-US">
                <a:solidFill>
                  <a:srgbClr val="3A3A3A"/>
                </a:solidFill>
                <a:latin typeface="Work Sans"/>
                <a:ea typeface="Work Sans"/>
                <a:cs typeface="Work Sans"/>
                <a:sym typeface="Work Sans"/>
              </a:rPr>
              <a:t>Display the graph vertices:</a:t>
            </a:r>
            <a:r>
              <a:rPr b="0" i="0" lang="en-US">
                <a:solidFill>
                  <a:srgbClr val="3A3A3A"/>
                </a:solidFill>
                <a:latin typeface="Work Sans"/>
                <a:ea typeface="Work Sans"/>
                <a:cs typeface="Work Sans"/>
                <a:sym typeface="Work Sans"/>
              </a:rPr>
              <a:t> Display the vertices of a graph.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Graph DS Implementation –Adjacency List</a:t>
            </a:r>
            <a:endParaRPr/>
          </a:p>
        </p:txBody>
      </p:sp>
      <p:pic>
        <p:nvPicPr>
          <p:cNvPr id="178" name="Google Shape;178;p16"/>
          <p:cNvPicPr preferRelativeResize="0"/>
          <p:nvPr>
            <p:ph idx="1" type="body"/>
          </p:nvPr>
        </p:nvPicPr>
        <p:blipFill rotWithShape="1">
          <a:blip r:embed="rId3">
            <a:alphaModFix/>
          </a:blip>
          <a:srcRect b="0" l="0" r="0" t="0"/>
          <a:stretch/>
        </p:blipFill>
        <p:spPr>
          <a:xfrm>
            <a:off x="2081893" y="1839119"/>
            <a:ext cx="6228669" cy="432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84" name="Google Shape;184;p17"/>
          <p:cNvPicPr preferRelativeResize="0"/>
          <p:nvPr>
            <p:ph idx="1" type="body"/>
          </p:nvPr>
        </p:nvPicPr>
        <p:blipFill rotWithShape="1">
          <a:blip r:embed="rId3">
            <a:alphaModFix/>
          </a:blip>
          <a:srcRect b="0" l="0" r="0" t="0"/>
          <a:stretch/>
        </p:blipFill>
        <p:spPr>
          <a:xfrm>
            <a:off x="705807" y="1890939"/>
            <a:ext cx="7628969" cy="4351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90" name="Google Shape;190;p18"/>
          <p:cNvPicPr preferRelativeResize="0"/>
          <p:nvPr>
            <p:ph idx="1" type="body"/>
          </p:nvPr>
        </p:nvPicPr>
        <p:blipFill rotWithShape="1">
          <a:blip r:embed="rId3">
            <a:alphaModFix/>
          </a:blip>
          <a:srcRect b="0" l="0" r="0" t="0"/>
          <a:stretch/>
        </p:blipFill>
        <p:spPr>
          <a:xfrm>
            <a:off x="501422" y="1896948"/>
            <a:ext cx="7858125" cy="402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b1a4637181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Task:</a:t>
            </a:r>
            <a:endParaRPr/>
          </a:p>
        </p:txBody>
      </p:sp>
      <p:sp>
        <p:nvSpPr>
          <p:cNvPr id="196" name="Google Shape;196;gb1a4637181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Implement:</a:t>
            </a:r>
            <a:endParaRPr/>
          </a:p>
          <a:p>
            <a:pPr indent="-342900" lvl="0" marL="457200" rtl="0" algn="l">
              <a:spcBef>
                <a:spcPts val="1000"/>
              </a:spcBef>
              <a:spcAft>
                <a:spcPts val="0"/>
              </a:spcAft>
              <a:buSzPts val="1800"/>
              <a:buChar char="-"/>
            </a:pPr>
            <a:r>
              <a:rPr lang="en-US"/>
              <a:t>Graph DS by using Adjacency Matrix </a:t>
            </a:r>
            <a:endParaRPr/>
          </a:p>
          <a:p>
            <a:pPr indent="-342900" lvl="0" marL="457200" rtl="0" algn="l">
              <a:spcBef>
                <a:spcPts val="0"/>
              </a:spcBef>
              <a:spcAft>
                <a:spcPts val="0"/>
              </a:spcAft>
              <a:buSzPts val="1800"/>
              <a:buChar char="-"/>
            </a:pPr>
            <a:r>
              <a:rPr lang="en-US"/>
              <a:t>DFS &amp; BFS Algorithms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0" i="0" lang="en-US">
                <a:solidFill>
                  <a:srgbClr val="3A3A3A"/>
                </a:solidFill>
                <a:latin typeface="Work Sans"/>
                <a:ea typeface="Work Sans"/>
                <a:cs typeface="Work Sans"/>
                <a:sym typeface="Work Sans"/>
              </a:rPr>
              <a:t>Graph Terminology</a:t>
            </a:r>
            <a:br>
              <a:rPr b="0" i="0" lang="en-US">
                <a:solidFill>
                  <a:srgbClr val="3A3A3A"/>
                </a:solidFill>
                <a:latin typeface="Work Sans"/>
                <a:ea typeface="Work Sans"/>
                <a:cs typeface="Work Sans"/>
                <a:sym typeface="Work Sans"/>
              </a:rPr>
            </a:br>
            <a:endParaRPr/>
          </a:p>
        </p:txBody>
      </p:sp>
      <p:pic>
        <p:nvPicPr>
          <p:cNvPr descr="Graph Terminology" id="91" name="Google Shape;91;p2"/>
          <p:cNvPicPr preferRelativeResize="0"/>
          <p:nvPr>
            <p:ph idx="1" type="body"/>
          </p:nvPr>
        </p:nvPicPr>
        <p:blipFill rotWithShape="1">
          <a:blip r:embed="rId3">
            <a:alphaModFix/>
          </a:blip>
          <a:srcRect b="0" l="0" r="0" t="0"/>
          <a:stretch/>
        </p:blipFill>
        <p:spPr>
          <a:xfrm>
            <a:off x="7275921" y="930165"/>
            <a:ext cx="2914286" cy="2038095"/>
          </a:xfrm>
          <a:prstGeom prst="rect">
            <a:avLst/>
          </a:prstGeom>
          <a:noFill/>
          <a:ln>
            <a:noFill/>
          </a:ln>
        </p:spPr>
      </p:pic>
      <p:sp>
        <p:nvSpPr>
          <p:cNvPr id="92" name="Google Shape;92;p2"/>
          <p:cNvSpPr txBox="1"/>
          <p:nvPr/>
        </p:nvSpPr>
        <p:spPr>
          <a:xfrm>
            <a:off x="662850" y="1076892"/>
            <a:ext cx="5629956" cy="590931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Vertex: </a:t>
            </a:r>
            <a:r>
              <a:rPr b="0" i="0" lang="en-US" sz="1800" u="none" cap="none" strike="noStrike">
                <a:solidFill>
                  <a:srgbClr val="3A3A3A"/>
                </a:solidFill>
                <a:latin typeface="Work Sans"/>
                <a:ea typeface="Work Sans"/>
                <a:cs typeface="Work Sans"/>
                <a:sym typeface="Work Sans"/>
              </a:rPr>
              <a:t>Each node of the graph is called a vertex. In the above graph, A, B, C, and D are the vertices of the graph.</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Edge: </a:t>
            </a:r>
            <a:r>
              <a:rPr b="0" i="0" lang="en-US" sz="1800" u="none" cap="none" strike="noStrike">
                <a:solidFill>
                  <a:srgbClr val="3A3A3A"/>
                </a:solidFill>
                <a:latin typeface="Work Sans"/>
                <a:ea typeface="Work Sans"/>
                <a:cs typeface="Work Sans"/>
                <a:sym typeface="Work Sans"/>
              </a:rPr>
              <a:t>The link or path between two vertices is called an edge. It connects two or more vertices. The different edges in the above graph are AB, BC, AD, and DC.</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Adjacent node: </a:t>
            </a:r>
            <a:r>
              <a:rPr b="0" i="0" lang="en-US" sz="1800" u="none" cap="none" strike="noStrike">
                <a:solidFill>
                  <a:srgbClr val="3A3A3A"/>
                </a:solidFill>
                <a:latin typeface="Work Sans"/>
                <a:ea typeface="Work Sans"/>
                <a:cs typeface="Work Sans"/>
                <a:sym typeface="Work Sans"/>
              </a:rPr>
              <a:t>In a graph, if two nodes are connected by an edge then they are called adjacent nodes or neighbors. In the above graph, vertices A and B are connected by edge AB. Thus A and B are adjacent nodes.</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Degree of the node: </a:t>
            </a:r>
            <a:r>
              <a:rPr b="0" i="0" lang="en-US" sz="1800" u="none" cap="none" strike="noStrike">
                <a:solidFill>
                  <a:srgbClr val="3A3A3A"/>
                </a:solidFill>
                <a:latin typeface="Work Sans"/>
                <a:ea typeface="Work Sans"/>
                <a:cs typeface="Work Sans"/>
                <a:sym typeface="Work Sans"/>
              </a:rPr>
              <a:t>The number of edges that are connected to a particular node is called the degree of the node. In the above graph, node A has a degree 2.</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Path: </a:t>
            </a:r>
            <a:r>
              <a:rPr b="0" i="0" lang="en-US" sz="1800" u="none" cap="none" strike="noStrike">
                <a:solidFill>
                  <a:srgbClr val="3A3A3A"/>
                </a:solidFill>
                <a:latin typeface="Work Sans"/>
                <a:ea typeface="Work Sans"/>
                <a:cs typeface="Work Sans"/>
                <a:sym typeface="Work Sans"/>
              </a:rPr>
              <a:t>The sequence of nodes that we need to follow when we have to travel from one vertex to another in a graph is called the path. In our example graph, if we need to go from node A to C, then the path would be A-&gt;B-&gt;C.</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Cycle: </a:t>
            </a:r>
            <a:r>
              <a:rPr b="0" i="0" lang="en-US" sz="1800" u="none" cap="none" strike="noStrike">
                <a:solidFill>
                  <a:srgbClr val="3A3A3A"/>
                </a:solidFill>
                <a:latin typeface="Work Sans"/>
                <a:ea typeface="Work Sans"/>
                <a:cs typeface="Work Sans"/>
                <a:sym typeface="Work Sans"/>
              </a:rPr>
              <a:t>A path in which there are no repeated edges or vertices and the first and last vertices are the same is called a cycle. In the above graph, A-&gt;B-&gt;C-&gt;D-&gt;A is a cycle.</a:t>
            </a:r>
            <a:endParaRPr/>
          </a:p>
          <a:p>
            <a:pPr indent="0" lvl="0" marL="0" marR="0" rtl="0" algn="l">
              <a:spcBef>
                <a:spcPts val="0"/>
              </a:spcBef>
              <a:spcAft>
                <a:spcPts val="0"/>
              </a:spcAft>
              <a:buNone/>
            </a:pPr>
            <a:r>
              <a:t/>
            </a:r>
            <a:endParaRPr b="0" i="0" sz="1800" u="none" cap="none" strike="noStrike">
              <a:solidFill>
                <a:srgbClr val="3A3A3A"/>
              </a:solidFill>
              <a:latin typeface="Work Sans"/>
              <a:ea typeface="Work Sans"/>
              <a:cs typeface="Work Sans"/>
              <a:sym typeface="Work Sans"/>
            </a:endParaRPr>
          </a:p>
        </p:txBody>
      </p:sp>
      <p:sp>
        <p:nvSpPr>
          <p:cNvPr id="93" name="Google Shape;93;p2"/>
          <p:cNvSpPr txBox="1"/>
          <p:nvPr/>
        </p:nvSpPr>
        <p:spPr>
          <a:xfrm>
            <a:off x="6097362" y="3269071"/>
            <a:ext cx="6094638" cy="341632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Complete Graph: </a:t>
            </a:r>
            <a:r>
              <a:rPr b="0" i="0" lang="en-US" sz="1800" u="none" cap="none" strike="noStrike">
                <a:solidFill>
                  <a:srgbClr val="3A3A3A"/>
                </a:solidFill>
                <a:latin typeface="Work Sans"/>
                <a:ea typeface="Work Sans"/>
                <a:cs typeface="Work Sans"/>
                <a:sym typeface="Work Sans"/>
              </a:rPr>
              <a:t>A graph in which each node is connected to another is called the Complete graph. If N is the total number of nodes in a graph then the complete graph contains N(N-1)/2 number of edges.</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Weighted graph: </a:t>
            </a:r>
            <a:r>
              <a:rPr b="0" i="0" lang="en-US" sz="1800" u="none" cap="none" strike="noStrike">
                <a:solidFill>
                  <a:srgbClr val="3A3A3A"/>
                </a:solidFill>
                <a:latin typeface="Work Sans"/>
                <a:ea typeface="Work Sans"/>
                <a:cs typeface="Work Sans"/>
                <a:sym typeface="Work Sans"/>
              </a:rPr>
              <a:t>A positive value assigned to each edge indicating its length (distance between the vertices connected by an edge) is called weight. The graph containing weighted edges is called a weighted graph. The weight of an edge e is denoted by w(e) and it indicates the cost of traversing an edge.</a:t>
            </a:r>
            <a:endParaRPr/>
          </a:p>
          <a:p>
            <a:pPr indent="-114300" lvl="0" marL="0" marR="0" rtl="0" algn="l">
              <a:spcBef>
                <a:spcPts val="0"/>
              </a:spcBef>
              <a:spcAft>
                <a:spcPts val="0"/>
              </a:spcAft>
              <a:buClr>
                <a:srgbClr val="3A3A3A"/>
              </a:buClr>
              <a:buSzPts val="1800"/>
              <a:buFont typeface="Calibri"/>
              <a:buAutoNum type="arabicPeriod"/>
            </a:pPr>
            <a:r>
              <a:rPr b="1" i="0" lang="en-US" sz="1800" u="none" cap="none" strike="noStrike">
                <a:solidFill>
                  <a:srgbClr val="3A3A3A"/>
                </a:solidFill>
                <a:latin typeface="Work Sans"/>
                <a:ea typeface="Work Sans"/>
                <a:cs typeface="Work Sans"/>
                <a:sym typeface="Work Sans"/>
              </a:rPr>
              <a:t>Diagraph: </a:t>
            </a:r>
            <a:r>
              <a:rPr b="0" i="0" lang="en-US" sz="1800" u="none" cap="none" strike="noStrike">
                <a:solidFill>
                  <a:srgbClr val="3A3A3A"/>
                </a:solidFill>
                <a:latin typeface="Work Sans"/>
                <a:ea typeface="Work Sans"/>
                <a:cs typeface="Work Sans"/>
                <a:sym typeface="Work Sans"/>
              </a:rPr>
              <a:t>A digraph is a graph in which every edge is associated with a specific direction and the traversal can be done in specified direction only.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0" i="0" lang="en-US">
                <a:solidFill>
                  <a:srgbClr val="3A3A3A"/>
                </a:solidFill>
                <a:latin typeface="Work Sans"/>
                <a:ea typeface="Work Sans"/>
                <a:cs typeface="Work Sans"/>
                <a:sym typeface="Work Sans"/>
              </a:rPr>
              <a:t>Graph Representation</a:t>
            </a:r>
            <a:br>
              <a:rPr b="0" i="0" lang="en-US">
                <a:solidFill>
                  <a:srgbClr val="3A3A3A"/>
                </a:solidFill>
                <a:latin typeface="Work Sans"/>
                <a:ea typeface="Work Sans"/>
                <a:cs typeface="Work Sans"/>
                <a:sym typeface="Work Sans"/>
              </a:rPr>
            </a:br>
            <a:endParaRPr/>
          </a:p>
        </p:txBody>
      </p:sp>
      <p:sp>
        <p:nvSpPr>
          <p:cNvPr id="99" name="Google Shape;99;p3"/>
          <p:cNvSpPr txBox="1"/>
          <p:nvPr>
            <p:ph idx="1" type="body"/>
          </p:nvPr>
        </p:nvSpPr>
        <p:spPr>
          <a:xfrm>
            <a:off x="838200" y="1825625"/>
            <a:ext cx="623207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6600"/>
              </a:buClr>
              <a:buSzPts val="2590"/>
              <a:buChar char="•"/>
            </a:pPr>
            <a:r>
              <a:rPr b="0" i="0" lang="en-US" sz="2590">
                <a:solidFill>
                  <a:srgbClr val="FF6600"/>
                </a:solidFill>
                <a:latin typeface="Work Sans"/>
                <a:ea typeface="Work Sans"/>
                <a:cs typeface="Work Sans"/>
                <a:sym typeface="Work Sans"/>
              </a:rPr>
              <a:t>Sequential Representation</a:t>
            </a:r>
            <a:endParaRPr b="0" i="0" sz="2590">
              <a:solidFill>
                <a:srgbClr val="3A3A3A"/>
              </a:solidFill>
              <a:latin typeface="Work Sans"/>
              <a:ea typeface="Work Sans"/>
              <a:cs typeface="Work Sans"/>
              <a:sym typeface="Work Sans"/>
            </a:endParaRPr>
          </a:p>
          <a:p>
            <a:pPr indent="-228600" lvl="0" marL="228600" rtl="0" algn="l">
              <a:lnSpc>
                <a:spcPct val="90000"/>
              </a:lnSpc>
              <a:spcBef>
                <a:spcPts val="1000"/>
              </a:spcBef>
              <a:spcAft>
                <a:spcPts val="0"/>
              </a:spcAft>
              <a:buClr>
                <a:srgbClr val="3A3A3A"/>
              </a:buClr>
              <a:buSzPts val="2590"/>
              <a:buChar char="•"/>
            </a:pPr>
            <a:r>
              <a:rPr b="0" i="0" lang="en-US" sz="2590">
                <a:solidFill>
                  <a:srgbClr val="3A3A3A"/>
                </a:solidFill>
                <a:latin typeface="Work Sans"/>
                <a:ea typeface="Work Sans"/>
                <a:cs typeface="Work Sans"/>
                <a:sym typeface="Work Sans"/>
              </a:rPr>
              <a:t>In the sequential representation of graphs, we use the adjacency matrix. An adjacency matrix is a matrix of size n x n where n is the number of vertices in the graph.</a:t>
            </a:r>
            <a:endParaRPr/>
          </a:p>
          <a:p>
            <a:pPr indent="-228600" lvl="0" marL="228600" rtl="0" algn="l">
              <a:lnSpc>
                <a:spcPct val="90000"/>
              </a:lnSpc>
              <a:spcBef>
                <a:spcPts val="1000"/>
              </a:spcBef>
              <a:spcAft>
                <a:spcPts val="0"/>
              </a:spcAft>
              <a:buClr>
                <a:srgbClr val="3A3A3A"/>
              </a:buClr>
              <a:buSzPts val="2590"/>
              <a:buChar char="•"/>
            </a:pPr>
            <a:r>
              <a:rPr b="0" i="0" lang="en-US" sz="2590">
                <a:solidFill>
                  <a:srgbClr val="3A3A3A"/>
                </a:solidFill>
                <a:latin typeface="Work Sans"/>
                <a:ea typeface="Work Sans"/>
                <a:cs typeface="Work Sans"/>
                <a:sym typeface="Work Sans"/>
              </a:rPr>
              <a:t>The rows and columns of the adjacency matrix represent the vertices in a graph. The matrix element is set to 1 when there is an edge present between the vertices. If the edge is not present then the element is set to 0.</a:t>
            </a:r>
            <a:endParaRPr/>
          </a:p>
          <a:p>
            <a:pPr indent="-64135" lvl="0" marL="228600" rtl="0" algn="l">
              <a:lnSpc>
                <a:spcPct val="90000"/>
              </a:lnSpc>
              <a:spcBef>
                <a:spcPts val="1000"/>
              </a:spcBef>
              <a:spcAft>
                <a:spcPts val="0"/>
              </a:spcAft>
              <a:buClr>
                <a:schemeClr val="dk1"/>
              </a:buClr>
              <a:buSzPts val="2590"/>
              <a:buNone/>
            </a:pPr>
            <a:r>
              <a:t/>
            </a:r>
            <a:endParaRPr sz="2590"/>
          </a:p>
        </p:txBody>
      </p:sp>
      <p:pic>
        <p:nvPicPr>
          <p:cNvPr descr="Adjacency matrix in Sequential Representation" id="100" name="Google Shape;100;p3"/>
          <p:cNvPicPr preferRelativeResize="0"/>
          <p:nvPr/>
        </p:nvPicPr>
        <p:blipFill rotWithShape="1">
          <a:blip r:embed="rId3">
            <a:alphaModFix/>
          </a:blip>
          <a:srcRect b="0" l="0" r="0" t="0"/>
          <a:stretch/>
        </p:blipFill>
        <p:spPr>
          <a:xfrm>
            <a:off x="6674984" y="134711"/>
            <a:ext cx="4981575" cy="2114550"/>
          </a:xfrm>
          <a:prstGeom prst="rect">
            <a:avLst/>
          </a:prstGeom>
          <a:noFill/>
          <a:ln>
            <a:noFill/>
          </a:ln>
        </p:spPr>
      </p:pic>
      <p:sp>
        <p:nvSpPr>
          <p:cNvPr id="101" name="Google Shape;101;p3"/>
          <p:cNvSpPr txBox="1"/>
          <p:nvPr/>
        </p:nvSpPr>
        <p:spPr>
          <a:xfrm>
            <a:off x="7175727" y="2479675"/>
            <a:ext cx="417807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A3A3A"/>
                </a:solidFill>
                <a:latin typeface="Work Sans"/>
                <a:ea typeface="Work Sans"/>
                <a:cs typeface="Work Sans"/>
                <a:sym typeface="Work Sans"/>
              </a:rPr>
              <a:t>Note that since this is an undirected graph, and we can say that the edge is present in both directions. </a:t>
            </a:r>
            <a:r>
              <a:rPr b="1" i="0" lang="en-US" sz="1800" u="sng" cap="none" strike="noStrike">
                <a:solidFill>
                  <a:srgbClr val="3A3A3A"/>
                </a:solidFill>
                <a:latin typeface="Work Sans"/>
                <a:ea typeface="Work Sans"/>
                <a:cs typeface="Work Sans"/>
                <a:sym typeface="Work Sans"/>
              </a:rPr>
              <a:t>For Example,</a:t>
            </a:r>
            <a:r>
              <a:rPr b="0" i="0" lang="en-US" sz="1800" u="none" cap="none" strike="noStrike">
                <a:solidFill>
                  <a:srgbClr val="3A3A3A"/>
                </a:solidFill>
                <a:latin typeface="Work Sans"/>
                <a:ea typeface="Work Sans"/>
                <a:cs typeface="Work Sans"/>
                <a:sym typeface="Work Sans"/>
              </a:rPr>
              <a:t> as edge AB is present, we can conclude that edge BA is also present.</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adjacency matrix of a directed graph.</a:t>
            </a:r>
            <a:endParaRPr/>
          </a:p>
        </p:txBody>
      </p:sp>
      <p:pic>
        <p:nvPicPr>
          <p:cNvPr descr="Directed graph in Sequential Representation" id="107" name="Google Shape;107;p4"/>
          <p:cNvPicPr preferRelativeResize="0"/>
          <p:nvPr>
            <p:ph idx="1" type="body"/>
          </p:nvPr>
        </p:nvPicPr>
        <p:blipFill rotWithShape="1">
          <a:blip r:embed="rId3">
            <a:alphaModFix/>
          </a:blip>
          <a:srcRect b="0" l="0" r="0" t="0"/>
          <a:stretch/>
        </p:blipFill>
        <p:spPr>
          <a:xfrm>
            <a:off x="7103909" y="1457571"/>
            <a:ext cx="4809524" cy="1971429"/>
          </a:xfrm>
          <a:prstGeom prst="rect">
            <a:avLst/>
          </a:prstGeom>
          <a:noFill/>
          <a:ln>
            <a:noFill/>
          </a:ln>
        </p:spPr>
      </p:pic>
      <p:sp>
        <p:nvSpPr>
          <p:cNvPr id="108" name="Google Shape;108;p4"/>
          <p:cNvSpPr txBox="1"/>
          <p:nvPr/>
        </p:nvSpPr>
        <p:spPr>
          <a:xfrm>
            <a:off x="614363" y="1613238"/>
            <a:ext cx="609463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 the intersection element in the adjacency matrix will be 1 if and only if there is an edge directed from one vertex to another.</a:t>
            </a:r>
            <a:endParaRPr/>
          </a:p>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In the above graph, we have two edges from vertex A. One edge terminates into vertex B while the second one terminates into vertex C. Thus in adjacency matrix the intersection of A &amp; B is set to 1 as the intersection of A &amp; 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the weighted graph and its corresponding adjacency matrix.</a:t>
            </a:r>
            <a:endParaRPr/>
          </a:p>
        </p:txBody>
      </p:sp>
      <p:pic>
        <p:nvPicPr>
          <p:cNvPr descr="Weighted graph and its adjacency matrix" id="114" name="Google Shape;114;p5"/>
          <p:cNvPicPr preferRelativeResize="0"/>
          <p:nvPr>
            <p:ph idx="1" type="body"/>
          </p:nvPr>
        </p:nvPicPr>
        <p:blipFill rotWithShape="1">
          <a:blip r:embed="rId3">
            <a:alphaModFix/>
          </a:blip>
          <a:srcRect b="0" l="0" r="0" t="0"/>
          <a:stretch/>
        </p:blipFill>
        <p:spPr>
          <a:xfrm>
            <a:off x="5889473" y="1343286"/>
            <a:ext cx="4838095" cy="2085714"/>
          </a:xfrm>
          <a:prstGeom prst="rect">
            <a:avLst/>
          </a:prstGeom>
          <a:noFill/>
          <a:ln>
            <a:noFill/>
          </a:ln>
        </p:spPr>
      </p:pic>
      <p:sp>
        <p:nvSpPr>
          <p:cNvPr id="115" name="Google Shape;115;p5"/>
          <p:cNvSpPr txBox="1"/>
          <p:nvPr/>
        </p:nvSpPr>
        <p:spPr>
          <a:xfrm>
            <a:off x="442913" y="1931645"/>
            <a:ext cx="464343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the sequential representation of a weighted graph is different from the other types of graphs. Here, the non-zero values in the adjacency matrix are replaced by the actual weight of the edge.</a:t>
            </a:r>
            <a:endParaRPr/>
          </a:p>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The edge AB has weight = 4, thus in the adjacency matrix, we set the intersection of A and B to 4. Similarly, all the other non-zero values are changed to their respective weights.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adjacency matrix.</a:t>
            </a:r>
            <a:endParaRPr/>
          </a:p>
        </p:txBody>
      </p:sp>
      <p:sp>
        <p:nvSpPr>
          <p:cNvPr id="121" name="Google Shape;12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0000"/>
              </a:buClr>
              <a:buSzPts val="2800"/>
              <a:buFont typeface="Arial"/>
              <a:buChar char="•"/>
            </a:pPr>
            <a:r>
              <a:rPr b="0" i="0" lang="en-US" sz="2800" u="none" strike="noStrike">
                <a:solidFill>
                  <a:srgbClr val="000000"/>
                </a:solidFill>
                <a:latin typeface="Times New Roman"/>
                <a:ea typeface="Times New Roman"/>
                <a:cs typeface="Times New Roman"/>
                <a:sym typeface="Times New Roman"/>
              </a:rPr>
              <a:t>There are |V| rows and |V| columns in an adjacency matrix, and so the matrix has |V|</a:t>
            </a:r>
            <a:r>
              <a:rPr b="0" baseline="30000" i="1" lang="en-US" sz="2800" u="none" strike="noStrike">
                <a:solidFill>
                  <a:srgbClr val="000000"/>
                </a:solidFill>
                <a:latin typeface="Times New Roman"/>
                <a:ea typeface="Times New Roman"/>
                <a:cs typeface="Times New Roman"/>
                <a:sym typeface="Times New Roman"/>
              </a:rPr>
              <a:t> 2</a:t>
            </a:r>
            <a:r>
              <a:rPr b="0" i="0" lang="en-US" sz="2800" u="none" strike="noStrike">
                <a:solidFill>
                  <a:srgbClr val="000000"/>
                </a:solidFill>
                <a:latin typeface="Times New Roman"/>
                <a:ea typeface="Times New Roman"/>
                <a:cs typeface="Times New Roman"/>
                <a:sym typeface="Times New Roman"/>
              </a:rPr>
              <a:t> entries</a:t>
            </a:r>
            <a:br>
              <a:rPr b="0" i="0" lang="en-US" sz="2800" u="none" strike="noStrike">
                <a:solidFill>
                  <a:srgbClr val="000000"/>
                </a:solidFill>
                <a:latin typeface="Times New Roman"/>
                <a:ea typeface="Times New Roman"/>
                <a:cs typeface="Times New Roman"/>
                <a:sym typeface="Times New Roman"/>
              </a:rPr>
            </a:br>
            <a:endParaRPr b="0" i="0" sz="2800" u="none" strike="noStrike">
              <a:solidFill>
                <a:srgbClr val="000000"/>
              </a:solidFill>
              <a:latin typeface="Times New Roman"/>
              <a:ea typeface="Times New Roman"/>
              <a:cs typeface="Times New Roman"/>
              <a:sym typeface="Times New Roman"/>
            </a:endParaRPr>
          </a:p>
          <a:p>
            <a:pPr indent="-228600" lvl="0" marL="228600" marR="0" rtl="0" algn="l">
              <a:lnSpc>
                <a:spcPct val="90000"/>
              </a:lnSpc>
              <a:spcBef>
                <a:spcPts val="700"/>
              </a:spcBef>
              <a:spcAft>
                <a:spcPts val="0"/>
              </a:spcAft>
              <a:buClr>
                <a:srgbClr val="000000"/>
              </a:buClr>
              <a:buSzPts val="2800"/>
              <a:buFont typeface="Arial"/>
              <a:buChar char="•"/>
            </a:pPr>
            <a:r>
              <a:rPr b="0" i="0" lang="en-US" sz="2800" u="none" strike="noStrike">
                <a:solidFill>
                  <a:srgbClr val="000000"/>
                </a:solidFill>
                <a:latin typeface="Times New Roman"/>
                <a:ea typeface="Times New Roman"/>
                <a:cs typeface="Times New Roman"/>
                <a:sym typeface="Times New Roman"/>
              </a:rPr>
              <a:t>This is space inefficient for sparse graphs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Concept of Sparse &amp; Dense Matrix</a:t>
            </a:r>
            <a:endParaRPr/>
          </a:p>
        </p:txBody>
      </p:sp>
      <p:sp>
        <p:nvSpPr>
          <p:cNvPr id="127" name="Google Shape;12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4800"/>
              </a:buClr>
              <a:buSzPts val="2800"/>
              <a:buChar char="•"/>
            </a:pPr>
            <a:r>
              <a:rPr b="0" i="0" lang="en-US" u="sng">
                <a:solidFill>
                  <a:srgbClr val="FF4800"/>
                </a:solidFill>
                <a:latin typeface="Helvetica Neue"/>
                <a:ea typeface="Helvetica Neue"/>
                <a:cs typeface="Helvetica Neue"/>
                <a:sym typeface="Helvetica Neue"/>
              </a:rPr>
              <a:t>Matrices</a:t>
            </a:r>
            <a:r>
              <a:rPr b="0" i="0" lang="en-US">
                <a:solidFill>
                  <a:srgbClr val="555555"/>
                </a:solidFill>
                <a:latin typeface="Helvetica Neue"/>
                <a:ea typeface="Helvetica Neue"/>
                <a:cs typeface="Helvetica Neue"/>
                <a:sym typeface="Helvetica Neue"/>
              </a:rPr>
              <a:t> that contain mostly zero values are called sparse, distinct from matrices where most of the values are non-zero, called dense.</a:t>
            </a:r>
            <a:endParaRPr/>
          </a:p>
          <a:p>
            <a:pPr indent="-228600" lvl="0" marL="228600" rtl="0" algn="l">
              <a:lnSpc>
                <a:spcPct val="90000"/>
              </a:lnSpc>
              <a:spcBef>
                <a:spcPts val="1000"/>
              </a:spcBef>
              <a:spcAft>
                <a:spcPts val="0"/>
              </a:spcAft>
              <a:buClr>
                <a:srgbClr val="242729"/>
              </a:buClr>
              <a:buSzPts val="2800"/>
              <a:buChar char="•"/>
            </a:pPr>
            <a:r>
              <a:rPr b="1" i="1" lang="en-US">
                <a:solidFill>
                  <a:srgbClr val="242729"/>
                </a:solidFill>
                <a:latin typeface="Arial"/>
                <a:ea typeface="Arial"/>
                <a:cs typeface="Arial"/>
                <a:sym typeface="Arial"/>
              </a:rPr>
              <a:t>Dense graph</a:t>
            </a:r>
            <a:r>
              <a:rPr b="0" i="0" lang="en-US">
                <a:solidFill>
                  <a:srgbClr val="242729"/>
                </a:solidFill>
                <a:latin typeface="Arial"/>
                <a:ea typeface="Arial"/>
                <a:cs typeface="Arial"/>
                <a:sym typeface="Arial"/>
              </a:rPr>
              <a:t> is a graph in which the number of edges is close to the maximal number of edges. (Complete Graph)</a:t>
            </a:r>
            <a:endParaRPr/>
          </a:p>
          <a:p>
            <a:pPr indent="-228600" lvl="0" marL="228600" rtl="0" algn="l">
              <a:lnSpc>
                <a:spcPct val="90000"/>
              </a:lnSpc>
              <a:spcBef>
                <a:spcPts val="1000"/>
              </a:spcBef>
              <a:spcAft>
                <a:spcPts val="0"/>
              </a:spcAft>
              <a:buClr>
                <a:srgbClr val="242729"/>
              </a:buClr>
              <a:buSzPts val="2800"/>
              <a:buChar char="•"/>
            </a:pPr>
            <a:r>
              <a:rPr b="1" i="1" lang="en-US">
                <a:solidFill>
                  <a:srgbClr val="242729"/>
                </a:solidFill>
                <a:latin typeface="Arial"/>
                <a:ea typeface="Arial"/>
                <a:cs typeface="Arial"/>
                <a:sym typeface="Arial"/>
              </a:rPr>
              <a:t>Sparse graph</a:t>
            </a:r>
            <a:r>
              <a:rPr b="0" i="0" lang="en-US">
                <a:solidFill>
                  <a:srgbClr val="242729"/>
                </a:solidFill>
                <a:latin typeface="Arial"/>
                <a:ea typeface="Arial"/>
                <a:cs typeface="Arial"/>
                <a:sym typeface="Arial"/>
              </a:rPr>
              <a:t> is a graph in which the number of edges is close to the minimal number of edges. </a:t>
            </a:r>
            <a:r>
              <a:rPr b="0" i="1" lang="en-US">
                <a:solidFill>
                  <a:srgbClr val="242729"/>
                </a:solidFill>
                <a:latin typeface="Arial"/>
                <a:ea typeface="Arial"/>
                <a:cs typeface="Arial"/>
                <a:sym typeface="Arial"/>
              </a:rPr>
              <a:t>Sparse graph</a:t>
            </a:r>
            <a:r>
              <a:rPr b="0" i="0" lang="en-US">
                <a:solidFill>
                  <a:srgbClr val="242729"/>
                </a:solidFill>
                <a:latin typeface="Arial"/>
                <a:ea typeface="Arial"/>
                <a:cs typeface="Arial"/>
                <a:sym typeface="Arial"/>
              </a:rPr>
              <a:t> can be a </a:t>
            </a:r>
            <a:r>
              <a:rPr b="0" i="1" lang="en-US" u="sng">
                <a:latin typeface="Arial"/>
                <a:ea typeface="Arial"/>
                <a:cs typeface="Arial"/>
                <a:sym typeface="Arial"/>
              </a:rPr>
              <a:t>disconnected graph</a:t>
            </a:r>
            <a:r>
              <a:rPr b="0" i="0" lang="en-US">
                <a:solidFill>
                  <a:srgbClr val="242729"/>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600"/>
              </a:buClr>
              <a:buSzPts val="4400"/>
              <a:buFont typeface="Work Sans"/>
              <a:buNone/>
            </a:pPr>
            <a:r>
              <a:rPr b="0" i="0" lang="en-US">
                <a:solidFill>
                  <a:srgbClr val="FF6600"/>
                </a:solidFill>
                <a:latin typeface="Work Sans"/>
                <a:ea typeface="Work Sans"/>
                <a:cs typeface="Work Sans"/>
                <a:sym typeface="Work Sans"/>
              </a:rPr>
              <a:t>Linked Representation</a:t>
            </a:r>
            <a:br>
              <a:rPr b="0" i="0" lang="en-US">
                <a:solidFill>
                  <a:srgbClr val="3A3A3A"/>
                </a:solidFill>
                <a:latin typeface="Work Sans"/>
                <a:ea typeface="Work Sans"/>
                <a:cs typeface="Work Sans"/>
                <a:sym typeface="Work Sans"/>
              </a:rPr>
            </a:br>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A3A3A"/>
              </a:buClr>
              <a:buSzPts val="2800"/>
              <a:buChar char="•"/>
            </a:pPr>
            <a:r>
              <a:rPr b="0" i="0" lang="en-US">
                <a:solidFill>
                  <a:srgbClr val="3A3A3A"/>
                </a:solidFill>
                <a:latin typeface="Work Sans"/>
                <a:ea typeface="Work Sans"/>
                <a:cs typeface="Work Sans"/>
                <a:sym typeface="Work Sans"/>
              </a:rPr>
              <a:t>We use the adjacency list for the linked representation of the graph. The adjacency list representation maintains each node of the graph and a link to the nodes that are adjacent to this node. When we traverse all the adjacent nodes, we set the next pointer to null at the end of the list.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A3A3A"/>
              </a:buClr>
              <a:buSzPts val="4400"/>
              <a:buFont typeface="Work Sans"/>
              <a:buNone/>
            </a:pPr>
            <a:r>
              <a:rPr b="1" i="0" lang="en-US">
                <a:solidFill>
                  <a:srgbClr val="3A3A3A"/>
                </a:solidFill>
                <a:latin typeface="Work Sans"/>
                <a:ea typeface="Work Sans"/>
                <a:cs typeface="Work Sans"/>
                <a:sym typeface="Work Sans"/>
              </a:rPr>
              <a:t>undirected graph and its adjacency list.</a:t>
            </a:r>
            <a:endParaRPr/>
          </a:p>
        </p:txBody>
      </p:sp>
      <p:pic>
        <p:nvPicPr>
          <p:cNvPr descr="undirected graph and its adjacency list" id="139" name="Google Shape;139;p9"/>
          <p:cNvPicPr preferRelativeResize="0"/>
          <p:nvPr>
            <p:ph idx="1" type="body"/>
          </p:nvPr>
        </p:nvPicPr>
        <p:blipFill rotWithShape="1">
          <a:blip r:embed="rId3">
            <a:alphaModFix/>
          </a:blip>
          <a:srcRect b="0" l="0" r="0" t="0"/>
          <a:stretch/>
        </p:blipFill>
        <p:spPr>
          <a:xfrm>
            <a:off x="5764341" y="1569162"/>
            <a:ext cx="5676190" cy="2333333"/>
          </a:xfrm>
          <a:prstGeom prst="rect">
            <a:avLst/>
          </a:prstGeom>
          <a:noFill/>
          <a:ln>
            <a:noFill/>
          </a:ln>
        </p:spPr>
      </p:pic>
      <p:sp>
        <p:nvSpPr>
          <p:cNvPr id="140" name="Google Shape;140;p9"/>
          <p:cNvSpPr txBox="1"/>
          <p:nvPr/>
        </p:nvSpPr>
        <p:spPr>
          <a:xfrm>
            <a:off x="336778" y="1776244"/>
            <a:ext cx="402295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we have a linked list (adjacency list) for each node. From vertex A, we have edges to vertices B, C and D. Thus these nodes are linked to node A in the corresponding adjacency list.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2020-12-11T09:54:09Z</dcterms:created>
  <dc:creator>Farhan Usmani</dc:creator>
</cp:coreProperties>
</file>