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35" r:id="rId2"/>
    <p:sldId id="257" r:id="rId3"/>
    <p:sldId id="258" r:id="rId4"/>
    <p:sldId id="302" r:id="rId5"/>
    <p:sldId id="303" r:id="rId6"/>
    <p:sldId id="304" r:id="rId7"/>
    <p:sldId id="305" r:id="rId8"/>
    <p:sldId id="337" r:id="rId9"/>
    <p:sldId id="321" r:id="rId10"/>
    <p:sldId id="306" r:id="rId11"/>
    <p:sldId id="307" r:id="rId12"/>
    <p:sldId id="308" r:id="rId13"/>
    <p:sldId id="309" r:id="rId14"/>
    <p:sldId id="323" r:id="rId15"/>
    <p:sldId id="324" r:id="rId16"/>
    <p:sldId id="325" r:id="rId17"/>
    <p:sldId id="330" r:id="rId18"/>
    <p:sldId id="331" r:id="rId19"/>
    <p:sldId id="332" r:id="rId20"/>
    <p:sldId id="333" r:id="rId21"/>
    <p:sldId id="326" r:id="rId22"/>
    <p:sldId id="327" r:id="rId23"/>
    <p:sldId id="328" r:id="rId24"/>
    <p:sldId id="329" r:id="rId25"/>
  </p:sldIdLst>
  <p:sldSz cx="9144000" cy="6858000" type="screen4x3"/>
  <p:notesSz cx="6858000" cy="9774238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7" autoAdjust="0"/>
    <p:restoredTop sz="90929"/>
  </p:normalViewPr>
  <p:slideViewPr>
    <p:cSldViewPr>
      <p:cViewPr>
        <p:scale>
          <a:sx n="66" d="100"/>
          <a:sy n="66" d="100"/>
        </p:scale>
        <p:origin x="-1890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handoutMaster" Target="handoutMasters/handoutMaster1.xml" /><Relationship Id="rId30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40A8C4-7E01-4022-9DCE-6764970903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50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8003" name="Rectangle 2051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128004" name="Rectangle 205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2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7E3597B7-6414-44B1-92BD-B5AC0C3CC8C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76DF9-D149-43DA-A6E6-E3958BC4C6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B7213-232F-4FA3-98F7-A064CAEA1E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9532-07C5-4F5E-96C0-468720AAC01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933F1-3FB8-42BD-8227-ACEAB667B63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907C-F2E6-4A12-8EFE-448C0CA043B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82ED3-6CF1-47A0-BD99-132C6719411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75B0E-F2AD-45AD-9977-EE1E44791D2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2DDD4-0EEF-4DC4-B180-0896835D362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9360D-5BF3-46D0-8EB0-D2B33F53434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47A2C-5513-40AD-B4DD-1C55BC52BC0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Line 1026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ea typeface="宋体" pitchFamily="2" charset="-122"/>
              </a:defRPr>
            </a:lvl1pPr>
          </a:lstStyle>
          <a:p>
            <a:pPr>
              <a:defRPr/>
            </a:pPr>
            <a:fld id="{59218CD4-126C-482C-901A-D8B57AC3962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67807-1F0D-4E51-8B41-19DD936CB8F2}" type="slidenum">
              <a:rPr lang="zh-CN" altLang="en-GB"/>
              <a:pPr/>
              <a:t>1</a:t>
            </a:fld>
            <a:endParaRPr lang="en-GB" altLang="zh-CN" dirty="0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 dirty="0">
                <a:latin typeface="Times" pitchFamily="18" charset="0"/>
                <a:ea typeface="宋体" pitchFamily="2" charset="-122"/>
              </a:rPr>
              <a:t>Chapter 13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 dirty="0">
                <a:latin typeface="Times" pitchFamily="18" charset="0"/>
                <a:ea typeface="宋体" pitchFamily="2" charset="-122"/>
              </a:rPr>
              <a:t>Enhanced Entity-Relationship </a:t>
            </a:r>
            <a:r>
              <a:rPr lang="en-GB" altLang="zh-CN" b="1" dirty="0" err="1">
                <a:latin typeface="Times" pitchFamily="18" charset="0"/>
                <a:ea typeface="宋体" pitchFamily="2" charset="-122"/>
              </a:rPr>
              <a:t>Modeling</a:t>
            </a:r>
            <a:endParaRPr lang="en-GB" altLang="zh-CN" b="1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8C2366-6BF4-4717-B203-8A9716BAA7EC}" type="slidenum">
              <a:rPr lang="zh-CN" altLang="en-GB"/>
              <a:pPr/>
              <a:t>10</a:t>
            </a:fld>
            <a:endParaRPr lang="en-GB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Specialization / Generalization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Specialization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Process of maximizing differences between members of an entity by identifying their distinguishing characteristics.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endParaRPr lang="en-GB" altLang="zh-CN" b="1">
              <a:latin typeface="Times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b="1">
                <a:latin typeface="Times" pitchFamily="18" charset="0"/>
                <a:ea typeface="宋体" pitchFamily="2" charset="-122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Process of minimizing differences between entities by identifying their common characteristics.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CB843F-9B93-4CB8-8235-15BBB7FDB186}" type="slidenum">
              <a:rPr lang="zh-CN" altLang="en-GB"/>
              <a:pPr/>
              <a:t>11</a:t>
            </a:fld>
            <a:endParaRPr lang="en-GB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  <a:noFill/>
        </p:spPr>
        <p:txBody>
          <a:bodyPr lIns="90488" tIns="44450" rIns="90488" bIns="44450"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b="1">
                <a:latin typeface="Times" pitchFamily="18" charset="0"/>
                <a:cs typeface="Arial" charset="0"/>
              </a:rPr>
              <a:t>Staff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Entity into Subclasses Representing Job Roles</a:t>
            </a:r>
            <a:endParaRPr lang="en-GB" altLang="zh-CN" b="1">
              <a:latin typeface="Times" pitchFamily="18" charset="0"/>
              <a:ea typeface="宋体" pitchFamily="2" charset="-122"/>
            </a:endParaRPr>
          </a:p>
        </p:txBody>
      </p:sp>
      <p:pic>
        <p:nvPicPr>
          <p:cNvPr id="13316" name="Picture 9" descr="DS3-Figure 12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16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D4D8E6-417D-40A3-8A7C-87DFB6A65A16}" type="slidenum">
              <a:rPr lang="zh-CN" altLang="en-GB"/>
              <a:pPr/>
              <a:t>12</a:t>
            </a:fld>
            <a:endParaRPr lang="en-GB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1104900"/>
          </a:xfrm>
          <a:noFill/>
        </p:spPr>
        <p:txBody>
          <a:bodyPr lIns="90488" tIns="44450" rIns="90488" bIns="44450"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Specialization/Generalization of </a:t>
            </a:r>
            <a:r>
              <a:rPr lang="en-AU" b="1">
                <a:latin typeface="Times" pitchFamily="18" charset="0"/>
                <a:cs typeface="Arial" charset="0"/>
              </a:rPr>
              <a:t>Staff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Entity into Job Roles and Contracts of Employment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14340" name="Picture 9" descr="DS3-Figure 12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4676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37B5F3-F2B5-4E9A-AF6C-EA5A4D7F7D42}" type="slidenum">
              <a:rPr lang="zh-CN" altLang="en-GB"/>
              <a:pPr/>
              <a:t>13</a:t>
            </a:fld>
            <a:endParaRPr lang="en-GB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  <a:noFill/>
        </p:spPr>
        <p:txBody>
          <a:bodyPr lIns="90488" tIns="44450" rIns="90488" bIns="44450"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EER Diagram with Shared Subclass and Subclass with its own Subclass</a:t>
            </a:r>
            <a:endParaRPr lang="en-GB" altLang="zh-CN" b="1">
              <a:latin typeface="Times" pitchFamily="18" charset="0"/>
              <a:ea typeface="宋体" pitchFamily="2" charset="-122"/>
            </a:endParaRPr>
          </a:p>
        </p:txBody>
      </p:sp>
      <p:pic>
        <p:nvPicPr>
          <p:cNvPr id="15364" name="Picture 9" descr="DS3-Figure 12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6096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5D9132-F533-4B76-ADBF-BDF5828A7278}" type="slidenum">
              <a:rPr lang="zh-CN" altLang="en-GB"/>
              <a:pPr/>
              <a:t>14</a:t>
            </a:fld>
            <a:endParaRPr lang="en-GB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Two constraints that may apply to a specialization/generalization: 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participation constraints,  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disjoint constraints.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60000"/>
              </a:lnSpc>
            </a:pPr>
            <a:endParaRPr lang="en-GB" altLang="zh-CN" b="1">
              <a:latin typeface="Times" pitchFamily="18" charset="0"/>
              <a:ea typeface="宋体" pitchFamily="2" charset="-122"/>
            </a:endParaRPr>
          </a:p>
          <a:p>
            <a:r>
              <a:rPr lang="en-AU" b="1">
                <a:latin typeface="Times" pitchFamily="18" charset="0"/>
                <a:cs typeface="Times New Roman" pitchFamily="18" charset="0"/>
              </a:rPr>
              <a:t>Participation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constraint</a:t>
            </a:r>
          </a:p>
          <a:p>
            <a:pPr lvl="1"/>
            <a:r>
              <a:rPr lang="en-US" sz="2400" b="1">
                <a:latin typeface="Times" pitchFamily="18" charset="0"/>
                <a:cs typeface="Times New Roman" pitchFamily="18" charset="0"/>
              </a:rPr>
              <a:t>Determines whether every member in superclass must participate as a </a:t>
            </a:r>
            <a:r>
              <a:rPr lang="en-AU" sz="2400" b="1">
                <a:latin typeface="Times" pitchFamily="18" charset="0"/>
                <a:cs typeface="Times New Roman" pitchFamily="18" charset="0"/>
              </a:rPr>
              <a:t>member of a subclass.</a:t>
            </a:r>
            <a:r>
              <a:rPr lang="en-GB" altLang="zh-CN" sz="2400" b="1">
                <a:latin typeface="Times" pitchFamily="18" charset="0"/>
                <a:ea typeface="宋体" pitchFamily="2" charset="-122"/>
              </a:rPr>
              <a:t> </a:t>
            </a:r>
          </a:p>
          <a:p>
            <a:pPr lvl="1"/>
            <a:r>
              <a:rPr lang="en-AU" sz="2400" b="1">
                <a:latin typeface="Times" pitchFamily="18" charset="0"/>
                <a:cs typeface="Times New Roman" pitchFamily="18" charset="0"/>
              </a:rPr>
              <a:t>May be </a:t>
            </a:r>
            <a:r>
              <a:rPr lang="en-AU" sz="2400" b="1" u="sng">
                <a:latin typeface="Times" pitchFamily="18" charset="0"/>
                <a:cs typeface="Times New Roman" pitchFamily="18" charset="0"/>
              </a:rPr>
              <a:t>mandatory</a:t>
            </a:r>
            <a:r>
              <a:rPr lang="en-AU" sz="2400" b="1">
                <a:latin typeface="Times" pitchFamily="18" charset="0"/>
                <a:cs typeface="Times New Roman" pitchFamily="18" charset="0"/>
              </a:rPr>
              <a:t> or </a:t>
            </a:r>
            <a:r>
              <a:rPr lang="en-AU" sz="2400" b="1" u="sng">
                <a:latin typeface="Times" pitchFamily="18" charset="0"/>
                <a:cs typeface="Times New Roman" pitchFamily="18" charset="0"/>
              </a:rPr>
              <a:t>optional</a:t>
            </a:r>
            <a:r>
              <a:rPr lang="en-AU" sz="2400" b="1">
                <a:latin typeface="Times" pitchFamily="18" charset="0"/>
                <a:cs typeface="Times New Roman" pitchFamily="18" charset="0"/>
              </a:rPr>
              <a:t>. </a:t>
            </a:r>
            <a:endParaRPr lang="en-GB" altLang="zh-CN" sz="2400" b="1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BBD964-E9B2-4A69-A750-9E1E3D593670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endParaRPr lang="en-GB" altLang="zh-CN" b="1">
              <a:latin typeface="Times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27950" cy="41148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Disjoint constraint </a:t>
            </a:r>
          </a:p>
          <a:p>
            <a:pPr lvl="1"/>
            <a:r>
              <a:rPr lang="en-AU" sz="2600" b="1">
                <a:latin typeface="Times" pitchFamily="18" charset="0"/>
                <a:cs typeface="Times New Roman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altLang="zh-CN" sz="2600" b="1">
                <a:latin typeface="Times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/>
            <a:r>
              <a:rPr lang="en-GB" altLang="zh-CN" sz="2600" b="1">
                <a:latin typeface="Times" pitchFamily="18" charset="0"/>
                <a:ea typeface="宋体" pitchFamily="2" charset="-122"/>
                <a:cs typeface="Times New Roman" pitchFamily="18" charset="0"/>
              </a:rPr>
              <a:t>May be </a:t>
            </a:r>
            <a:r>
              <a:rPr lang="en-GB" altLang="zh-CN" sz="2600" b="1" u="sng">
                <a:latin typeface="Times" pitchFamily="18" charset="0"/>
                <a:ea typeface="宋体" pitchFamily="2" charset="-122"/>
                <a:cs typeface="Times New Roman" pitchFamily="18" charset="0"/>
              </a:rPr>
              <a:t>disjoint</a:t>
            </a:r>
            <a:r>
              <a:rPr lang="en-GB" altLang="zh-CN" sz="2600" b="1">
                <a:latin typeface="Times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lang="en-GB" altLang="zh-CN" sz="2600" b="1" u="sng">
                <a:latin typeface="Times" pitchFamily="18" charset="0"/>
                <a:ea typeface="宋体" pitchFamily="2" charset="-122"/>
                <a:cs typeface="Times New Roman" pitchFamily="18" charset="0"/>
              </a:rPr>
              <a:t>nondisjoint</a:t>
            </a:r>
            <a:r>
              <a:rPr lang="en-GB" altLang="zh-CN" sz="2600" b="1">
                <a:latin typeface="Times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GB" altLang="zh-CN" sz="2600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10D2BB-FE83-4C98-81C6-AC38847CE9A2}" type="slidenum">
              <a:rPr lang="zh-CN" altLang="en-GB"/>
              <a:pPr/>
              <a:t>16</a:t>
            </a:fld>
            <a:endParaRPr lang="en-GB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Constraints on Specialization / Generalization</a:t>
            </a:r>
            <a:endParaRPr lang="en-GB" altLang="zh-CN" b="1">
              <a:latin typeface="Times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There are four categories of constraints of specialization and generalization: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mandatory and disjoint;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optional and disjoint;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mandatory and nondisjoint;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optional and nondisjoint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C5CDCB-8042-4B58-9211-7BF949C721FD}" type="slidenum">
              <a:rPr lang="zh-CN" altLang="en-GB"/>
              <a:pPr/>
              <a:t>17</a:t>
            </a:fld>
            <a:endParaRPr lang="en-GB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</p:spPr>
        <p:txBody>
          <a:bodyPr/>
          <a:lstStyle/>
          <a:p>
            <a:r>
              <a:rPr lang="en-AU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sz="2800" b="1">
                <a:latin typeface="Times" pitchFamily="18" charset="0"/>
                <a:cs typeface="Arial" charset="0"/>
              </a:rPr>
              <a:t>Worked Example - Staff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sz="2800" b="1">
                <a:latin typeface="Times" pitchFamily="18" charset="0"/>
                <a:cs typeface="Arial" charset="0"/>
              </a:rPr>
              <a:t>Supervisor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and </a:t>
            </a:r>
            <a:r>
              <a:rPr lang="en-AU" sz="2800" b="1">
                <a:latin typeface="Times" pitchFamily="18" charset="0"/>
                <a:cs typeface="Arial" charset="0"/>
              </a:rPr>
              <a:t>Manager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Subclasses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19460" name="Picture 4" descr="DS3-Figure 12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2484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064DB8-82F1-46FC-93DD-6C164432FDAF}" type="slidenum">
              <a:rPr lang="zh-CN" altLang="en-GB"/>
              <a:pPr/>
              <a:t>18</a:t>
            </a:fld>
            <a:endParaRPr lang="en-GB" altLang="zh-CN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1104900"/>
          </a:xfrm>
        </p:spPr>
        <p:txBody>
          <a:bodyPr/>
          <a:lstStyle/>
          <a:p>
            <a:r>
              <a:rPr lang="en-AU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sz="2800" b="1">
                <a:latin typeface="Times" pitchFamily="18" charset="0"/>
                <a:cs typeface="Arial" charset="0"/>
              </a:rPr>
              <a:t>Worked Example - 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sz="2800" b="1">
                <a:latin typeface="Times" pitchFamily="18" charset="0"/>
                <a:cs typeface="Arial" charset="0"/>
              </a:rPr>
              <a:t>PrivateOwner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and </a:t>
            </a:r>
            <a:r>
              <a:rPr lang="en-AU" sz="2800" b="1">
                <a:latin typeface="Times" pitchFamily="18" charset="0"/>
                <a:cs typeface="Arial" charset="0"/>
              </a:rPr>
              <a:t>BusinessOwner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Subclasses</a:t>
            </a:r>
            <a:endParaRPr lang="en-GB" altLang="zh-CN" sz="2800" b="1">
              <a:latin typeface="Times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484" name="Picture 1028" descr="DS3-Figure 12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79120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FCDA0C-E93E-4039-9297-F1E0EFC30595}" type="slidenum">
              <a:rPr lang="zh-CN" altLang="en-GB"/>
              <a:pPr/>
              <a:t>19</a:t>
            </a:fld>
            <a:endParaRPr lang="en-GB" altLang="zh-CN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04900"/>
          </a:xfrm>
        </p:spPr>
        <p:txBody>
          <a:bodyPr/>
          <a:lstStyle/>
          <a:p>
            <a:r>
              <a:rPr lang="en-AU" sz="2800" b="1" i="1">
                <a:latin typeface="Times" pitchFamily="18" charset="0"/>
                <a:cs typeface="Arial" charset="0"/>
              </a:rPr>
              <a:t>DreamHome </a:t>
            </a:r>
            <a:r>
              <a:rPr lang="en-AU" sz="2800" b="1">
                <a:latin typeface="Times" pitchFamily="18" charset="0"/>
                <a:cs typeface="Arial" charset="0"/>
              </a:rPr>
              <a:t>Worked Example - Person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Superclass with </a:t>
            </a:r>
            <a:r>
              <a:rPr lang="en-AU" sz="2800" b="1">
                <a:latin typeface="Times" pitchFamily="18" charset="0"/>
                <a:cs typeface="Arial" charset="0"/>
              </a:rPr>
              <a:t>Staff, PrivateOwner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, and </a:t>
            </a:r>
            <a:r>
              <a:rPr lang="en-AU" sz="2800" b="1">
                <a:latin typeface="Times" pitchFamily="18" charset="0"/>
                <a:cs typeface="Arial" charset="0"/>
              </a:rPr>
              <a:t>Client</a:t>
            </a:r>
            <a:r>
              <a:rPr lang="en-AU" sz="2800" b="1">
                <a:latin typeface="Times" pitchFamily="18" charset="0"/>
                <a:cs typeface="Times New Roman" pitchFamily="18" charset="0"/>
              </a:rPr>
              <a:t> Subclasses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172036" name="Picture 1028" descr="DS3-Figure 12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4876800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BFD53B-7A02-448B-8143-018755A317AD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 dirty="0">
                <a:latin typeface="Times" pitchFamily="18" charset="0"/>
                <a:ea typeface="宋体" pitchFamily="2" charset="-122"/>
              </a:rPr>
              <a:t>Chapter 13 -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0415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Limitations of basic concepts of the ER model and requirements to represent more complex applications using additional data modeling concepts.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40000"/>
              </a:lnSpc>
            </a:pPr>
            <a:endParaRPr lang="en-GB" altLang="zh-CN" b="1">
              <a:latin typeface="Times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Most useful additional data modeling concepts of Enhanced ER (EER) model called:</a:t>
            </a:r>
          </a:p>
          <a:p>
            <a:pPr lvl="1">
              <a:lnSpc>
                <a:spcPct val="90000"/>
              </a:lnSpc>
            </a:pPr>
            <a:r>
              <a:rPr lang="en-AU" sz="2400" b="1">
                <a:latin typeface="Times" pitchFamily="18" charset="0"/>
                <a:cs typeface="Times New Roman" pitchFamily="18" charset="0"/>
              </a:rPr>
              <a:t>specialization/generalization; </a:t>
            </a:r>
          </a:p>
          <a:p>
            <a:pPr lvl="1">
              <a:lnSpc>
                <a:spcPct val="90000"/>
              </a:lnSpc>
            </a:pPr>
            <a:r>
              <a:rPr lang="en-AU" sz="2400" b="1">
                <a:latin typeface="Times" pitchFamily="18" charset="0"/>
                <a:cs typeface="Times New Roman" pitchFamily="18" charset="0"/>
              </a:rPr>
              <a:t>aggregation;</a:t>
            </a:r>
          </a:p>
          <a:p>
            <a:pPr lvl="1">
              <a:lnSpc>
                <a:spcPct val="90000"/>
              </a:lnSpc>
            </a:pPr>
            <a:r>
              <a:rPr lang="en-AU" sz="2400" b="1">
                <a:latin typeface="Times" pitchFamily="18" charset="0"/>
                <a:cs typeface="Times New Roman" pitchFamily="18" charset="0"/>
              </a:rPr>
              <a:t>composition.</a:t>
            </a:r>
            <a:r>
              <a:rPr lang="en-GB" altLang="zh-CN" sz="2400" b="1">
                <a:latin typeface="Times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E8488C-3B86-4104-B9AA-5C9C2FA46C17}" type="slidenum">
              <a:rPr lang="zh-CN" altLang="en-GB"/>
              <a:pPr/>
              <a:t>20</a:t>
            </a:fld>
            <a:endParaRPr lang="en-GB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US" sz="2800" b="1">
                <a:latin typeface="Times" pitchFamily="18" charset="0"/>
                <a:cs typeface="Times New Roman" pitchFamily="18" charset="0"/>
              </a:rPr>
              <a:t>EER Diagram of Branch View of </a:t>
            </a:r>
            <a:r>
              <a:rPr lang="en-US" sz="2800" b="1" i="1">
                <a:latin typeface="Times" pitchFamily="18" charset="0"/>
                <a:cs typeface="Times New Roman" pitchFamily="18" charset="0"/>
              </a:rPr>
              <a:t>DreamHome </a:t>
            </a:r>
            <a:r>
              <a:rPr lang="en-US" sz="2800" b="1">
                <a:latin typeface="Times" pitchFamily="18" charset="0"/>
                <a:cs typeface="Times New Roman" pitchFamily="18" charset="0"/>
              </a:rPr>
              <a:t>with Specialization/Generalization</a:t>
            </a:r>
            <a:endParaRPr lang="en-GB" altLang="zh-CN" sz="2800" b="1">
              <a:latin typeface="Times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73060" name="Picture 4" descr="DS3-Figure 12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48021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5FA28D-0CF8-4C14-ADA4-490D9DC91680}" type="slidenum">
              <a:rPr lang="zh-CN" altLang="en-GB"/>
              <a:pPr/>
              <a:t>21</a:t>
            </a:fld>
            <a:endParaRPr lang="en-GB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Aggregation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Represents a ‘has-a’ or ‘is-part-of’ relationship between entity types, where one represents the ‘whole’ and the other ‘the part’.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4350F7-158F-4FF0-8B24-8738FE6BD351}" type="slidenum">
              <a:rPr lang="zh-CN" altLang="en-GB"/>
              <a:pPr/>
              <a:t>22</a:t>
            </a:fld>
            <a:endParaRPr lang="en-GB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Examples of Aggregation</a:t>
            </a:r>
            <a:endParaRPr lang="en-GB" altLang="zh-CN">
              <a:latin typeface="Times" pitchFamily="18" charset="0"/>
              <a:ea typeface="宋体" pitchFamily="2" charset="-122"/>
            </a:endParaRPr>
          </a:p>
        </p:txBody>
      </p:sp>
      <p:pic>
        <p:nvPicPr>
          <p:cNvPr id="24580" name="Picture 5" descr="DS3-Figure 12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48768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ACCC8D-A89A-4137-BA94-59190D8697BA}" type="slidenum">
              <a:rPr lang="zh-CN" altLang="en-GB"/>
              <a:pPr/>
              <a:t>23</a:t>
            </a:fld>
            <a:endParaRPr lang="en-GB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Composition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Specific form of aggregation that represents an association between entities, where there is a strong ownership and coincidental lifetime between the ‘whole’ and the ‘part’.</a:t>
            </a:r>
            <a:endParaRPr lang="en-GB" altLang="zh-CN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D0309E-E4C0-4305-BB96-CF7050C35700}" type="slidenum">
              <a:rPr lang="zh-CN" altLang="en-GB"/>
              <a:pPr/>
              <a:t>24</a:t>
            </a:fld>
            <a:endParaRPr lang="en-GB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b="1">
                <a:latin typeface="Times" pitchFamily="18" charset="0"/>
                <a:cs typeface="Times New Roman" pitchFamily="18" charset="0"/>
              </a:rPr>
              <a:t>Example of Composition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26628" name="Picture 5" descr="DS3-Figure 12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324600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445CAF-EFF0-4059-BB83-8C085724BB2F}" type="slidenum">
              <a:rPr lang="zh-CN" altLang="en-GB"/>
              <a:pPr/>
              <a:t>3</a:t>
            </a:fld>
            <a:endParaRPr lang="en-GB" altLang="zh-CN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 dirty="0">
                <a:latin typeface="Times" pitchFamily="18" charset="0"/>
                <a:ea typeface="宋体" pitchFamily="2" charset="-122"/>
              </a:rPr>
              <a:t>Chapter 13 - 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AU" b="1" dirty="0">
                <a:latin typeface="Times" pitchFamily="18" charset="0"/>
                <a:cs typeface="Times New Roman" pitchFamily="18" charset="0"/>
              </a:rPr>
              <a:t>A diagrammatic technique for displaying specialization/generalization, aggregation, and composition in an EER diagram using UML.</a:t>
            </a:r>
            <a:r>
              <a:rPr lang="en-GB" altLang="zh-CN" b="1" dirty="0">
                <a:latin typeface="Times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B96F5E-EA3D-46B9-8A7A-22A8F70E3AC7}" type="slidenum">
              <a:rPr lang="zh-CN" altLang="en-GB"/>
              <a:pPr/>
              <a:t>4</a:t>
            </a:fld>
            <a:endParaRPr lang="en-GB" altLang="zh-CN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 dirty="0">
                <a:latin typeface="Times" pitchFamily="18" charset="0"/>
                <a:ea typeface="宋体" pitchFamily="2" charset="-122"/>
              </a:rPr>
              <a:t>Enhanced Entity-Relationship Model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zh-CN" b="1" dirty="0">
                <a:latin typeface="Times" pitchFamily="18" charset="0"/>
                <a:ea typeface="宋体" pitchFamily="2" charset="-122"/>
              </a:rPr>
              <a:t>Since 1980s there has been an increase in emergence of new database applications with more demanding requirements.</a:t>
            </a:r>
          </a:p>
          <a:p>
            <a:pPr>
              <a:lnSpc>
                <a:spcPct val="90000"/>
              </a:lnSpc>
            </a:pPr>
            <a:endParaRPr lang="en-GB" altLang="zh-CN" b="1" dirty="0">
              <a:latin typeface="Times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b="1" dirty="0">
                <a:latin typeface="Times" pitchFamily="18" charset="0"/>
                <a:ea typeface="宋体" pitchFamily="2" charset="-122"/>
              </a:rPr>
              <a:t>Basic concepts of ER </a:t>
            </a:r>
            <a:r>
              <a:rPr lang="en-GB" altLang="zh-CN" b="1" dirty="0" err="1">
                <a:latin typeface="Times" pitchFamily="18" charset="0"/>
                <a:ea typeface="宋体" pitchFamily="2" charset="-122"/>
              </a:rPr>
              <a:t>modeling</a:t>
            </a:r>
            <a:r>
              <a:rPr lang="en-GB" altLang="zh-CN" b="1" dirty="0">
                <a:latin typeface="Times" pitchFamily="18" charset="0"/>
                <a:ea typeface="宋体" pitchFamily="2" charset="-122"/>
              </a:rPr>
              <a:t> are not sufficient to represent requirements of newer, more complex applications.</a:t>
            </a:r>
          </a:p>
          <a:p>
            <a:pPr>
              <a:lnSpc>
                <a:spcPct val="90000"/>
              </a:lnSpc>
            </a:pPr>
            <a:endParaRPr lang="en-GB" altLang="zh-CN" b="1" dirty="0">
              <a:latin typeface="Times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b="1" dirty="0">
                <a:latin typeface="Times" pitchFamily="18" charset="0"/>
                <a:ea typeface="宋体" pitchFamily="2" charset="-122"/>
              </a:rPr>
              <a:t>Response is development of additional ‘semantic’ </a:t>
            </a:r>
            <a:r>
              <a:rPr lang="en-GB" altLang="zh-CN" b="1" dirty="0" err="1">
                <a:latin typeface="Times" pitchFamily="18" charset="0"/>
                <a:ea typeface="宋体" pitchFamily="2" charset="-122"/>
              </a:rPr>
              <a:t>modeling</a:t>
            </a:r>
            <a:r>
              <a:rPr lang="en-GB" altLang="zh-CN" b="1" dirty="0">
                <a:latin typeface="Times" pitchFamily="18" charset="0"/>
                <a:ea typeface="宋体" pitchFamily="2" charset="-122"/>
              </a:rPr>
              <a:t> concepts.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2AADFC-8931-4CC5-953A-B760E33F2448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The Enhanced Entity-Relationship Model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zh-CN" b="1">
                <a:latin typeface="Times" pitchFamily="18" charset="0"/>
                <a:ea typeface="宋体" pitchFamily="2" charset="-122"/>
              </a:rPr>
              <a:t>Semantic concepts are incorporated into the original ER model and called the Enhanced Entity-Relationship (EER) model.</a:t>
            </a:r>
          </a:p>
          <a:p>
            <a:pPr>
              <a:lnSpc>
                <a:spcPct val="90000"/>
              </a:lnSpc>
            </a:pPr>
            <a:endParaRPr lang="en-GB" altLang="zh-CN" b="1">
              <a:latin typeface="Times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b="1">
                <a:latin typeface="Times" pitchFamily="18" charset="0"/>
                <a:ea typeface="宋体" pitchFamily="2" charset="-122"/>
              </a:rPr>
              <a:t>Examples of additional concepts of EER model are:</a:t>
            </a:r>
          </a:p>
          <a:p>
            <a:pPr lvl="1">
              <a:lnSpc>
                <a:spcPct val="90000"/>
              </a:lnSpc>
            </a:pPr>
            <a:r>
              <a:rPr lang="en-GB" altLang="zh-CN" b="1">
                <a:latin typeface="Times" pitchFamily="18" charset="0"/>
                <a:ea typeface="宋体" pitchFamily="2" charset="-122"/>
              </a:rPr>
              <a:t>specialization / generalization;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aggregation;</a:t>
            </a:r>
          </a:p>
          <a:p>
            <a:pPr lvl="1">
              <a:lnSpc>
                <a:spcPct val="90000"/>
              </a:lnSpc>
            </a:pPr>
            <a:r>
              <a:rPr lang="en-AU" b="1">
                <a:latin typeface="Times" pitchFamily="18" charset="0"/>
                <a:cs typeface="Times New Roman" pitchFamily="18" charset="0"/>
              </a:rPr>
              <a:t>composition.</a:t>
            </a:r>
            <a:endParaRPr lang="en-GB" altLang="zh-CN" b="1">
              <a:latin typeface="Times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9ED79E-034C-4F1B-9ED6-9071E7126EBF}" type="slidenum">
              <a:rPr lang="zh-CN" altLang="en-GB"/>
              <a:pPr/>
              <a:t>6</a:t>
            </a:fld>
            <a:endParaRPr lang="en-GB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Specialization / Generalization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altLang="zh-CN" sz="3200" b="1">
                <a:latin typeface="Times" pitchFamily="18" charset="0"/>
                <a:ea typeface="宋体" pitchFamily="2" charset="-122"/>
              </a:rPr>
              <a:t>Superclass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An entity type that includes one or more distinct subgroupings of its occurrences.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endParaRPr lang="en-GB" altLang="zh-CN" sz="3200" b="1">
              <a:latin typeface="Times" pitchFamily="18" charset="0"/>
              <a:ea typeface="宋体" pitchFamily="2" charset="-122"/>
            </a:endParaRPr>
          </a:p>
          <a:p>
            <a:r>
              <a:rPr lang="en-GB" altLang="zh-CN" sz="3200" b="1">
                <a:latin typeface="Times" pitchFamily="18" charset="0"/>
                <a:ea typeface="宋体" pitchFamily="2" charset="-122"/>
              </a:rPr>
              <a:t>Subclass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A distinct subgrouping of occurrences of an entity type.</a:t>
            </a:r>
            <a:r>
              <a:rPr lang="en-GB" altLang="zh-CN" b="1">
                <a:latin typeface="Times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822008-D4EE-4505-9C5B-29B6C9360BB3}" type="slidenum">
              <a:rPr lang="zh-CN" altLang="en-GB"/>
              <a:pPr/>
              <a:t>7</a:t>
            </a:fld>
            <a:endParaRPr lang="en-GB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Specialization / Generalization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AU" sz="3200" b="1">
                <a:latin typeface="Times" pitchFamily="18" charset="0"/>
                <a:cs typeface="Times New Roman" pitchFamily="18" charset="0"/>
              </a:rPr>
              <a:t>Superclass/subclass relationship is one-to-one (1:1). </a:t>
            </a:r>
          </a:p>
          <a:p>
            <a:pPr>
              <a:lnSpc>
                <a:spcPct val="10000"/>
              </a:lnSpc>
            </a:pPr>
            <a:endParaRPr lang="en-AU" sz="3200" b="1">
              <a:latin typeface="Times" pitchFamily="18" charset="0"/>
              <a:cs typeface="Times New Roman" pitchFamily="18" charset="0"/>
            </a:endParaRPr>
          </a:p>
          <a:p>
            <a:r>
              <a:rPr lang="en-GB" altLang="zh-CN" sz="3200" b="1">
                <a:latin typeface="Times" pitchFamily="18" charset="0"/>
                <a:ea typeface="宋体" pitchFamily="2" charset="-122"/>
              </a:rPr>
              <a:t>Superclass may contain overlapping or distinct subclasses. </a:t>
            </a:r>
          </a:p>
          <a:p>
            <a:pPr>
              <a:lnSpc>
                <a:spcPct val="10000"/>
              </a:lnSpc>
            </a:pPr>
            <a:endParaRPr lang="en-GB" altLang="zh-CN" sz="3200" b="1">
              <a:latin typeface="Times" pitchFamily="18" charset="0"/>
              <a:ea typeface="宋体" pitchFamily="2" charset="-122"/>
            </a:endParaRPr>
          </a:p>
          <a:p>
            <a:r>
              <a:rPr lang="en-GB" altLang="zh-CN" sz="3200" b="1">
                <a:latin typeface="Times" pitchFamily="18" charset="0"/>
                <a:ea typeface="宋体" pitchFamily="2" charset="-122"/>
              </a:rPr>
              <a:t>Not all members of a superclass need be a member of a subclass.</a:t>
            </a:r>
            <a:endParaRPr lang="en-GB" altLang="zh-CN" sz="2400" b="1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3F0C93-F210-436C-99A4-20EB73B7DA45}" type="slidenum">
              <a:rPr lang="zh-CN" altLang="en-GB"/>
              <a:pPr/>
              <a:t>8</a:t>
            </a:fld>
            <a:endParaRPr lang="en-GB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848600" cy="1104900"/>
          </a:xfrm>
        </p:spPr>
        <p:txBody>
          <a:bodyPr/>
          <a:lstStyle/>
          <a:p>
            <a:r>
              <a:rPr lang="en-AU" b="1">
                <a:latin typeface="Times" pitchFamily="18" charset="0"/>
                <a:cs typeface="Arial" charset="0"/>
              </a:rPr>
              <a:t>AllStaff</a:t>
            </a:r>
            <a:r>
              <a:rPr lang="en-AU" b="1">
                <a:latin typeface="Times" pitchFamily="18" charset="0"/>
                <a:cs typeface="Times New Roman" pitchFamily="18" charset="0"/>
              </a:rPr>
              <a:t> Relation Holding Details of all Staff</a:t>
            </a:r>
            <a:r>
              <a:rPr lang="en-GB" altLang="zh-CN">
                <a:latin typeface="Times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179203" name="Picture 3" descr="DS3-Figure 12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543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832144-8B9B-4E75-B9ED-1C82F5EC9011}" type="slidenum">
              <a:rPr lang="zh-CN" altLang="en-GB"/>
              <a:pPr/>
              <a:t>9</a:t>
            </a:fld>
            <a:endParaRPr lang="en-GB" altLang="zh-CN"/>
          </a:p>
        </p:txBody>
      </p:sp>
      <p:sp>
        <p:nvSpPr>
          <p:cNvPr id="11267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Specialization / Generalization</a:t>
            </a:r>
          </a:p>
        </p:txBody>
      </p:sp>
      <p:sp>
        <p:nvSpPr>
          <p:cNvPr id="1597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</p:spPr>
        <p:txBody>
          <a:bodyPr lIns="90488" tIns="44450" rIns="90488" bIns="44450"/>
          <a:lstStyle/>
          <a:p>
            <a:r>
              <a:rPr lang="en-GB" altLang="zh-CN" b="1">
                <a:latin typeface="Times" pitchFamily="18" charset="0"/>
                <a:ea typeface="宋体" pitchFamily="2" charset="-122"/>
              </a:rPr>
              <a:t>Attribute Inheritance</a:t>
            </a:r>
          </a:p>
          <a:p>
            <a:pPr lvl="1"/>
            <a:r>
              <a:rPr lang="en-AU" b="1">
                <a:latin typeface="Times" pitchFamily="18" charset="0"/>
                <a:cs typeface="Times New Roman" pitchFamily="18" charset="0"/>
              </a:rPr>
              <a:t>An entity in a subclass represents same ‘real world’ object as in superclass, and may possess subclass-specific attributes, as well as those associated with the superclass. </a:t>
            </a:r>
            <a:endParaRPr lang="en-GB" altLang="zh-CN" b="1">
              <a:latin typeface="Times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theme/theme1.xml><?xml version="1.0" encoding="utf-8"?>
<a:theme xmlns:a="http://schemas.openxmlformats.org/drawingml/2006/main" name="TempTRB">
  <a:themeElements>
    <a:clrScheme name="TempTRB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TRB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TRB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TRB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TRB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TRB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0</TotalTime>
  <Pages>59</Pages>
  <Words>581</Words>
  <Application>Microsoft Office PowerPoint</Application>
  <PresentationFormat>On-screen Show (4:3)</PresentationFormat>
  <Paragraphs>101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TempTRB</vt:lpstr>
      <vt:lpstr>Chapter 13</vt:lpstr>
      <vt:lpstr>Chapter 13 - Objectives</vt:lpstr>
      <vt:lpstr>Chapter 13 - Objectives</vt:lpstr>
      <vt:lpstr>Enhanced Entity-Relationship Model</vt:lpstr>
      <vt:lpstr>The Enhanced Entity-Relationship Model</vt:lpstr>
      <vt:lpstr>Specialization / Generalization</vt:lpstr>
      <vt:lpstr>Specialization / Generalization</vt:lpstr>
      <vt:lpstr>AllStaff Relation Holding Details of all Staff </vt:lpstr>
      <vt:lpstr>Specialization / Generalization</vt:lpstr>
      <vt:lpstr>Specialization / Generalization</vt:lpstr>
      <vt:lpstr>Specialization/Generalization of Staff Entity into Subclasses Representing Job Roles</vt:lpstr>
      <vt:lpstr>Specialization/Generalization of Staff Entity into Job Roles and Contracts of Employment </vt:lpstr>
      <vt:lpstr>EER Diagram with Shared Subclass and Subclass with its own Subclass</vt:lpstr>
      <vt:lpstr>Constraints on Specialization / Generalization </vt:lpstr>
      <vt:lpstr>Constraints on Specialization / Generalization</vt:lpstr>
      <vt:lpstr>Constraints on Specialization / Generalization</vt:lpstr>
      <vt:lpstr>DreamHome Worked Example - Staff Superclass with Supervisor and Manager Subclasses </vt:lpstr>
      <vt:lpstr>DreamHome Worked Example - Owner Superclass with PrivateOwner and BusinessOwner Subclasses</vt:lpstr>
      <vt:lpstr>DreamHome Worked Example - Person Superclass with Staff, PrivateOwner, and Client Subclasses </vt:lpstr>
      <vt:lpstr>EER Diagram of Branch View of DreamHome with Specialization/Generalization</vt:lpstr>
      <vt:lpstr>Aggregation </vt:lpstr>
      <vt:lpstr>Examples of Aggregation</vt:lpstr>
      <vt:lpstr>Composition</vt:lpstr>
      <vt:lpstr>Example of Composition </vt:lpstr>
    </vt:vector>
  </TitlesOfParts>
  <Company>University of Paisley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>Database Systems</dc:subject>
  <dc:creator>Thomas Connolly and Carolyn Begg</dc:creator>
  <cp:keywords/>
  <dc:description>Transparencies for Chapter 12 of textbook_x000d_
Database Systems: A Practical Approach to Design, Implementation, and Management</dc:description>
  <cp:lastModifiedBy>Unknown User</cp:lastModifiedBy>
  <cp:revision>54</cp:revision>
  <cp:lastPrinted>1998-06-24T16:37:58Z</cp:lastPrinted>
  <dcterms:created xsi:type="dcterms:W3CDTF">1998-02-12T14:58:02Z</dcterms:created>
  <dcterms:modified xsi:type="dcterms:W3CDTF">2021-03-26T15:17:33Z</dcterms:modified>
</cp:coreProperties>
</file>