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Manrope" panose="020B0604020202020204" charset="0"/>
      <p:regular r:id="rId20"/>
      <p:bold r:id="rId21"/>
    </p:embeddedFont>
    <p:embeddedFont>
      <p:font typeface="Raleway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3C8383-1D70-434C-8916-361E9603D1B2}">
  <a:tblStyle styleId="{B83C8383-1D70-434C-8916-361E9603D1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123baca03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123baca03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123baca03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123baca03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123baca03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123baca03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123baca03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123baca03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123baca03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123baca03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123baca03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123baca03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123baca03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123baca03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123baca03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123baca03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123baca03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123baca03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21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Cross-Security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(Android Malware Detection App)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Haris Aqeel, Muhammad Saad, Muhammad Areeb Nadeem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25" y="94050"/>
            <a:ext cx="2189675" cy="495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0625" y="94050"/>
            <a:ext cx="2189675" cy="495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2125" y="94050"/>
            <a:ext cx="2189675" cy="495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3625" y="94050"/>
            <a:ext cx="2189675" cy="495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Development</a:t>
            </a: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2436850" y="1211350"/>
            <a:ext cx="6248400" cy="32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Application UI</a:t>
            </a:r>
            <a:endParaRPr sz="2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Integrating the Deep Learning Model</a:t>
            </a:r>
            <a:endParaRPr sz="2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Additional Features</a:t>
            </a:r>
            <a:endParaRPr sz="2100"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Real-Time Scan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Single APK &amp; Custom Scan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SHA-256 Calculator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Thoughts!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/>
              <a:t>Machine Learning Model</a:t>
            </a:r>
            <a:endParaRPr sz="2300" b="1"/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Previous Approaches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Current Approach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 b="1"/>
              <a:t>Application Development</a:t>
            </a:r>
            <a:endParaRPr sz="2300" b="1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Application UI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Integrating the DL Model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Additional Features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 b="1"/>
              <a:t>Final Thoughts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2436850" y="1211350"/>
            <a:ext cx="6248400" cy="10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Previous Approaches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Traditional Machine Learning Approach</a:t>
            </a:r>
            <a:endParaRPr sz="1600"/>
          </a:p>
        </p:txBody>
      </p:sp>
      <p:graphicFrame>
        <p:nvGraphicFramePr>
          <p:cNvPr id="91" name="Google Shape;91;p16"/>
          <p:cNvGraphicFramePr/>
          <p:nvPr>
            <p:extLst>
              <p:ext uri="{D42A27DB-BD31-4B8C-83A1-F6EECF244321}">
                <p14:modId xmlns:p14="http://schemas.microsoft.com/office/powerpoint/2010/main" val="440833148"/>
              </p:ext>
            </p:extLst>
          </p:nvPr>
        </p:nvGraphicFramePr>
        <p:xfrm>
          <a:off x="2011680" y="2308150"/>
          <a:ext cx="6710169" cy="1366295"/>
        </p:xfrm>
        <a:graphic>
          <a:graphicData uri="http://schemas.openxmlformats.org/drawingml/2006/table">
            <a:tbl>
              <a:tblPr>
                <a:noFill/>
                <a:tableStyleId>{B83C8383-1D70-434C-8916-361E9603D1B2}</a:tableStyleId>
              </a:tblPr>
              <a:tblGrid>
                <a:gridCol w="984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14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1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14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7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EFEFEF"/>
                          </a:solidFill>
                          <a:highlight>
                            <a:schemeClr val="dk2"/>
                          </a:highlight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Classifier</a:t>
                      </a:r>
                      <a:endParaRPr sz="1100" b="1">
                        <a:solidFill>
                          <a:srgbClr val="EFEFEF"/>
                        </a:solidFill>
                        <a:highlight>
                          <a:schemeClr val="dk2"/>
                        </a:highlight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63500" marR="63500" marT="63500" marB="635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rgbClr val="EFEFEF"/>
                          </a:solidFill>
                          <a:highlight>
                            <a:schemeClr val="dk2"/>
                          </a:highlight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Accuracy</a:t>
                      </a:r>
                      <a:endParaRPr sz="1100" b="1" dirty="0">
                        <a:solidFill>
                          <a:srgbClr val="EFEFEF"/>
                        </a:solidFill>
                        <a:highlight>
                          <a:schemeClr val="dk2"/>
                        </a:highlight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63500" marR="63500" marT="63500" marB="635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EFEFEF"/>
                          </a:solidFill>
                          <a:highlight>
                            <a:schemeClr val="dk2"/>
                          </a:highlight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Precision</a:t>
                      </a:r>
                      <a:endParaRPr sz="1100" b="1">
                        <a:solidFill>
                          <a:srgbClr val="EFEFEF"/>
                        </a:solidFill>
                        <a:highlight>
                          <a:schemeClr val="dk2"/>
                        </a:highlight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63500" marR="63500" marT="63500" marB="635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rgbClr val="EFEFEF"/>
                          </a:solidFill>
                          <a:highlight>
                            <a:schemeClr val="dk2"/>
                          </a:highlight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Recall</a:t>
                      </a:r>
                      <a:endParaRPr sz="1100" b="1" dirty="0">
                        <a:solidFill>
                          <a:srgbClr val="EFEFEF"/>
                        </a:solidFill>
                        <a:highlight>
                          <a:schemeClr val="dk2"/>
                        </a:highlight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63500" marR="63500" marT="63500" marB="635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EFEFEF"/>
                          </a:solidFill>
                          <a:highlight>
                            <a:schemeClr val="dk2"/>
                          </a:highlight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F1-Score</a:t>
                      </a:r>
                      <a:endParaRPr sz="1100" b="1">
                        <a:solidFill>
                          <a:srgbClr val="EFEFEF"/>
                        </a:solidFill>
                        <a:highlight>
                          <a:schemeClr val="dk2"/>
                        </a:highlight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63500" marR="63500" marT="63500" marB="6350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39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21212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Logistic Regression</a:t>
                      </a:r>
                      <a:endParaRPr sz="1100" b="1" dirty="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96%</a:t>
                      </a:r>
                      <a:endParaRPr sz="1100" b="1" dirty="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96%</a:t>
                      </a:r>
                      <a:endParaRPr sz="1100" b="1" dirty="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99%</a:t>
                      </a:r>
                      <a:endParaRPr sz="1100" b="1" dirty="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98%</a:t>
                      </a:r>
                      <a:endParaRPr sz="1100" b="1" dirty="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21212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Random Forest</a:t>
                      </a:r>
                      <a:endParaRPr sz="1100" b="1" dirty="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81%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78%</a:t>
                      </a:r>
                      <a:endParaRPr sz="1100" b="1" dirty="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80%</a:t>
                      </a:r>
                      <a:endParaRPr sz="1100" b="1" dirty="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79%</a:t>
                      </a:r>
                      <a:endParaRPr sz="1100" b="1" dirty="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2436850" y="1211350"/>
            <a:ext cx="6248400" cy="27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Previous Approaches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Deep Learning Model</a:t>
            </a:r>
            <a:endParaRPr sz="1600"/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Normal Approach</a:t>
            </a:r>
            <a:endParaRPr sz="1600"/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Early Stopping</a:t>
            </a:r>
            <a:endParaRPr sz="1600"/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Dropout Layers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</a:t>
            </a: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2436850" y="1211350"/>
            <a:ext cx="6248400" cy="33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Current Approach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Deep Learning Model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Dataset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Cleaning &amp; Feature Selection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Training the Model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Results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b="1">
                <a:latin typeface="Manrope"/>
                <a:ea typeface="Manrope"/>
                <a:cs typeface="Manrope"/>
                <a:sym typeface="Manrope"/>
              </a:rPr>
              <a:t>Accuracy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:	94.95%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b="1">
                <a:latin typeface="Manrope"/>
                <a:ea typeface="Manrope"/>
                <a:cs typeface="Manrope"/>
                <a:sym typeface="Manrope"/>
              </a:rPr>
              <a:t>Precision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:	94.02%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b="1">
                <a:latin typeface="Manrope"/>
                <a:ea typeface="Manrope"/>
                <a:cs typeface="Manrope"/>
                <a:sym typeface="Manrope"/>
              </a:rPr>
              <a:t>Recall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: 	95.66%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b="1">
                <a:latin typeface="Manrope"/>
                <a:ea typeface="Manrope"/>
                <a:cs typeface="Manrope"/>
                <a:sym typeface="Manrope"/>
              </a:rPr>
              <a:t>F1-Score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: 	94.83%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</a:t>
            </a: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2436850" y="1211350"/>
            <a:ext cx="6248400" cy="33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Current Approach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Confusion Matrix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1937" y="2157700"/>
            <a:ext cx="4198225" cy="236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Development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50" y="94013"/>
            <a:ext cx="2229950" cy="4955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2063" y="94041"/>
            <a:ext cx="2229950" cy="4955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5275" y="94071"/>
            <a:ext cx="2229925" cy="4955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8475" y="94063"/>
            <a:ext cx="2229925" cy="4955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On-screen Show (16:9)</PresentationFormat>
  <Paragraphs>61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Raleway</vt:lpstr>
      <vt:lpstr>Arial</vt:lpstr>
      <vt:lpstr>Manrope</vt:lpstr>
      <vt:lpstr>Lato</vt:lpstr>
      <vt:lpstr>Swiss</vt:lpstr>
      <vt:lpstr>Cross-Security (Android Malware Detection App)</vt:lpstr>
      <vt:lpstr>Overview</vt:lpstr>
      <vt:lpstr>Machine Learning Model</vt:lpstr>
      <vt:lpstr>Machine Learning Model</vt:lpstr>
      <vt:lpstr>Machine Learning Model</vt:lpstr>
      <vt:lpstr>Machine Learning Model</vt:lpstr>
      <vt:lpstr>Machine Learning Model</vt:lpstr>
      <vt:lpstr>Application Development</vt:lpstr>
      <vt:lpstr>PowerPoint Presentation</vt:lpstr>
      <vt:lpstr>PowerPoint Presentation</vt:lpstr>
      <vt:lpstr>Application Development</vt:lpstr>
      <vt:lpstr>Final Thoughts!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Cross-Security (Android Malware Detection App)</dc:title>
  <cp:lastModifiedBy>Kabeer</cp:lastModifiedBy>
  <cp:revision>1</cp:revision>
  <dcterms:modified xsi:type="dcterms:W3CDTF">2022-01-31T18:55:00Z</dcterms:modified>
</cp:coreProperties>
</file>