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69" r:id="rId4"/>
  </p:sldMasterIdLst>
  <p:notesMasterIdLst>
    <p:notesMasterId r:id="rId30"/>
  </p:notesMasterIdLst>
  <p:handoutMasterIdLst>
    <p:handoutMasterId r:id="rId31"/>
  </p:handoutMasterIdLst>
  <p:sldIdLst>
    <p:sldId id="261" r:id="rId5"/>
    <p:sldId id="262" r:id="rId6"/>
    <p:sldId id="263" r:id="rId7"/>
    <p:sldId id="276" r:id="rId8"/>
    <p:sldId id="264" r:id="rId9"/>
    <p:sldId id="265" r:id="rId10"/>
    <p:sldId id="266" r:id="rId11"/>
    <p:sldId id="267" r:id="rId12"/>
    <p:sldId id="277" r:id="rId13"/>
    <p:sldId id="269" r:id="rId14"/>
    <p:sldId id="270" r:id="rId15"/>
    <p:sldId id="272" r:id="rId16"/>
    <p:sldId id="273" r:id="rId17"/>
    <p:sldId id="282" r:id="rId18"/>
    <p:sldId id="285" r:id="rId19"/>
    <p:sldId id="274" r:id="rId20"/>
    <p:sldId id="283" r:id="rId21"/>
    <p:sldId id="284" r:id="rId22"/>
    <p:sldId id="275" r:id="rId23"/>
    <p:sldId id="256" r:id="rId24"/>
    <p:sldId id="257" r:id="rId25"/>
    <p:sldId id="258" r:id="rId26"/>
    <p:sldId id="259" r:id="rId27"/>
    <p:sldId id="260" r:id="rId28"/>
    <p:sldId id="271"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676" autoAdjust="0"/>
    <p:restoredTop sz="94660"/>
  </p:normalViewPr>
  <p:slideViewPr>
    <p:cSldViewPr snapToGrid="0">
      <p:cViewPr varScale="1">
        <p:scale>
          <a:sx n="72" d="100"/>
          <a:sy n="72" d="100"/>
        </p:scale>
        <p:origin x="714" y="66"/>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7/8/2019</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7/8/2019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5cbd91405f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5cbd91405f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1" name="Google Shape;271;g5cbd91405f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8" name="Google Shape;32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7/8/2019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7/8/2019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7/8/2019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7/8/2019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7/8/2019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7/8/2019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7/8/2019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7/8/2019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7/8/2019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s://www.petri.com/ipv6-transition#tunneling" TargetMode="External"/><Relationship Id="rId2" Type="http://schemas.openxmlformats.org/officeDocument/2006/relationships/hyperlink" Target="https://www.petri.com/ipv6-transition#dual-stack" TargetMode="External"/><Relationship Id="rId1" Type="http://schemas.openxmlformats.org/officeDocument/2006/relationships/slideLayout" Target="../slideLayouts/slideLayout6.xml"/><Relationship Id="rId4" Type="http://schemas.openxmlformats.org/officeDocument/2006/relationships/hyperlink" Target="https://www.petri.com/ipv6-transition#translation"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5CA52-4BE8-4C1A-9400-B01DEDB55CA8}"/>
              </a:ext>
            </a:extLst>
          </p:cNvPr>
          <p:cNvSpPr>
            <a:spLocks noGrp="1"/>
          </p:cNvSpPr>
          <p:nvPr>
            <p:ph type="ctrTitle"/>
          </p:nvPr>
        </p:nvSpPr>
        <p:spPr>
          <a:xfrm>
            <a:off x="2517913" y="981830"/>
            <a:ext cx="7726017" cy="2127665"/>
          </a:xfrm>
          <a:ln>
            <a:solidFill>
              <a:schemeClr val="accent3">
                <a:lumMod val="60000"/>
                <a:lumOff val="40000"/>
              </a:schemeClr>
            </a:solidFill>
          </a:ln>
          <a:effectLst>
            <a:glow rad="101600">
              <a:schemeClr val="accent1">
                <a:satMod val="175000"/>
                <a:alpha val="40000"/>
              </a:schemeClr>
            </a:glow>
            <a:outerShdw blurRad="50800" dist="38100" algn="l" rotWithShape="0">
              <a:prstClr val="black">
                <a:alpha val="40000"/>
              </a:prstClr>
            </a:outerShdw>
          </a:effectLst>
          <a:scene3d>
            <a:camera prst="orthographicFront"/>
            <a:lightRig rig="threePt" dir="t"/>
          </a:scene3d>
          <a:sp3d>
            <a:bevelT prst="convex"/>
          </a:sp3d>
        </p:spPr>
        <p:txBody>
          <a:bodyPr>
            <a:noAutofit/>
          </a:bodyPr>
          <a:lstStyle/>
          <a:p>
            <a:pPr algn="ctr"/>
            <a:br>
              <a:rPr lang="en-US" b="1" dirty="0">
                <a:latin typeface="Verdana" panose="020B0604030504040204" pitchFamily="34" charset="0"/>
                <a:ea typeface="Verdana" panose="020B0604030504040204" pitchFamily="34" charset="0"/>
              </a:rPr>
            </a:br>
            <a:br>
              <a:rPr lang="en-US" b="1" dirty="0">
                <a:latin typeface="Verdana" panose="020B0604030504040204" pitchFamily="34" charset="0"/>
                <a:ea typeface="Verdana" panose="020B0604030504040204" pitchFamily="34" charset="0"/>
              </a:rPr>
            </a:br>
            <a:br>
              <a:rPr lang="en-US" b="1" dirty="0">
                <a:latin typeface="Verdana" panose="020B0604030504040204" pitchFamily="34" charset="0"/>
                <a:ea typeface="Verdana" panose="020B0604030504040204" pitchFamily="34" charset="0"/>
              </a:rPr>
            </a:br>
            <a:br>
              <a:rPr lang="en-US" b="1" dirty="0">
                <a:latin typeface="Verdana" panose="020B0604030504040204" pitchFamily="34" charset="0"/>
                <a:ea typeface="Verdana" panose="020B0604030504040204" pitchFamily="34" charset="0"/>
              </a:rPr>
            </a:br>
            <a:br>
              <a:rPr lang="en-US" b="1" dirty="0">
                <a:latin typeface="Verdana" panose="020B0604030504040204" pitchFamily="34" charset="0"/>
                <a:ea typeface="Verdana" panose="020B0604030504040204" pitchFamily="34" charset="0"/>
              </a:rPr>
            </a:br>
            <a:br>
              <a:rPr lang="en-US" b="1" dirty="0">
                <a:latin typeface="Verdana" panose="020B0604030504040204" pitchFamily="34" charset="0"/>
                <a:ea typeface="Verdana" panose="020B0604030504040204" pitchFamily="34" charset="0"/>
              </a:rPr>
            </a:br>
            <a:br>
              <a:rPr lang="en-US" b="1" dirty="0">
                <a:latin typeface="Verdana" panose="020B0604030504040204" pitchFamily="34" charset="0"/>
                <a:ea typeface="Verdana" panose="020B0604030504040204" pitchFamily="34" charset="0"/>
              </a:rPr>
            </a:br>
            <a:br>
              <a:rPr lang="en-US" b="1" dirty="0">
                <a:latin typeface="Verdana" panose="020B0604030504040204" pitchFamily="34" charset="0"/>
                <a:ea typeface="Verdana" panose="020B0604030504040204" pitchFamily="34" charset="0"/>
              </a:rPr>
            </a:br>
            <a:br>
              <a:rPr lang="en-US" b="1" dirty="0">
                <a:latin typeface="Verdana" panose="020B0604030504040204" pitchFamily="34" charset="0"/>
                <a:ea typeface="Verdana" panose="020B0604030504040204" pitchFamily="34" charset="0"/>
              </a:rPr>
            </a:br>
            <a:br>
              <a:rPr lang="en-US" b="1" dirty="0">
                <a:latin typeface="Verdana" panose="020B0604030504040204" pitchFamily="34" charset="0"/>
                <a:ea typeface="Verdana" panose="020B0604030504040204" pitchFamily="34" charset="0"/>
              </a:rPr>
            </a:br>
            <a:br>
              <a:rPr lang="en-US" b="1" dirty="0">
                <a:latin typeface="Verdana" panose="020B0604030504040204" pitchFamily="34" charset="0"/>
                <a:ea typeface="Verdana" panose="020B0604030504040204" pitchFamily="34" charset="0"/>
              </a:rPr>
            </a:br>
            <a:br>
              <a:rPr lang="en-US" b="1" dirty="0">
                <a:latin typeface="Verdana" panose="020B0604030504040204" pitchFamily="34" charset="0"/>
                <a:ea typeface="Verdana" panose="020B0604030504040204" pitchFamily="34" charset="0"/>
              </a:rPr>
            </a:br>
            <a:br>
              <a:rPr lang="en-US" b="1" dirty="0">
                <a:latin typeface="Verdana" panose="020B0604030504040204" pitchFamily="34" charset="0"/>
                <a:ea typeface="Verdana" panose="020B0604030504040204" pitchFamily="34" charset="0"/>
              </a:rPr>
            </a:br>
            <a:br>
              <a:rPr lang="en-US" b="1" dirty="0">
                <a:latin typeface="Verdana" panose="020B0604030504040204" pitchFamily="34" charset="0"/>
                <a:ea typeface="Verdana" panose="020B0604030504040204" pitchFamily="34" charset="0"/>
              </a:rPr>
            </a:br>
            <a:br>
              <a:rPr lang="en-US" b="1" dirty="0">
                <a:latin typeface="Verdana" panose="020B0604030504040204" pitchFamily="34" charset="0"/>
                <a:ea typeface="Verdana" panose="020B0604030504040204" pitchFamily="34" charset="0"/>
              </a:rPr>
            </a:br>
            <a:br>
              <a:rPr lang="en-US" b="1" dirty="0">
                <a:latin typeface="Verdana" panose="020B0604030504040204" pitchFamily="34" charset="0"/>
                <a:ea typeface="Verdana" panose="020B0604030504040204" pitchFamily="34" charset="0"/>
              </a:rPr>
            </a:br>
            <a:br>
              <a:rPr lang="en-US" b="1" dirty="0">
                <a:latin typeface="Verdana" panose="020B0604030504040204" pitchFamily="34" charset="0"/>
                <a:ea typeface="Verdana" panose="020B0604030504040204" pitchFamily="34" charset="0"/>
              </a:rPr>
            </a:br>
            <a:br>
              <a:rPr lang="en-US" b="1" dirty="0">
                <a:latin typeface="Verdana" panose="020B0604030504040204" pitchFamily="34" charset="0"/>
                <a:ea typeface="Verdana" panose="020B0604030504040204" pitchFamily="34" charset="0"/>
              </a:rPr>
            </a:br>
            <a:br>
              <a:rPr lang="en-US" b="1" dirty="0">
                <a:latin typeface="Verdana" panose="020B0604030504040204" pitchFamily="34" charset="0"/>
                <a:ea typeface="Verdana" panose="020B0604030504040204" pitchFamily="34" charset="0"/>
              </a:rPr>
            </a:br>
            <a:br>
              <a:rPr lang="en-US" b="1" dirty="0">
                <a:latin typeface="Verdana" panose="020B0604030504040204" pitchFamily="34" charset="0"/>
                <a:ea typeface="Verdana" panose="020B0604030504040204" pitchFamily="34" charset="0"/>
              </a:rPr>
            </a:br>
            <a:br>
              <a:rPr lang="en-US" b="1" dirty="0">
                <a:latin typeface="Verdana" panose="020B0604030504040204" pitchFamily="34" charset="0"/>
                <a:ea typeface="Verdana" panose="020B0604030504040204" pitchFamily="34" charset="0"/>
              </a:rPr>
            </a:br>
            <a:br>
              <a:rPr lang="en-US" b="1" dirty="0">
                <a:latin typeface="Verdana" panose="020B0604030504040204" pitchFamily="34" charset="0"/>
                <a:ea typeface="Verdana" panose="020B0604030504040204" pitchFamily="34" charset="0"/>
              </a:rPr>
            </a:br>
            <a:br>
              <a:rPr lang="en-US" b="1" dirty="0">
                <a:latin typeface="Verdana" panose="020B0604030504040204" pitchFamily="34" charset="0"/>
                <a:ea typeface="Verdana" panose="020B0604030504040204" pitchFamily="34" charset="0"/>
              </a:rPr>
            </a:br>
            <a:br>
              <a:rPr lang="en-US" b="1" dirty="0">
                <a:latin typeface="Verdana" panose="020B0604030504040204" pitchFamily="34" charset="0"/>
                <a:ea typeface="Verdana" panose="020B0604030504040204" pitchFamily="34" charset="0"/>
              </a:rPr>
            </a:br>
            <a:br>
              <a:rPr lang="en-US" b="1" dirty="0">
                <a:latin typeface="Verdana" panose="020B0604030504040204" pitchFamily="34" charset="0"/>
                <a:ea typeface="Verdana" panose="020B0604030504040204" pitchFamily="34" charset="0"/>
              </a:rPr>
            </a:br>
            <a:br>
              <a:rPr lang="en-US" b="1" dirty="0">
                <a:latin typeface="Verdana" panose="020B0604030504040204" pitchFamily="34" charset="0"/>
                <a:ea typeface="Verdana" panose="020B0604030504040204" pitchFamily="34" charset="0"/>
              </a:rPr>
            </a:br>
            <a:br>
              <a:rPr lang="en-US" b="1" dirty="0">
                <a:latin typeface="Verdana" panose="020B0604030504040204" pitchFamily="34" charset="0"/>
                <a:ea typeface="Verdana" panose="020B0604030504040204" pitchFamily="34" charset="0"/>
              </a:rPr>
            </a:br>
            <a:br>
              <a:rPr lang="en-US" b="1" dirty="0">
                <a:latin typeface="Verdana" panose="020B0604030504040204" pitchFamily="34" charset="0"/>
                <a:ea typeface="Verdana" panose="020B0604030504040204" pitchFamily="34" charset="0"/>
              </a:rPr>
            </a:br>
            <a:br>
              <a:rPr lang="en-US" b="1" dirty="0">
                <a:latin typeface="Verdana" panose="020B0604030504040204" pitchFamily="34" charset="0"/>
                <a:ea typeface="Verdana" panose="020B0604030504040204" pitchFamily="34" charset="0"/>
              </a:rPr>
            </a:br>
            <a:r>
              <a:rPr lang="en-US" b="1" dirty="0">
                <a:latin typeface="Verdana" panose="020B0604030504040204" pitchFamily="34" charset="0"/>
                <a:ea typeface="Verdana" panose="020B0604030504040204" pitchFamily="34" charset="0"/>
              </a:rPr>
              <a:t>IPV4,IPV6 PACKET FORMATTING AND ADDRESSING</a:t>
            </a:r>
          </a:p>
        </p:txBody>
      </p:sp>
      <p:sp>
        <p:nvSpPr>
          <p:cNvPr id="3" name="Subtitle 2">
            <a:extLst>
              <a:ext uri="{FF2B5EF4-FFF2-40B4-BE49-F238E27FC236}">
                <a16:creationId xmlns:a16="http://schemas.microsoft.com/office/drawing/2014/main" id="{C9494C20-28D6-4086-896E-3A7958C3EA8F}"/>
              </a:ext>
            </a:extLst>
          </p:cNvPr>
          <p:cNvSpPr>
            <a:spLocks noGrp="1"/>
          </p:cNvSpPr>
          <p:nvPr>
            <p:ph type="subTitle" idx="1"/>
          </p:nvPr>
        </p:nvSpPr>
        <p:spPr>
          <a:xfrm>
            <a:off x="3392556" y="3766519"/>
            <a:ext cx="5406887" cy="2268675"/>
          </a:xfrm>
        </p:spPr>
        <p:txBody>
          <a:bodyPr>
            <a:normAutofit/>
          </a:bodyPr>
          <a:lstStyle/>
          <a:p>
            <a:pPr algn="ctr"/>
            <a:r>
              <a:rPr lang="en-US" sz="2400" b="1" u="sng" cap="none" dirty="0">
                <a:solidFill>
                  <a:schemeClr val="tx1"/>
                </a:solidFill>
                <a:latin typeface="Verdana" panose="020B0604030504040204" pitchFamily="34" charset="0"/>
                <a:ea typeface="Verdana" panose="020B0604030504040204" pitchFamily="34" charset="0"/>
              </a:rPr>
              <a:t>Presented by:</a:t>
            </a:r>
          </a:p>
          <a:p>
            <a:pPr algn="ctr"/>
            <a:r>
              <a:rPr lang="en-US" sz="2400" cap="none" dirty="0">
                <a:solidFill>
                  <a:schemeClr val="tx1"/>
                </a:solidFill>
                <a:latin typeface="Andalus" panose="02020603050405020304" pitchFamily="18" charset="-78"/>
                <a:ea typeface="Verdana" panose="020B0604030504040204" pitchFamily="34" charset="0"/>
                <a:cs typeface="Andalus" panose="02020603050405020304" pitchFamily="18" charset="-78"/>
              </a:rPr>
              <a:t>Hiba Ejaz (CT-022)</a:t>
            </a:r>
          </a:p>
          <a:p>
            <a:pPr algn="ctr"/>
            <a:r>
              <a:rPr lang="en-US" sz="2400" cap="none" dirty="0">
                <a:solidFill>
                  <a:schemeClr val="tx1"/>
                </a:solidFill>
                <a:latin typeface="Andalus" panose="02020603050405020304" pitchFamily="18" charset="-78"/>
                <a:ea typeface="Verdana" panose="020B0604030504040204" pitchFamily="34" charset="0"/>
                <a:cs typeface="Andalus" panose="02020603050405020304" pitchFamily="18" charset="-78"/>
              </a:rPr>
              <a:t>Ariba Sadaf (CT-010)</a:t>
            </a:r>
          </a:p>
          <a:p>
            <a:pPr algn="ctr"/>
            <a:r>
              <a:rPr lang="en-US" sz="2400" cap="none" dirty="0">
                <a:solidFill>
                  <a:schemeClr val="tx1"/>
                </a:solidFill>
                <a:latin typeface="Andalus" panose="02020603050405020304" pitchFamily="18" charset="-78"/>
                <a:ea typeface="Verdana" panose="020B0604030504040204" pitchFamily="34" charset="0"/>
                <a:cs typeface="Andalus" panose="02020603050405020304" pitchFamily="18" charset="-78"/>
              </a:rPr>
              <a:t>Werda Farooq (CT-016)</a:t>
            </a:r>
          </a:p>
        </p:txBody>
      </p:sp>
    </p:spTree>
    <p:extLst>
      <p:ext uri="{BB962C8B-B14F-4D97-AF65-F5344CB8AC3E}">
        <p14:creationId xmlns:p14="http://schemas.microsoft.com/office/powerpoint/2010/main" val="2563414613"/>
      </p:ext>
    </p:extLst>
  </p:cSld>
  <p:clrMapOvr>
    <a:masterClrMapping/>
  </p:clrMapOvr>
  <mc:AlternateContent xmlns:mc="http://schemas.openxmlformats.org/markup-compatibility/2006" xmlns:p14="http://schemas.microsoft.com/office/powerpoint/2010/main">
    <mc:Choice Requires="p14">
      <p:transition spd="slow" p14:dur="1250">
        <p14:prism isContent="1" isInverted="1"/>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419;p54">
            <a:extLst>
              <a:ext uri="{FF2B5EF4-FFF2-40B4-BE49-F238E27FC236}">
                <a16:creationId xmlns:a16="http://schemas.microsoft.com/office/drawing/2014/main" id="{78CCD56B-A03D-4B8D-9743-2E9BCB34EFDB}"/>
              </a:ext>
            </a:extLst>
          </p:cNvPr>
          <p:cNvSpPr txBox="1">
            <a:spLocks/>
          </p:cNvSpPr>
          <p:nvPr/>
        </p:nvSpPr>
        <p:spPr>
          <a:xfrm>
            <a:off x="1736347" y="837635"/>
            <a:ext cx="8719305" cy="670500"/>
          </a:xfrm>
          <a:prstGeom prst="rect">
            <a:avLst/>
          </a:prstGeom>
        </p:spPr>
        <p:txBody>
          <a:bodyPr spcFirstLastPara="1" vert="horz" wrap="square" lIns="91425" tIns="91425" rIns="91425" bIns="91425" rtlCol="0" anchor="t" anchorCtr="0">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spcBef>
                <a:spcPts val="0"/>
              </a:spcBef>
            </a:pPr>
            <a:r>
              <a:rPr lang="en-US" sz="4000" b="1" dirty="0">
                <a:solidFill>
                  <a:schemeClr val="accent3">
                    <a:lumMod val="40000"/>
                    <a:lumOff val="60000"/>
                  </a:schemeClr>
                </a:solidFill>
                <a:latin typeface="Verdana" panose="020B0604030504040204" pitchFamily="34" charset="0"/>
                <a:ea typeface="Verdana" panose="020B0604030504040204" pitchFamily="34" charset="0"/>
              </a:rPr>
              <a:t>CATEGORIES OF ADDRESSES</a:t>
            </a:r>
          </a:p>
        </p:txBody>
      </p:sp>
      <p:sp>
        <p:nvSpPr>
          <p:cNvPr id="3" name="Google Shape;420;p54">
            <a:extLst>
              <a:ext uri="{FF2B5EF4-FFF2-40B4-BE49-F238E27FC236}">
                <a16:creationId xmlns:a16="http://schemas.microsoft.com/office/drawing/2014/main" id="{D9684D88-9A5C-402E-BA10-4D7E95A4EC42}"/>
              </a:ext>
            </a:extLst>
          </p:cNvPr>
          <p:cNvSpPr txBox="1"/>
          <p:nvPr/>
        </p:nvSpPr>
        <p:spPr>
          <a:xfrm>
            <a:off x="2199157" y="1969391"/>
            <a:ext cx="7143000" cy="3424244"/>
          </a:xfrm>
          <a:prstGeom prst="rect">
            <a:avLst/>
          </a:prstGeom>
          <a:noFill/>
          <a:ln>
            <a:noFill/>
          </a:ln>
        </p:spPr>
        <p:txBody>
          <a:bodyPr spcFirstLastPara="1" wrap="square" lIns="91425" tIns="91425" rIns="91425" bIns="91425" anchor="t" anchorCtr="0">
            <a:noAutofit/>
          </a:bodyPr>
          <a:lstStyle/>
          <a:p>
            <a:pPr marL="457200" lvl="0" indent="-355600" algn="l" rtl="0">
              <a:spcBef>
                <a:spcPts val="0"/>
              </a:spcBef>
              <a:spcAft>
                <a:spcPts val="0"/>
              </a:spcAft>
              <a:buClr>
                <a:schemeClr val="lt1"/>
              </a:buClr>
              <a:buSzPts val="2000"/>
              <a:buFont typeface="Wingdings" panose="05000000000000000000" pitchFamily="2" charset="2"/>
              <a:buChar char="Ø"/>
            </a:pPr>
            <a:r>
              <a:rPr lang="es" sz="2400" b="1" dirty="0">
                <a:solidFill>
                  <a:srgbClr val="FF0000"/>
                </a:solidFill>
                <a:latin typeface="Roboto Condensed"/>
                <a:ea typeface="Roboto Condensed"/>
                <a:cs typeface="Roboto Condensed"/>
                <a:sym typeface="Roboto Condensed"/>
              </a:rPr>
              <a:t>UNICAST ADDRESS: </a:t>
            </a:r>
            <a:r>
              <a:rPr lang="es" sz="2200" dirty="0">
                <a:solidFill>
                  <a:srgbClr val="FF0000"/>
                </a:solidFill>
                <a:latin typeface="Roboto Condensed Light"/>
                <a:ea typeface="Roboto Condensed Light"/>
                <a:cs typeface="Roboto Condensed Light"/>
                <a:sym typeface="Roboto Condensed Light"/>
              </a:rPr>
              <a:t> </a:t>
            </a:r>
            <a:r>
              <a:rPr lang="es" sz="2200" dirty="0">
                <a:solidFill>
                  <a:schemeClr val="lt1"/>
                </a:solidFill>
                <a:latin typeface="Roboto Condensed Light"/>
                <a:ea typeface="Roboto Condensed Light"/>
                <a:cs typeface="Roboto Condensed Light"/>
                <a:sym typeface="Roboto Condensed Light"/>
              </a:rPr>
              <a:t>It defines a single computer</a:t>
            </a:r>
            <a:endParaRPr sz="2200" dirty="0">
              <a:solidFill>
                <a:schemeClr val="lt1"/>
              </a:solidFill>
              <a:latin typeface="Roboto Condensed Light"/>
              <a:ea typeface="Roboto Condensed Light"/>
              <a:cs typeface="Roboto Condensed Light"/>
              <a:sym typeface="Roboto Condensed Light"/>
            </a:endParaRPr>
          </a:p>
          <a:p>
            <a:pPr marL="457200" lvl="0" indent="-355600" algn="l" rtl="0">
              <a:spcBef>
                <a:spcPts val="0"/>
              </a:spcBef>
              <a:spcAft>
                <a:spcPts val="0"/>
              </a:spcAft>
              <a:buClr>
                <a:schemeClr val="lt1"/>
              </a:buClr>
              <a:buSzPts val="2000"/>
              <a:buFont typeface="Wingdings" panose="05000000000000000000" pitchFamily="2" charset="2"/>
              <a:buChar char="Ø"/>
            </a:pPr>
            <a:r>
              <a:rPr lang="es" sz="2400" b="1" dirty="0">
                <a:solidFill>
                  <a:srgbClr val="FF0000"/>
                </a:solidFill>
                <a:latin typeface="Roboto Condensed"/>
                <a:ea typeface="Roboto Condensed"/>
                <a:cs typeface="Roboto Condensed"/>
                <a:sym typeface="Roboto Condensed"/>
              </a:rPr>
              <a:t>ANYCAST ADDRESS:</a:t>
            </a:r>
            <a:r>
              <a:rPr lang="es" sz="2000" b="1" dirty="0">
                <a:solidFill>
                  <a:srgbClr val="FF0000"/>
                </a:solidFill>
                <a:latin typeface="Roboto Condensed"/>
                <a:ea typeface="Roboto Condensed"/>
                <a:cs typeface="Roboto Condensed"/>
                <a:sym typeface="Roboto Condensed"/>
              </a:rPr>
              <a:t> </a:t>
            </a:r>
            <a:r>
              <a:rPr lang="es" sz="2200" dirty="0">
                <a:solidFill>
                  <a:schemeClr val="lt1"/>
                </a:solidFill>
                <a:latin typeface="Roboto Condensed Light"/>
                <a:ea typeface="Roboto Condensed Light"/>
                <a:cs typeface="Roboto Condensed Light"/>
                <a:sym typeface="Roboto Condensed Light"/>
              </a:rPr>
              <a:t>It defines a group of computers with addresses that have the same prefix.</a:t>
            </a:r>
            <a:endParaRPr sz="2200" dirty="0">
              <a:solidFill>
                <a:schemeClr val="lt1"/>
              </a:solidFill>
              <a:latin typeface="Roboto Condensed Light"/>
              <a:ea typeface="Roboto Condensed Light"/>
              <a:cs typeface="Roboto Condensed Light"/>
              <a:sym typeface="Roboto Condensed Light"/>
            </a:endParaRPr>
          </a:p>
          <a:p>
            <a:pPr marL="457200" lvl="0" indent="-355600" algn="l" rtl="0">
              <a:spcBef>
                <a:spcPts val="0"/>
              </a:spcBef>
              <a:spcAft>
                <a:spcPts val="0"/>
              </a:spcAft>
              <a:buClr>
                <a:schemeClr val="lt1"/>
              </a:buClr>
              <a:buSzPts val="2000"/>
              <a:buFont typeface="Wingdings" panose="05000000000000000000" pitchFamily="2" charset="2"/>
              <a:buChar char="Ø"/>
            </a:pPr>
            <a:r>
              <a:rPr lang="es" sz="2400" b="1" dirty="0">
                <a:solidFill>
                  <a:srgbClr val="FF0000"/>
                </a:solidFill>
                <a:latin typeface="Roboto Condensed"/>
                <a:ea typeface="Roboto Condensed"/>
                <a:cs typeface="Roboto Condensed"/>
                <a:sym typeface="Roboto Condensed"/>
              </a:rPr>
              <a:t>MULTICAST ADDRESS:</a:t>
            </a:r>
            <a:r>
              <a:rPr lang="es" sz="2000" b="1" dirty="0">
                <a:solidFill>
                  <a:srgbClr val="FF0000"/>
                </a:solidFill>
                <a:latin typeface="Roboto Condensed"/>
                <a:ea typeface="Roboto Condensed"/>
                <a:cs typeface="Roboto Condensed"/>
                <a:sym typeface="Roboto Condensed"/>
              </a:rPr>
              <a:t> </a:t>
            </a:r>
            <a:r>
              <a:rPr lang="es" sz="2200" dirty="0">
                <a:solidFill>
                  <a:schemeClr val="lt1"/>
                </a:solidFill>
                <a:latin typeface="Roboto Condensed Light"/>
                <a:ea typeface="Roboto Condensed Light"/>
                <a:cs typeface="Roboto Condensed Light"/>
                <a:sym typeface="Roboto Condensed Light"/>
              </a:rPr>
              <a:t>It defines a group of computers that may or may not share the same prefix or may or may not connected to the same network.</a:t>
            </a:r>
            <a:endParaRPr sz="2200" dirty="0">
              <a:solidFill>
                <a:schemeClr val="lt1"/>
              </a:solidFill>
              <a:latin typeface="Roboto Condensed Light"/>
              <a:ea typeface="Roboto Condensed Light"/>
              <a:cs typeface="Roboto Condensed Light"/>
              <a:sym typeface="Roboto Condensed Light"/>
            </a:endParaRPr>
          </a:p>
        </p:txBody>
      </p:sp>
    </p:spTree>
    <p:extLst>
      <p:ext uri="{BB962C8B-B14F-4D97-AF65-F5344CB8AC3E}">
        <p14:creationId xmlns:p14="http://schemas.microsoft.com/office/powerpoint/2010/main" val="3391022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425;p55" descr="Image result for categories of ipv6 addresses">
            <a:extLst>
              <a:ext uri="{FF2B5EF4-FFF2-40B4-BE49-F238E27FC236}">
                <a16:creationId xmlns:a16="http://schemas.microsoft.com/office/drawing/2014/main" id="{1ADF2F84-6273-412C-9DAB-D6A167923BBE}"/>
              </a:ext>
            </a:extLst>
          </p:cNvPr>
          <p:cNvPicPr preferRelativeResize="0"/>
          <p:nvPr/>
        </p:nvPicPr>
        <p:blipFill rotWithShape="1">
          <a:blip r:embed="rId2">
            <a:alphaModFix/>
          </a:blip>
          <a:srcRect r="13382" b="12126"/>
          <a:stretch/>
        </p:blipFill>
        <p:spPr>
          <a:xfrm>
            <a:off x="1285461" y="185530"/>
            <a:ext cx="9939130" cy="6347792"/>
          </a:xfrm>
          <a:prstGeom prst="rect">
            <a:avLst/>
          </a:prstGeom>
          <a:noFill/>
          <a:ln w="38100" cap="flat" cmpd="thickThin">
            <a:solidFill>
              <a:srgbClr val="000000"/>
            </a:solidFill>
            <a:prstDash val="solid"/>
            <a:round/>
            <a:headEnd type="none" w="sm" len="sm"/>
            <a:tailEnd type="none" w="sm" len="sm"/>
          </a:ln>
        </p:spPr>
      </p:pic>
    </p:spTree>
    <p:extLst>
      <p:ext uri="{BB962C8B-B14F-4D97-AF65-F5344CB8AC3E}">
        <p14:creationId xmlns:p14="http://schemas.microsoft.com/office/powerpoint/2010/main" val="692256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93F97925-C645-43B5-B0A2-9F88628B9960}"/>
              </a:ext>
            </a:extLst>
          </p:cNvPr>
          <p:cNvSpPr>
            <a:spLocks noGrp="1"/>
          </p:cNvSpPr>
          <p:nvPr>
            <p:ph type="ctrTitle"/>
          </p:nvPr>
        </p:nvSpPr>
        <p:spPr>
          <a:xfrm>
            <a:off x="1700212" y="1928053"/>
            <a:ext cx="9560202" cy="1058311"/>
          </a:xfrm>
          <a:prstGeom prst="rect">
            <a:avLst/>
          </a:prstGeom>
        </p:spPr>
        <p:txBody>
          <a:bodyPr anchor="b">
            <a:noAutofit/>
          </a:bodyPr>
          <a:lstStyle/>
          <a:p>
            <a:r>
              <a:rPr lang="en-US" sz="5400" b="1" dirty="0"/>
              <a:t>Packet format ( ipv4 &amp; ipv6)</a:t>
            </a:r>
          </a:p>
        </p:txBody>
      </p:sp>
      <p:sp>
        <p:nvSpPr>
          <p:cNvPr id="22" name="Subtitle 2">
            <a:extLst>
              <a:ext uri="{FF2B5EF4-FFF2-40B4-BE49-F238E27FC236}">
                <a16:creationId xmlns:a16="http://schemas.microsoft.com/office/drawing/2014/main" id="{9D1994FB-4215-424C-81D1-E3C2C3B020D1}"/>
              </a:ext>
            </a:extLst>
          </p:cNvPr>
          <p:cNvSpPr>
            <a:spLocks noGrp="1"/>
          </p:cNvSpPr>
          <p:nvPr>
            <p:ph type="subTitle" idx="1"/>
          </p:nvPr>
        </p:nvSpPr>
        <p:spPr>
          <a:xfrm>
            <a:off x="1876424" y="3602038"/>
            <a:ext cx="8791575" cy="1655762"/>
          </a:xfrm>
        </p:spPr>
        <p:txBody>
          <a:bodyPr/>
          <a:lstStyle/>
          <a:p>
            <a:r>
              <a:rPr lang="en-US" dirty="0"/>
              <a:t>                   </a:t>
            </a:r>
          </a:p>
        </p:txBody>
      </p:sp>
      <p:sp>
        <p:nvSpPr>
          <p:cNvPr id="9" name="Subtitle 2">
            <a:extLst>
              <a:ext uri="{FF2B5EF4-FFF2-40B4-BE49-F238E27FC236}">
                <a16:creationId xmlns:a16="http://schemas.microsoft.com/office/drawing/2014/main" id="{C88C83FC-570B-4639-9C01-5C1DFCB8C1A2}"/>
              </a:ext>
            </a:extLst>
          </p:cNvPr>
          <p:cNvSpPr txBox="1">
            <a:spLocks/>
          </p:cNvSpPr>
          <p:nvPr/>
        </p:nvSpPr>
        <p:spPr>
          <a:xfrm>
            <a:off x="1700212" y="3429000"/>
            <a:ext cx="8791575" cy="1655762"/>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pPr algn="ctr"/>
            <a:r>
              <a:rPr lang="en-US" sz="2400" cap="none" dirty="0">
                <a:latin typeface="Tahoma" panose="020B0604030504040204" pitchFamily="34" charset="0"/>
                <a:ea typeface="Tahoma" panose="020B0604030504040204" pitchFamily="34" charset="0"/>
                <a:cs typeface="Tahoma" panose="020B0604030504040204" pitchFamily="34" charset="0"/>
              </a:rPr>
              <a:t>Presented by:</a:t>
            </a:r>
          </a:p>
          <a:p>
            <a:pPr algn="ctr"/>
            <a:r>
              <a:rPr lang="en-US" sz="2400" cap="none" dirty="0">
                <a:latin typeface="Tahoma" panose="020B0604030504040204" pitchFamily="34" charset="0"/>
                <a:ea typeface="Tahoma" panose="020B0604030504040204" pitchFamily="34" charset="0"/>
                <a:cs typeface="Tahoma" panose="020B0604030504040204" pitchFamily="34" charset="0"/>
              </a:rPr>
              <a:t>Ariba Sadaf</a:t>
            </a:r>
          </a:p>
          <a:p>
            <a:pPr algn="ctr"/>
            <a:r>
              <a:rPr lang="en-US" sz="2400" u="sng" cap="none" dirty="0">
                <a:latin typeface="Tahoma" panose="020B0604030504040204" pitchFamily="34" charset="0"/>
                <a:ea typeface="Tahoma" panose="020B0604030504040204" pitchFamily="34" charset="0"/>
                <a:cs typeface="Tahoma" panose="020B0604030504040204" pitchFamily="34" charset="0"/>
              </a:rPr>
              <a:t>CT-010</a:t>
            </a:r>
          </a:p>
        </p:txBody>
      </p:sp>
    </p:spTree>
    <p:extLst>
      <p:ext uri="{BB962C8B-B14F-4D97-AF65-F5344CB8AC3E}">
        <p14:creationId xmlns:p14="http://schemas.microsoft.com/office/powerpoint/2010/main" val="2918208466"/>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02AFB-34D0-4A4E-ABAA-232791A0A962}"/>
              </a:ext>
            </a:extLst>
          </p:cNvPr>
          <p:cNvSpPr>
            <a:spLocks noGrp="1"/>
          </p:cNvSpPr>
          <p:nvPr>
            <p:ph type="title"/>
          </p:nvPr>
        </p:nvSpPr>
        <p:spPr>
          <a:xfrm>
            <a:off x="1143001" y="0"/>
            <a:ext cx="9905998" cy="1478570"/>
          </a:xfrm>
        </p:spPr>
        <p:txBody>
          <a:bodyPr>
            <a:normAutofit/>
          </a:bodyPr>
          <a:lstStyle/>
          <a:p>
            <a:pPr algn="ctr"/>
            <a:r>
              <a:rPr lang="en-US" sz="3800" b="1" dirty="0">
                <a:latin typeface="Verdana" panose="020B0604030504040204" pitchFamily="34" charset="0"/>
                <a:ea typeface="Verdana" panose="020B0604030504040204" pitchFamily="34" charset="0"/>
              </a:rPr>
              <a:t>IPV4 </a:t>
            </a:r>
            <a:r>
              <a:rPr lang="en-US" sz="3200" b="1" dirty="0">
                <a:latin typeface="Verdana" panose="020B0604030504040204" pitchFamily="34" charset="0"/>
                <a:ea typeface="Verdana" panose="020B0604030504040204" pitchFamily="34" charset="0"/>
              </a:rPr>
              <a:t>DATAGRAM FORMAT</a:t>
            </a:r>
            <a:endParaRPr lang="en-PK" sz="3800" b="1" dirty="0">
              <a:latin typeface="Verdana" panose="020B0604030504040204" pitchFamily="34" charset="0"/>
              <a:ea typeface="Verdana" panose="020B0604030504040204" pitchFamily="34" charset="0"/>
            </a:endParaRPr>
          </a:p>
        </p:txBody>
      </p:sp>
      <p:pic>
        <p:nvPicPr>
          <p:cNvPr id="12" name="Content Placeholder 11" descr="A screenshot of a cell phone&#10;&#10;Description automatically generated">
            <a:extLst>
              <a:ext uri="{FF2B5EF4-FFF2-40B4-BE49-F238E27FC236}">
                <a16:creationId xmlns:a16="http://schemas.microsoft.com/office/drawing/2014/main" id="{CFE4FE91-5A69-4940-8467-4734BC31D38F}"/>
              </a:ext>
            </a:extLst>
          </p:cNvPr>
          <p:cNvPicPr>
            <a:picLocks noGrp="1" noChangeAspect="1"/>
          </p:cNvPicPr>
          <p:nvPr>
            <p:ph idx="1"/>
          </p:nvPr>
        </p:nvPicPr>
        <p:blipFill>
          <a:blip r:embed="rId2"/>
          <a:stretch>
            <a:fillRect/>
          </a:stretch>
        </p:blipFill>
        <p:spPr>
          <a:xfrm>
            <a:off x="1732159" y="1152938"/>
            <a:ext cx="8727682" cy="5406887"/>
          </a:xfrm>
        </p:spPr>
      </p:pic>
    </p:spTree>
    <p:extLst>
      <p:ext uri="{BB962C8B-B14F-4D97-AF65-F5344CB8AC3E}">
        <p14:creationId xmlns:p14="http://schemas.microsoft.com/office/powerpoint/2010/main" val="1824391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3DF73-9B82-42D3-8C0F-B5C265B578DC}"/>
              </a:ext>
            </a:extLst>
          </p:cNvPr>
          <p:cNvSpPr>
            <a:spLocks noGrp="1"/>
          </p:cNvSpPr>
          <p:nvPr>
            <p:ph type="title"/>
          </p:nvPr>
        </p:nvSpPr>
        <p:spPr>
          <a:xfrm>
            <a:off x="1002890" y="557539"/>
            <a:ext cx="10044521" cy="1589313"/>
          </a:xfrm>
        </p:spPr>
        <p:txBody>
          <a:bodyPr/>
          <a:lstStyle/>
          <a:p>
            <a:r>
              <a:rPr lang="en-US" dirty="0"/>
              <a:t>IPv4 header includes:</a:t>
            </a:r>
            <a:endParaRPr lang="en-PK" dirty="0"/>
          </a:p>
        </p:txBody>
      </p:sp>
      <p:sp>
        <p:nvSpPr>
          <p:cNvPr id="7" name="Rectangle 3">
            <a:extLst>
              <a:ext uri="{FF2B5EF4-FFF2-40B4-BE49-F238E27FC236}">
                <a16:creationId xmlns:a16="http://schemas.microsoft.com/office/drawing/2014/main" id="{604D6088-0772-4C57-A600-C00383D13CCF}"/>
              </a:ext>
            </a:extLst>
          </p:cNvPr>
          <p:cNvSpPr>
            <a:spLocks noGrp="1" noChangeArrowheads="1"/>
          </p:cNvSpPr>
          <p:nvPr>
            <p:ph idx="1"/>
          </p:nvPr>
        </p:nvSpPr>
        <p:spPr bwMode="auto">
          <a:xfrm>
            <a:off x="540763" y="1899256"/>
            <a:ext cx="10506648"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PK" altLang="en-PK" sz="2000" b="1" i="0" u="none" strike="noStrike" cap="none" normalizeH="0" baseline="0" dirty="0">
                <a:ln>
                  <a:noFill/>
                </a:ln>
                <a:solidFill>
                  <a:schemeClr val="tx1"/>
                </a:solidFill>
                <a:effectLst/>
                <a:latin typeface="Arial" panose="020B0604020202020204" pitchFamily="34" charset="0"/>
              </a:rPr>
              <a:t>Version:</a:t>
            </a:r>
            <a:r>
              <a:rPr kumimoji="0" lang="en-PK" altLang="en-PK" sz="2000" b="0" i="0" u="none" strike="noStrike" cap="none" normalizeH="0" baseline="0" dirty="0">
                <a:ln>
                  <a:noFill/>
                </a:ln>
                <a:solidFill>
                  <a:schemeClr val="tx1"/>
                </a:solidFill>
                <a:effectLst/>
                <a:latin typeface="Arial" panose="020B0604020202020204" pitchFamily="34" charset="0"/>
              </a:rPr>
              <a:t> Version no. of Internet Protocol used (e.g. IPv4).</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PK" altLang="en-PK" sz="2000" b="1" i="0" u="none" strike="noStrike" cap="none" normalizeH="0" baseline="0" dirty="0">
                <a:ln>
                  <a:noFill/>
                </a:ln>
                <a:solidFill>
                  <a:schemeClr val="tx1"/>
                </a:solidFill>
                <a:effectLst/>
                <a:latin typeface="Arial" panose="020B0604020202020204" pitchFamily="34" charset="0"/>
              </a:rPr>
              <a:t>IHL:</a:t>
            </a:r>
            <a:r>
              <a:rPr kumimoji="0" lang="en-PK" altLang="en-PK" sz="2000" b="0" i="0" u="none" strike="noStrike" cap="none" normalizeH="0" baseline="0" dirty="0">
                <a:ln>
                  <a:noFill/>
                </a:ln>
                <a:solidFill>
                  <a:schemeClr val="tx1"/>
                </a:solidFill>
                <a:effectLst/>
                <a:latin typeface="Arial" panose="020B0604020202020204" pitchFamily="34" charset="0"/>
              </a:rPr>
              <a:t> Internet Header Length; Length of entire IP header.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PK" altLang="en-PK" sz="2000" b="1" i="0" u="none" strike="noStrike" cap="none" normalizeH="0" baseline="0" dirty="0">
                <a:ln>
                  <a:noFill/>
                </a:ln>
                <a:solidFill>
                  <a:schemeClr val="tx1"/>
                </a:solidFill>
                <a:effectLst/>
                <a:latin typeface="Arial" panose="020B0604020202020204" pitchFamily="34" charset="0"/>
              </a:rPr>
              <a:t>DSCP:</a:t>
            </a:r>
            <a:r>
              <a:rPr kumimoji="0" lang="en-PK" altLang="en-PK" sz="2000" b="0" i="0" u="none" strike="noStrike" cap="none" normalizeH="0" baseline="0" dirty="0">
                <a:ln>
                  <a:noFill/>
                </a:ln>
                <a:solidFill>
                  <a:schemeClr val="tx1"/>
                </a:solidFill>
                <a:effectLst/>
                <a:latin typeface="Arial" panose="020B0604020202020204" pitchFamily="34" charset="0"/>
              </a:rPr>
              <a:t> Differentiated Services Code Point; this is Type of Service.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PK" altLang="en-PK" sz="2000" b="1" i="0" u="none" strike="noStrike" cap="none" normalizeH="0" baseline="0" dirty="0">
                <a:ln>
                  <a:noFill/>
                </a:ln>
                <a:solidFill>
                  <a:schemeClr val="tx1"/>
                </a:solidFill>
                <a:effectLst/>
                <a:latin typeface="Arial" panose="020B0604020202020204" pitchFamily="34" charset="0"/>
              </a:rPr>
              <a:t>ECN:</a:t>
            </a:r>
            <a:r>
              <a:rPr kumimoji="0" lang="en-PK" altLang="en-PK" sz="2000" b="0" i="0" u="none" strike="noStrike" cap="none" normalizeH="0" baseline="0" dirty="0">
                <a:ln>
                  <a:noFill/>
                </a:ln>
                <a:solidFill>
                  <a:schemeClr val="tx1"/>
                </a:solidFill>
                <a:effectLst/>
                <a:latin typeface="Arial" panose="020B0604020202020204" pitchFamily="34" charset="0"/>
              </a:rPr>
              <a:t> Explicit Congestion Notification; It carries information about the congestion seen in  route.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PK" altLang="en-PK" sz="2000" b="1" i="0" u="none" strike="noStrike" cap="none" normalizeH="0" baseline="0" dirty="0">
                <a:ln>
                  <a:noFill/>
                </a:ln>
                <a:solidFill>
                  <a:schemeClr val="tx1"/>
                </a:solidFill>
                <a:effectLst/>
                <a:latin typeface="Arial" panose="020B0604020202020204" pitchFamily="34" charset="0"/>
              </a:rPr>
              <a:t>Total Length:</a:t>
            </a:r>
            <a:r>
              <a:rPr kumimoji="0" lang="en-PK" altLang="en-PK" sz="2000" b="0" i="0" u="none" strike="noStrike" cap="none" normalizeH="0" baseline="0" dirty="0">
                <a:ln>
                  <a:noFill/>
                </a:ln>
                <a:solidFill>
                  <a:schemeClr val="tx1"/>
                </a:solidFill>
                <a:effectLst/>
                <a:latin typeface="Arial" panose="020B0604020202020204" pitchFamily="34" charset="0"/>
              </a:rPr>
              <a:t> Length of entire IP Packet (including IP header and IP Payload).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PK" altLang="en-PK" sz="2000" b="1" i="0" u="none" strike="noStrike" cap="none" normalizeH="0" baseline="0" dirty="0">
                <a:ln>
                  <a:noFill/>
                </a:ln>
                <a:solidFill>
                  <a:schemeClr val="tx1"/>
                </a:solidFill>
                <a:effectLst/>
                <a:latin typeface="Arial" panose="020B0604020202020204" pitchFamily="34" charset="0"/>
              </a:rPr>
              <a:t>Identification:</a:t>
            </a:r>
            <a:r>
              <a:rPr kumimoji="0" lang="en-PK" altLang="en-PK" sz="2000" b="0" i="0" u="none" strike="noStrike" cap="none" normalizeH="0" baseline="0" dirty="0">
                <a:ln>
                  <a:noFill/>
                </a:ln>
                <a:solidFill>
                  <a:schemeClr val="tx1"/>
                </a:solidFill>
                <a:effectLst/>
                <a:latin typeface="Arial" panose="020B0604020202020204" pitchFamily="34" charset="0"/>
              </a:rPr>
              <a:t> If IP packet is fragmented during the transmission, all the fragments contain same</a:t>
            </a:r>
            <a:endParaRPr kumimoji="0" lang="en-US" altLang="en-PK"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PK" altLang="en-PK" sz="2000" b="0" i="0" u="none" strike="noStrike" cap="none" normalizeH="0" baseline="0" dirty="0">
                <a:ln>
                  <a:noFill/>
                </a:ln>
                <a:solidFill>
                  <a:schemeClr val="tx1"/>
                </a:solidFill>
                <a:effectLst/>
                <a:latin typeface="Arial" panose="020B0604020202020204" pitchFamily="34" charset="0"/>
              </a:rPr>
              <a:t> identification number. to identify original IP packet they belong to.</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PK" altLang="en-PK" sz="2000" b="1" i="0" u="none" strike="noStrike" cap="none" normalizeH="0" baseline="0" dirty="0">
                <a:ln>
                  <a:noFill/>
                </a:ln>
                <a:solidFill>
                  <a:schemeClr val="tx1"/>
                </a:solidFill>
                <a:effectLst/>
                <a:latin typeface="Arial" panose="020B0604020202020204" pitchFamily="34" charset="0"/>
              </a:rPr>
              <a:t>Flags:</a:t>
            </a:r>
            <a:r>
              <a:rPr kumimoji="0" lang="en-PK" altLang="en-PK" sz="2000" b="0" i="0" u="none" strike="noStrike" cap="none" normalizeH="0" baseline="0" dirty="0">
                <a:ln>
                  <a:noFill/>
                </a:ln>
                <a:solidFill>
                  <a:schemeClr val="tx1"/>
                </a:solidFill>
                <a:effectLst/>
                <a:latin typeface="Arial" panose="020B0604020202020204" pitchFamily="34" charset="0"/>
              </a:rPr>
              <a:t> As required by the network resources, if IP Packet is too large to handle, these ‘flags’ tells</a:t>
            </a:r>
            <a:endParaRPr kumimoji="0" lang="en-US" altLang="en-PK"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PK" altLang="en-PK" sz="2000" b="0" i="0" u="none" strike="noStrike" cap="none" normalizeH="0" baseline="0" dirty="0">
                <a:ln>
                  <a:noFill/>
                </a:ln>
                <a:solidFill>
                  <a:schemeClr val="tx1"/>
                </a:solidFill>
                <a:effectLst/>
                <a:latin typeface="Arial" panose="020B0604020202020204" pitchFamily="34" charset="0"/>
              </a:rPr>
              <a:t> if they can be fragmented or not. In this 3-bit flag, the MSB is always set to ‘0’.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PK" altLang="en-PK" sz="2000" b="1" i="0" u="none" strike="noStrike" cap="none" normalizeH="0" baseline="0" dirty="0">
                <a:ln>
                  <a:noFill/>
                </a:ln>
                <a:solidFill>
                  <a:schemeClr val="tx1"/>
                </a:solidFill>
                <a:effectLst/>
                <a:latin typeface="Arial" panose="020B0604020202020204" pitchFamily="34" charset="0"/>
              </a:rPr>
              <a:t>Fragment Offset:</a:t>
            </a:r>
            <a:r>
              <a:rPr kumimoji="0" lang="en-PK" altLang="en-PK" sz="2000" b="0" i="0" u="none" strike="noStrike" cap="none" normalizeH="0" baseline="0" dirty="0">
                <a:ln>
                  <a:noFill/>
                </a:ln>
                <a:solidFill>
                  <a:schemeClr val="tx1"/>
                </a:solidFill>
                <a:effectLst/>
                <a:latin typeface="Arial" panose="020B0604020202020204" pitchFamily="34" charset="0"/>
              </a:rPr>
              <a:t> This offset tells the exact position of the fragment in the original IP Packet.</a:t>
            </a:r>
          </a:p>
        </p:txBody>
      </p:sp>
    </p:spTree>
    <p:extLst>
      <p:ext uri="{BB962C8B-B14F-4D97-AF65-F5344CB8AC3E}">
        <p14:creationId xmlns:p14="http://schemas.microsoft.com/office/powerpoint/2010/main" val="1731929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24390E0-DA2A-432F-BF16-3B44153DDEA8}"/>
              </a:ext>
            </a:extLst>
          </p:cNvPr>
          <p:cNvSpPr/>
          <p:nvPr/>
        </p:nvSpPr>
        <p:spPr>
          <a:xfrm>
            <a:off x="1165123" y="1735435"/>
            <a:ext cx="9792929" cy="4093428"/>
          </a:xfrm>
          <a:prstGeom prst="rect">
            <a:avLst/>
          </a:prstGeom>
        </p:spPr>
        <p:txBody>
          <a:bodyPr wrap="square">
            <a:spAutoFit/>
          </a:bodyPr>
          <a:lstStyle/>
          <a:p>
            <a:pPr marL="285750" indent="-285750">
              <a:buFont typeface="Arial" panose="020B0604020202020204" pitchFamily="34" charset="0"/>
              <a:buChar char="•"/>
            </a:pPr>
            <a:r>
              <a:rPr lang="en-US" sz="2000" b="1" dirty="0">
                <a:latin typeface="Arial" panose="020B0604020202020204" pitchFamily="34" charset="0"/>
                <a:cs typeface="Arial" panose="020B0604020202020204" pitchFamily="34" charset="0"/>
              </a:rPr>
              <a:t>Time to Live:</a:t>
            </a:r>
            <a:r>
              <a:rPr lang="en-US" sz="2000" dirty="0">
                <a:latin typeface="Arial" panose="020B0604020202020204" pitchFamily="34" charset="0"/>
                <a:cs typeface="Arial" panose="020B0604020202020204" pitchFamily="34" charset="0"/>
              </a:rPr>
              <a:t> To avoid looping in the network, every packet is sent with some TTL value set, which tells the network how many routers (hops) this packet can cross.</a:t>
            </a:r>
          </a:p>
          <a:p>
            <a:pPr marL="285750" indent="-285750">
              <a:buFont typeface="Arial" panose="020B0604020202020204" pitchFamily="34" charset="0"/>
              <a:buChar char="•"/>
            </a:pPr>
            <a:r>
              <a:rPr lang="en-US" sz="2000" b="1" dirty="0">
                <a:latin typeface="Arial" panose="020B0604020202020204" pitchFamily="34" charset="0"/>
                <a:cs typeface="Arial" panose="020B0604020202020204" pitchFamily="34" charset="0"/>
              </a:rPr>
              <a:t>Protocol:</a:t>
            </a:r>
            <a:r>
              <a:rPr lang="en-US" sz="2000" dirty="0">
                <a:latin typeface="Arial" panose="020B0604020202020204" pitchFamily="34" charset="0"/>
                <a:cs typeface="Arial" panose="020B0604020202020204" pitchFamily="34" charset="0"/>
              </a:rPr>
              <a:t> Tells the Network layer at the destination host, to which Protocol this packet belongs to, i.e. the next level Protocol. For example protocol number of ICMP is 1, TCP is 6 and UDP is 17.</a:t>
            </a:r>
          </a:p>
          <a:p>
            <a:pPr marL="285750" indent="-285750">
              <a:buFont typeface="Arial" panose="020B0604020202020204" pitchFamily="34" charset="0"/>
              <a:buChar char="•"/>
            </a:pPr>
            <a:r>
              <a:rPr lang="en-US" sz="2000" b="1" dirty="0">
                <a:latin typeface="Arial" panose="020B0604020202020204" pitchFamily="34" charset="0"/>
                <a:cs typeface="Arial" panose="020B0604020202020204" pitchFamily="34" charset="0"/>
              </a:rPr>
              <a:t>Header Checksum:</a:t>
            </a:r>
            <a:r>
              <a:rPr lang="en-US" sz="2000" dirty="0">
                <a:latin typeface="Arial" panose="020B0604020202020204" pitchFamily="34" charset="0"/>
                <a:cs typeface="Arial" panose="020B0604020202020204" pitchFamily="34" charset="0"/>
              </a:rPr>
              <a:t> This field is used to keep checksum value of entire header which is then used to check if the packet is received error-free</a:t>
            </a:r>
          </a:p>
          <a:p>
            <a:pPr marL="285750" indent="-285750">
              <a:buFont typeface="Arial" panose="020B0604020202020204" pitchFamily="34" charset="0"/>
              <a:buChar char="•"/>
            </a:pPr>
            <a:r>
              <a:rPr lang="en-US" sz="2000" b="1" dirty="0">
                <a:latin typeface="Arial" panose="020B0604020202020204" pitchFamily="34" charset="0"/>
                <a:cs typeface="Arial" panose="020B0604020202020204" pitchFamily="34" charset="0"/>
              </a:rPr>
              <a:t>Source Address:</a:t>
            </a:r>
            <a:r>
              <a:rPr lang="en-US" sz="2000" dirty="0">
                <a:latin typeface="Arial" panose="020B0604020202020204" pitchFamily="34" charset="0"/>
                <a:cs typeface="Arial" panose="020B0604020202020204" pitchFamily="34" charset="0"/>
              </a:rPr>
              <a:t> 32-bit address of the Sender (or source) of the packet.</a:t>
            </a:r>
          </a:p>
          <a:p>
            <a:pPr marL="285750" indent="-285750">
              <a:buFont typeface="Arial" panose="020B0604020202020204" pitchFamily="34" charset="0"/>
              <a:buChar char="•"/>
            </a:pPr>
            <a:r>
              <a:rPr lang="en-US" sz="2000" b="1" dirty="0">
                <a:latin typeface="Arial" panose="020B0604020202020204" pitchFamily="34" charset="0"/>
                <a:cs typeface="Arial" panose="020B0604020202020204" pitchFamily="34" charset="0"/>
              </a:rPr>
              <a:t>Destination Address:</a:t>
            </a:r>
            <a:r>
              <a:rPr lang="en-US" sz="2000" dirty="0">
                <a:latin typeface="Arial" panose="020B0604020202020204" pitchFamily="34" charset="0"/>
                <a:cs typeface="Arial" panose="020B0604020202020204" pitchFamily="34" charset="0"/>
              </a:rPr>
              <a:t> 32-bit address of the Receiver (or destination) of the packet.</a:t>
            </a:r>
          </a:p>
          <a:p>
            <a:pPr marL="285750" indent="-285750">
              <a:buFont typeface="Arial" panose="020B0604020202020204" pitchFamily="34" charset="0"/>
              <a:buChar char="•"/>
            </a:pPr>
            <a:r>
              <a:rPr lang="en-US" sz="2000" b="1" dirty="0">
                <a:latin typeface="Arial" panose="020B0604020202020204" pitchFamily="34" charset="0"/>
                <a:cs typeface="Arial" panose="020B0604020202020204" pitchFamily="34" charset="0"/>
              </a:rPr>
              <a:t>Options:</a:t>
            </a:r>
            <a:r>
              <a:rPr lang="en-US" sz="2000" dirty="0">
                <a:latin typeface="Arial" panose="020B0604020202020204" pitchFamily="34" charset="0"/>
                <a:cs typeface="Arial" panose="020B0604020202020204" pitchFamily="34" charset="0"/>
              </a:rPr>
              <a:t> This is optional field, which is used if the value of IHL is greater than 5. These options may contain values for options such as Security, Record Route, Time Stamp, etc.</a:t>
            </a:r>
            <a:endParaRPr lang="en-PK"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46477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E1B69-EC9E-4AC8-A427-573C5667C084}"/>
              </a:ext>
            </a:extLst>
          </p:cNvPr>
          <p:cNvSpPr>
            <a:spLocks noGrp="1"/>
          </p:cNvSpPr>
          <p:nvPr>
            <p:ph type="title"/>
          </p:nvPr>
        </p:nvSpPr>
        <p:spPr>
          <a:xfrm>
            <a:off x="1143001" y="0"/>
            <a:ext cx="9905998" cy="1478570"/>
          </a:xfrm>
        </p:spPr>
        <p:txBody>
          <a:bodyPr/>
          <a:lstStyle/>
          <a:p>
            <a:pPr algn="ctr"/>
            <a:r>
              <a:rPr lang="en-US" b="1" dirty="0">
                <a:latin typeface="Verdana" panose="020B0604030504040204" pitchFamily="34" charset="0"/>
                <a:ea typeface="Verdana" panose="020B0604030504040204" pitchFamily="34" charset="0"/>
              </a:rPr>
              <a:t>Ipv6 </a:t>
            </a:r>
            <a:r>
              <a:rPr lang="en-US" b="1" dirty="0">
                <a:latin typeface="Arial" panose="020B0604020202020204" pitchFamily="34" charset="0"/>
                <a:ea typeface="Verdana" panose="020B0604030504040204" pitchFamily="34" charset="0"/>
                <a:cs typeface="Arial" panose="020B0604020202020204" pitchFamily="34" charset="0"/>
              </a:rPr>
              <a:t>datagram format</a:t>
            </a:r>
            <a:endParaRPr lang="en-PK" b="1" dirty="0">
              <a:latin typeface="Verdana" panose="020B0604030504040204" pitchFamily="34" charset="0"/>
              <a:ea typeface="Verdana" panose="020B0604030504040204" pitchFamily="34" charset="0"/>
            </a:endParaRPr>
          </a:p>
        </p:txBody>
      </p:sp>
      <p:pic>
        <p:nvPicPr>
          <p:cNvPr id="11" name="Content Placeholder 10" descr="A screenshot of a cell phone&#10;&#10;Description automatically generated">
            <a:extLst>
              <a:ext uri="{FF2B5EF4-FFF2-40B4-BE49-F238E27FC236}">
                <a16:creationId xmlns:a16="http://schemas.microsoft.com/office/drawing/2014/main" id="{9B9872A3-6C1C-4D4A-B7AA-1F0BE9DB9F21}"/>
              </a:ext>
            </a:extLst>
          </p:cNvPr>
          <p:cNvPicPr>
            <a:picLocks noGrp="1" noChangeAspect="1"/>
          </p:cNvPicPr>
          <p:nvPr>
            <p:ph idx="1"/>
          </p:nvPr>
        </p:nvPicPr>
        <p:blipFill>
          <a:blip r:embed="rId2"/>
          <a:stretch>
            <a:fillRect/>
          </a:stretch>
        </p:blipFill>
        <p:spPr>
          <a:xfrm>
            <a:off x="1397328" y="1099930"/>
            <a:ext cx="9397344" cy="5244599"/>
          </a:xfrm>
        </p:spPr>
      </p:pic>
    </p:spTree>
    <p:extLst>
      <p:ext uri="{BB962C8B-B14F-4D97-AF65-F5344CB8AC3E}">
        <p14:creationId xmlns:p14="http://schemas.microsoft.com/office/powerpoint/2010/main" val="2209031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65FF6-AC8A-4C7A-B836-239020721A6D}"/>
              </a:ext>
            </a:extLst>
          </p:cNvPr>
          <p:cNvSpPr>
            <a:spLocks noGrp="1"/>
          </p:cNvSpPr>
          <p:nvPr>
            <p:ph type="title"/>
          </p:nvPr>
        </p:nvSpPr>
        <p:spPr/>
        <p:txBody>
          <a:bodyPr/>
          <a:lstStyle/>
          <a:p>
            <a:r>
              <a:rPr lang="en-US" dirty="0"/>
              <a:t>Ipv6 Headers includes:</a:t>
            </a:r>
            <a:endParaRPr lang="en-PK" dirty="0"/>
          </a:p>
        </p:txBody>
      </p:sp>
      <p:sp>
        <p:nvSpPr>
          <p:cNvPr id="3" name="Content Placeholder 2">
            <a:extLst>
              <a:ext uri="{FF2B5EF4-FFF2-40B4-BE49-F238E27FC236}">
                <a16:creationId xmlns:a16="http://schemas.microsoft.com/office/drawing/2014/main" id="{FF7E7F30-DDE3-4089-AACB-732ECD2BEA91}"/>
              </a:ext>
            </a:extLst>
          </p:cNvPr>
          <p:cNvSpPr>
            <a:spLocks noGrp="1"/>
          </p:cNvSpPr>
          <p:nvPr>
            <p:ph idx="1"/>
          </p:nvPr>
        </p:nvSpPr>
        <p:spPr>
          <a:xfrm>
            <a:off x="1141412" y="2097088"/>
            <a:ext cx="9905999" cy="4142393"/>
          </a:xfrm>
        </p:spPr>
        <p:txBody>
          <a:bodyPr>
            <a:noAutofit/>
          </a:bodyPr>
          <a:lstStyle/>
          <a:p>
            <a:r>
              <a:rPr lang="en-US" sz="2000" b="1" dirty="0">
                <a:latin typeface="Arial" panose="020B0604020202020204" pitchFamily="34" charset="0"/>
                <a:cs typeface="Arial" panose="020B0604020202020204" pitchFamily="34" charset="0"/>
              </a:rPr>
              <a:t>Version</a:t>
            </a:r>
            <a:r>
              <a:rPr lang="en-US" sz="2000" dirty="0">
                <a:latin typeface="Arial" panose="020B0604020202020204" pitchFamily="34" charset="0"/>
                <a:cs typeface="Arial" panose="020B0604020202020204" pitchFamily="34" charset="0"/>
              </a:rPr>
              <a:t> (4-bits): It represents the version of Internet Protocol, i.e. 0110.</a:t>
            </a:r>
            <a:endParaRPr lang="en-PK" sz="2000"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Traffic Class</a:t>
            </a:r>
            <a:r>
              <a:rPr lang="en-US" sz="2000" dirty="0">
                <a:latin typeface="Arial" panose="020B0604020202020204" pitchFamily="34" charset="0"/>
                <a:cs typeface="Arial" panose="020B0604020202020204" pitchFamily="34" charset="0"/>
              </a:rPr>
              <a:t> (8-bits): These 8 bits are divided into two parts. The most significant 6 bits are used for Type of Service to let the Router Known what services should be provided to this packet. The least significant 2 bits are used for Explicit Congestion Notification (ECN).</a:t>
            </a:r>
          </a:p>
          <a:p>
            <a:r>
              <a:rPr lang="en-US" sz="2000" b="1" dirty="0"/>
              <a:t>Flow Label</a:t>
            </a:r>
            <a:r>
              <a:rPr lang="en-US" sz="2000" dirty="0"/>
              <a:t> (20-bits): This label is used to maintain the sequential flow of the packets belonging to a communication. The source labels the sequence to help the router identify that a particular packet belongs to a specific flow of information. This field helps avoid re-ordering of data packets. It is designed for streaming/real-time media.</a:t>
            </a:r>
          </a:p>
        </p:txBody>
      </p:sp>
    </p:spTree>
    <p:extLst>
      <p:ext uri="{BB962C8B-B14F-4D97-AF65-F5344CB8AC3E}">
        <p14:creationId xmlns:p14="http://schemas.microsoft.com/office/powerpoint/2010/main" val="784585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7AE7CC7-BEC5-45AB-86C4-4E7C6E8511FA}"/>
              </a:ext>
            </a:extLst>
          </p:cNvPr>
          <p:cNvSpPr/>
          <p:nvPr/>
        </p:nvSpPr>
        <p:spPr>
          <a:xfrm>
            <a:off x="914400" y="1347699"/>
            <a:ext cx="10442713" cy="4401205"/>
          </a:xfrm>
          <a:prstGeom prst="rect">
            <a:avLst/>
          </a:prstGeom>
        </p:spPr>
        <p:txBody>
          <a:bodyPr wrap="square">
            <a:spAutoFit/>
          </a:bodyPr>
          <a:lstStyle/>
          <a:p>
            <a:pPr marL="285750" indent="-285750">
              <a:buFont typeface="Arial" panose="020B0604020202020204" pitchFamily="34" charset="0"/>
              <a:buChar char="•"/>
            </a:pPr>
            <a:r>
              <a:rPr lang="en-US" sz="2000" b="1" dirty="0">
                <a:latin typeface="Arial" panose="020B0604020202020204" pitchFamily="34" charset="0"/>
                <a:cs typeface="Arial" panose="020B0604020202020204" pitchFamily="34" charset="0"/>
              </a:rPr>
              <a:t>Payload Length</a:t>
            </a:r>
            <a:r>
              <a:rPr lang="en-US" sz="2000" dirty="0">
                <a:latin typeface="Arial" panose="020B0604020202020204" pitchFamily="34" charset="0"/>
                <a:cs typeface="Arial" panose="020B0604020202020204" pitchFamily="34" charset="0"/>
              </a:rPr>
              <a:t> (16-bits): This field is used to tell the routers how much information a packet contains in its payload. Payload is composed of Extension Headers and Upper Layer data. With 16 bits, up to 65535 bytes can be indicated; but if the Extension Headers contain Hop-by-Hop Extension Header, then the payload may exceed 65535 bytes and this field is set to 0.</a:t>
            </a:r>
            <a:endParaRPr lang="en-US"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b="1" dirty="0">
                <a:latin typeface="Arial" panose="020B0604020202020204" pitchFamily="34" charset="0"/>
                <a:cs typeface="Arial" panose="020B0604020202020204" pitchFamily="34" charset="0"/>
              </a:rPr>
              <a:t>Next Header</a:t>
            </a:r>
            <a:r>
              <a:rPr lang="en-US" sz="2000" dirty="0">
                <a:latin typeface="Arial" panose="020B0604020202020204" pitchFamily="34" charset="0"/>
                <a:cs typeface="Arial" panose="020B0604020202020204" pitchFamily="34" charset="0"/>
              </a:rPr>
              <a:t> (8-bits): This field is used to indicate either the type of Extension Header, or if the Extension Header is not present then it indicates the Upper Layer PDU. The values for the type of Upper Layer PDU are same as IPv4’s.</a:t>
            </a:r>
          </a:p>
          <a:p>
            <a:pPr marL="285750" indent="-285750">
              <a:buFont typeface="Arial" panose="020B0604020202020204" pitchFamily="34" charset="0"/>
              <a:buChar char="•"/>
            </a:pPr>
            <a:r>
              <a:rPr lang="en-US" sz="2000" b="1" dirty="0">
                <a:latin typeface="Arial" panose="020B0604020202020204" pitchFamily="34" charset="0"/>
                <a:cs typeface="Arial" panose="020B0604020202020204" pitchFamily="34" charset="0"/>
              </a:rPr>
              <a:t>Hop Limit</a:t>
            </a:r>
            <a:r>
              <a:rPr lang="en-US" sz="2000" dirty="0">
                <a:latin typeface="Arial" panose="020B0604020202020204" pitchFamily="34" charset="0"/>
                <a:cs typeface="Arial" panose="020B0604020202020204" pitchFamily="34" charset="0"/>
              </a:rPr>
              <a:t> (8-bits): This field is used to stop packet to loop in the network infinitely. This is same as TTL in IPv4. The value of Hop Limit field is decremented by 1 as it passes a link (router/hop). When the field reaches 0 the packet is discarded.</a:t>
            </a:r>
          </a:p>
          <a:p>
            <a:pPr marL="285750" indent="-285750">
              <a:buFont typeface="Arial" panose="020B0604020202020204" pitchFamily="34" charset="0"/>
              <a:buChar char="•"/>
            </a:pPr>
            <a:r>
              <a:rPr lang="en-US" sz="2000" b="1" dirty="0">
                <a:latin typeface="Arial" panose="020B0604020202020204" pitchFamily="34" charset="0"/>
                <a:cs typeface="Arial" panose="020B0604020202020204" pitchFamily="34" charset="0"/>
              </a:rPr>
              <a:t>Source Address</a:t>
            </a:r>
            <a:r>
              <a:rPr lang="en-US" sz="2000" dirty="0">
                <a:latin typeface="Arial" panose="020B0604020202020204" pitchFamily="34" charset="0"/>
                <a:cs typeface="Arial" panose="020B0604020202020204" pitchFamily="34" charset="0"/>
              </a:rPr>
              <a:t> (128-bits): This field indicates the address of originator of the packet.</a:t>
            </a:r>
          </a:p>
          <a:p>
            <a:pPr marL="285750" indent="-285750">
              <a:buFont typeface="Arial" panose="020B0604020202020204" pitchFamily="34" charset="0"/>
              <a:buChar char="•"/>
            </a:pPr>
            <a:r>
              <a:rPr lang="en-US" sz="2000" b="1" dirty="0">
                <a:latin typeface="Arial" panose="020B0604020202020204" pitchFamily="34" charset="0"/>
                <a:cs typeface="Arial" panose="020B0604020202020204" pitchFamily="34" charset="0"/>
              </a:rPr>
              <a:t>Destination Address</a:t>
            </a:r>
            <a:r>
              <a:rPr lang="en-US" sz="2000" dirty="0">
                <a:latin typeface="Arial" panose="020B0604020202020204" pitchFamily="34" charset="0"/>
                <a:cs typeface="Arial" panose="020B0604020202020204" pitchFamily="34" charset="0"/>
              </a:rPr>
              <a:t> (128-bits): This field provides the address of intended recipient of the packet.</a:t>
            </a:r>
            <a:endParaRPr lang="en-PK"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28229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screenshot of a cell phone&#10;&#10;Description automatically generated">
            <a:extLst>
              <a:ext uri="{FF2B5EF4-FFF2-40B4-BE49-F238E27FC236}">
                <a16:creationId xmlns:a16="http://schemas.microsoft.com/office/drawing/2014/main" id="{B1DBFE29-F50D-47E2-9F2E-101A656F31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8469" y="956603"/>
            <a:ext cx="10185008" cy="5458265"/>
          </a:xfrm>
          <a:prstGeom prst="rect">
            <a:avLst/>
          </a:prstGeom>
        </p:spPr>
      </p:pic>
      <p:sp>
        <p:nvSpPr>
          <p:cNvPr id="2" name="Rectangle 1">
            <a:extLst>
              <a:ext uri="{FF2B5EF4-FFF2-40B4-BE49-F238E27FC236}">
                <a16:creationId xmlns:a16="http://schemas.microsoft.com/office/drawing/2014/main" id="{2EFEBF6B-EE5B-405C-BE58-747A49FE4542}"/>
              </a:ext>
            </a:extLst>
          </p:cNvPr>
          <p:cNvSpPr/>
          <p:nvPr/>
        </p:nvSpPr>
        <p:spPr>
          <a:xfrm>
            <a:off x="928469" y="5565913"/>
            <a:ext cx="10185008" cy="84895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0841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Google Shape;333;p45">
            <a:extLst>
              <a:ext uri="{FF2B5EF4-FFF2-40B4-BE49-F238E27FC236}">
                <a16:creationId xmlns:a16="http://schemas.microsoft.com/office/drawing/2014/main" id="{404122EB-1AE2-43E2-9725-F8C9116C25C8}"/>
              </a:ext>
            </a:extLst>
          </p:cNvPr>
          <p:cNvSpPr txBox="1">
            <a:spLocks/>
          </p:cNvSpPr>
          <p:nvPr/>
        </p:nvSpPr>
        <p:spPr>
          <a:xfrm>
            <a:off x="2646300" y="1051248"/>
            <a:ext cx="6899400" cy="946200"/>
          </a:xfrm>
          <a:prstGeom prst="rect">
            <a:avLst/>
          </a:prstGeom>
        </p:spPr>
        <p:txBody>
          <a:bodyPr spcFirstLastPara="1" wrap="square" lIns="91425" tIns="91425" rIns="91425" bIns="91425" anchor="t" anchorCtr="0">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spcBef>
                <a:spcPts val="0"/>
              </a:spcBef>
            </a:pPr>
            <a:r>
              <a:rPr lang="en-US" sz="5400" b="1" dirty="0"/>
              <a:t>TABLE OF CONTENTS</a:t>
            </a:r>
          </a:p>
        </p:txBody>
      </p:sp>
      <p:sp>
        <p:nvSpPr>
          <p:cNvPr id="113" name="Google Shape;334;p45">
            <a:extLst>
              <a:ext uri="{FF2B5EF4-FFF2-40B4-BE49-F238E27FC236}">
                <a16:creationId xmlns:a16="http://schemas.microsoft.com/office/drawing/2014/main" id="{CCFB7663-7A88-4BF3-95D9-611851AB311C}"/>
              </a:ext>
            </a:extLst>
          </p:cNvPr>
          <p:cNvSpPr txBox="1">
            <a:spLocks/>
          </p:cNvSpPr>
          <p:nvPr/>
        </p:nvSpPr>
        <p:spPr>
          <a:xfrm>
            <a:off x="1966579" y="4317654"/>
            <a:ext cx="2629200" cy="577800"/>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spcBef>
                <a:spcPts val="0"/>
              </a:spcBef>
            </a:pPr>
            <a:r>
              <a:rPr lang="en-US" sz="3200" dirty="0"/>
              <a:t>IPV6, IPV4 ADDRESSING</a:t>
            </a:r>
          </a:p>
        </p:txBody>
      </p:sp>
      <p:sp>
        <p:nvSpPr>
          <p:cNvPr id="114" name="Google Shape;335;p45">
            <a:extLst>
              <a:ext uri="{FF2B5EF4-FFF2-40B4-BE49-F238E27FC236}">
                <a16:creationId xmlns:a16="http://schemas.microsoft.com/office/drawing/2014/main" id="{C92053C2-FFF8-440F-B7DC-E43C3F81FF56}"/>
              </a:ext>
            </a:extLst>
          </p:cNvPr>
          <p:cNvSpPr txBox="1">
            <a:spLocks/>
          </p:cNvSpPr>
          <p:nvPr/>
        </p:nvSpPr>
        <p:spPr>
          <a:xfrm>
            <a:off x="2404279" y="2918150"/>
            <a:ext cx="1753800" cy="57780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spcBef>
                <a:spcPts val="0"/>
              </a:spcBef>
            </a:pPr>
            <a:r>
              <a:rPr lang="es" sz="5400" b="1" dirty="0">
                <a:solidFill>
                  <a:srgbClr val="FF0000"/>
                </a:solidFill>
              </a:rPr>
              <a:t>01</a:t>
            </a:r>
          </a:p>
        </p:txBody>
      </p:sp>
      <p:sp>
        <p:nvSpPr>
          <p:cNvPr id="115" name="Google Shape;336;p45">
            <a:extLst>
              <a:ext uri="{FF2B5EF4-FFF2-40B4-BE49-F238E27FC236}">
                <a16:creationId xmlns:a16="http://schemas.microsoft.com/office/drawing/2014/main" id="{42D9F2AC-C595-401D-A436-4E7A83C22957}"/>
              </a:ext>
            </a:extLst>
          </p:cNvPr>
          <p:cNvSpPr txBox="1">
            <a:spLocks/>
          </p:cNvSpPr>
          <p:nvPr/>
        </p:nvSpPr>
        <p:spPr>
          <a:xfrm>
            <a:off x="4489762" y="4699305"/>
            <a:ext cx="2629200" cy="577800"/>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spcBef>
                <a:spcPts val="0"/>
              </a:spcBef>
              <a:buClr>
                <a:schemeClr val="dk1"/>
              </a:buClr>
              <a:buSzPts val="1100"/>
              <a:buFont typeface="Arial"/>
              <a:buNone/>
            </a:pPr>
            <a:r>
              <a:rPr lang="en-US" sz="3200" dirty="0">
                <a:solidFill>
                  <a:schemeClr val="lt1"/>
                </a:solidFill>
              </a:rPr>
              <a:t>IPV6, IPV4 PACKET FORMATTING</a:t>
            </a:r>
            <a:endParaRPr lang="en-US" sz="3200" dirty="0"/>
          </a:p>
        </p:txBody>
      </p:sp>
      <p:sp>
        <p:nvSpPr>
          <p:cNvPr id="116" name="Google Shape;337;p45">
            <a:extLst>
              <a:ext uri="{FF2B5EF4-FFF2-40B4-BE49-F238E27FC236}">
                <a16:creationId xmlns:a16="http://schemas.microsoft.com/office/drawing/2014/main" id="{935D4546-8836-41F8-9BFA-601572AFC174}"/>
              </a:ext>
            </a:extLst>
          </p:cNvPr>
          <p:cNvSpPr txBox="1">
            <a:spLocks/>
          </p:cNvSpPr>
          <p:nvPr/>
        </p:nvSpPr>
        <p:spPr>
          <a:xfrm>
            <a:off x="4927462" y="2891646"/>
            <a:ext cx="1753800" cy="57780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spcBef>
                <a:spcPts val="0"/>
              </a:spcBef>
            </a:pPr>
            <a:r>
              <a:rPr lang="es" sz="5400" b="1" dirty="0">
                <a:solidFill>
                  <a:srgbClr val="FF0000"/>
                </a:solidFill>
              </a:rPr>
              <a:t>02</a:t>
            </a:r>
          </a:p>
        </p:txBody>
      </p:sp>
      <p:sp>
        <p:nvSpPr>
          <p:cNvPr id="117" name="Google Shape;338;p45">
            <a:extLst>
              <a:ext uri="{FF2B5EF4-FFF2-40B4-BE49-F238E27FC236}">
                <a16:creationId xmlns:a16="http://schemas.microsoft.com/office/drawing/2014/main" id="{0E550028-E9B9-4F03-8F3F-1C498145BEC2}"/>
              </a:ext>
            </a:extLst>
          </p:cNvPr>
          <p:cNvSpPr txBox="1">
            <a:spLocks/>
          </p:cNvSpPr>
          <p:nvPr/>
        </p:nvSpPr>
        <p:spPr>
          <a:xfrm>
            <a:off x="7791900" y="2888345"/>
            <a:ext cx="1753800" cy="57780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spcBef>
                <a:spcPts val="0"/>
              </a:spcBef>
            </a:pPr>
            <a:r>
              <a:rPr lang="es" sz="5400" b="1" dirty="0">
                <a:solidFill>
                  <a:srgbClr val="FF0000"/>
                </a:solidFill>
              </a:rPr>
              <a:t>03</a:t>
            </a:r>
          </a:p>
        </p:txBody>
      </p:sp>
      <p:sp>
        <p:nvSpPr>
          <p:cNvPr id="118" name="Google Shape;339;p45">
            <a:extLst>
              <a:ext uri="{FF2B5EF4-FFF2-40B4-BE49-F238E27FC236}">
                <a16:creationId xmlns:a16="http://schemas.microsoft.com/office/drawing/2014/main" id="{90DA4688-B78A-44F3-8731-78BE15624EE6}"/>
              </a:ext>
            </a:extLst>
          </p:cNvPr>
          <p:cNvSpPr txBox="1">
            <a:spLocks/>
          </p:cNvSpPr>
          <p:nvPr/>
        </p:nvSpPr>
        <p:spPr>
          <a:xfrm>
            <a:off x="7354200" y="4712557"/>
            <a:ext cx="2629200" cy="577800"/>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spcBef>
                <a:spcPts val="0"/>
              </a:spcBef>
            </a:pPr>
            <a:r>
              <a:rPr lang="en-US" sz="3200" dirty="0"/>
              <a:t>TRANSITION FROM IPv4 TO IPv6</a:t>
            </a:r>
          </a:p>
        </p:txBody>
      </p:sp>
      <p:sp>
        <p:nvSpPr>
          <p:cNvPr id="2" name="Oval 1">
            <a:extLst>
              <a:ext uri="{FF2B5EF4-FFF2-40B4-BE49-F238E27FC236}">
                <a16:creationId xmlns:a16="http://schemas.microsoft.com/office/drawing/2014/main" id="{9AA239B5-23BE-4018-9C02-25222C6F37B7}"/>
              </a:ext>
            </a:extLst>
          </p:cNvPr>
          <p:cNvSpPr/>
          <p:nvPr/>
        </p:nvSpPr>
        <p:spPr>
          <a:xfrm>
            <a:off x="2646300" y="2650435"/>
            <a:ext cx="1170524" cy="1113182"/>
          </a:xfrm>
          <a:prstGeom prst="ellipse">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9349F26F-A355-43DA-A0B6-B0713DB92494}"/>
              </a:ext>
            </a:extLst>
          </p:cNvPr>
          <p:cNvSpPr/>
          <p:nvPr/>
        </p:nvSpPr>
        <p:spPr>
          <a:xfrm>
            <a:off x="5219100" y="2620654"/>
            <a:ext cx="1170524" cy="1113182"/>
          </a:xfrm>
          <a:prstGeom prst="ellipse">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32E484B5-403A-4C4E-A261-74BD88115B47}"/>
              </a:ext>
            </a:extLst>
          </p:cNvPr>
          <p:cNvSpPr/>
          <p:nvPr/>
        </p:nvSpPr>
        <p:spPr>
          <a:xfrm>
            <a:off x="8083538" y="2620654"/>
            <a:ext cx="1170524" cy="1113182"/>
          </a:xfrm>
          <a:prstGeom prst="ellipse">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92010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mph" presetSubtype="0" fill="hold" grpId="0" nodeType="clickEffect">
                                  <p:stCondLst>
                                    <p:cond delay="0"/>
                                  </p:stCondLst>
                                  <p:childTnLst>
                                    <p:animClr clrSpc="hsl" dir="cw">
                                      <p:cBhvr override="childStyle">
                                        <p:cTn id="6" dur="500" fill="hold"/>
                                        <p:tgtEl>
                                          <p:spTgt spid="2"/>
                                        </p:tgtEl>
                                        <p:attrNameLst>
                                          <p:attrName>style.color</p:attrName>
                                        </p:attrNameLst>
                                      </p:cBhvr>
                                      <p:by>
                                        <p:hsl h="7200000" s="0" l="0"/>
                                      </p:by>
                                    </p:animClr>
                                    <p:animClr clrSpc="hsl" dir="cw">
                                      <p:cBhvr>
                                        <p:cTn id="7" dur="500" fill="hold"/>
                                        <p:tgtEl>
                                          <p:spTgt spid="2"/>
                                        </p:tgtEl>
                                        <p:attrNameLst>
                                          <p:attrName>fillcolor</p:attrName>
                                        </p:attrNameLst>
                                      </p:cBhvr>
                                      <p:by>
                                        <p:hsl h="7200000" s="0" l="0"/>
                                      </p:by>
                                    </p:animClr>
                                    <p:animClr clrSpc="hsl" dir="cw">
                                      <p:cBhvr>
                                        <p:cTn id="8" dur="500" fill="hold"/>
                                        <p:tgtEl>
                                          <p:spTgt spid="2"/>
                                        </p:tgtEl>
                                        <p:attrNameLst>
                                          <p:attrName>stroke.color</p:attrName>
                                        </p:attrNameLst>
                                      </p:cBhvr>
                                      <p:by>
                                        <p:hsl h="7200000" s="0" l="0"/>
                                      </p:by>
                                    </p:animClr>
                                    <p:set>
                                      <p:cBhvr>
                                        <p:cTn id="9" dur="500" fill="hold"/>
                                        <p:tgtEl>
                                          <p:spTgt spid="2"/>
                                        </p:tgtEl>
                                        <p:attrNameLst>
                                          <p:attrName>fill.type</p:attrName>
                                        </p:attrNameLst>
                                      </p:cBhvr>
                                      <p:to>
                                        <p:strVal val="solid"/>
                                      </p:to>
                                    </p:set>
                                  </p:childTnLst>
                                </p:cTn>
                              </p:par>
                              <p:par>
                                <p:cTn id="10" presetID="21" presetClass="emph" presetSubtype="0" fill="hold" grpId="0" nodeType="withEffect">
                                  <p:stCondLst>
                                    <p:cond delay="0"/>
                                  </p:stCondLst>
                                  <p:childTnLst>
                                    <p:animClr clrSpc="hsl" dir="cw">
                                      <p:cBhvr override="childStyle">
                                        <p:cTn id="11" dur="500" fill="hold"/>
                                        <p:tgtEl>
                                          <p:spTgt spid="114"/>
                                        </p:tgtEl>
                                        <p:attrNameLst>
                                          <p:attrName>style.color</p:attrName>
                                        </p:attrNameLst>
                                      </p:cBhvr>
                                      <p:by>
                                        <p:hsl h="7200000" s="0" l="0"/>
                                      </p:by>
                                    </p:animClr>
                                    <p:animClr clrSpc="hsl" dir="cw">
                                      <p:cBhvr>
                                        <p:cTn id="12" dur="500" fill="hold"/>
                                        <p:tgtEl>
                                          <p:spTgt spid="114"/>
                                        </p:tgtEl>
                                        <p:attrNameLst>
                                          <p:attrName>fillcolor</p:attrName>
                                        </p:attrNameLst>
                                      </p:cBhvr>
                                      <p:by>
                                        <p:hsl h="7200000" s="0" l="0"/>
                                      </p:by>
                                    </p:animClr>
                                    <p:animClr clrSpc="hsl" dir="cw">
                                      <p:cBhvr>
                                        <p:cTn id="13" dur="500" fill="hold"/>
                                        <p:tgtEl>
                                          <p:spTgt spid="114"/>
                                        </p:tgtEl>
                                        <p:attrNameLst>
                                          <p:attrName>stroke.color</p:attrName>
                                        </p:attrNameLst>
                                      </p:cBhvr>
                                      <p:by>
                                        <p:hsl h="7200000" s="0" l="0"/>
                                      </p:by>
                                    </p:animClr>
                                    <p:set>
                                      <p:cBhvr>
                                        <p:cTn id="14" dur="500" fill="hold"/>
                                        <p:tgtEl>
                                          <p:spTgt spid="114"/>
                                        </p:tgtEl>
                                        <p:attrNameLst>
                                          <p:attrName>fill.type</p:attrName>
                                        </p:attrNameLst>
                                      </p:cBhvr>
                                      <p:to>
                                        <p:strVal val="solid"/>
                                      </p:to>
                                    </p:set>
                                  </p:childTnLst>
                                </p:cTn>
                              </p:par>
                              <p:par>
                                <p:cTn id="15" presetID="21" presetClass="emph" presetSubtype="0" fill="hold" grpId="0" nodeType="withEffect">
                                  <p:stCondLst>
                                    <p:cond delay="0"/>
                                  </p:stCondLst>
                                  <p:childTnLst>
                                    <p:animClr clrSpc="hsl" dir="cw">
                                      <p:cBhvr override="childStyle">
                                        <p:cTn id="16" dur="500" fill="hold"/>
                                        <p:tgtEl>
                                          <p:spTgt spid="10"/>
                                        </p:tgtEl>
                                        <p:attrNameLst>
                                          <p:attrName>style.color</p:attrName>
                                        </p:attrNameLst>
                                      </p:cBhvr>
                                      <p:by>
                                        <p:hsl h="7200000" s="0" l="0"/>
                                      </p:by>
                                    </p:animClr>
                                    <p:animClr clrSpc="hsl" dir="cw">
                                      <p:cBhvr>
                                        <p:cTn id="17" dur="500" fill="hold"/>
                                        <p:tgtEl>
                                          <p:spTgt spid="10"/>
                                        </p:tgtEl>
                                        <p:attrNameLst>
                                          <p:attrName>fillcolor</p:attrName>
                                        </p:attrNameLst>
                                      </p:cBhvr>
                                      <p:by>
                                        <p:hsl h="7200000" s="0" l="0"/>
                                      </p:by>
                                    </p:animClr>
                                    <p:animClr clrSpc="hsl" dir="cw">
                                      <p:cBhvr>
                                        <p:cTn id="18" dur="500" fill="hold"/>
                                        <p:tgtEl>
                                          <p:spTgt spid="10"/>
                                        </p:tgtEl>
                                        <p:attrNameLst>
                                          <p:attrName>stroke.color</p:attrName>
                                        </p:attrNameLst>
                                      </p:cBhvr>
                                      <p:by>
                                        <p:hsl h="7200000" s="0" l="0"/>
                                      </p:by>
                                    </p:animClr>
                                    <p:set>
                                      <p:cBhvr>
                                        <p:cTn id="19" dur="500" fill="hold"/>
                                        <p:tgtEl>
                                          <p:spTgt spid="10"/>
                                        </p:tgtEl>
                                        <p:attrNameLst>
                                          <p:attrName>fill.type</p:attrName>
                                        </p:attrNameLst>
                                      </p:cBhvr>
                                      <p:to>
                                        <p:strVal val="solid"/>
                                      </p:to>
                                    </p:set>
                                  </p:childTnLst>
                                </p:cTn>
                              </p:par>
                              <p:par>
                                <p:cTn id="20" presetID="21" presetClass="emph" presetSubtype="0" fill="hold" grpId="0" nodeType="withEffect">
                                  <p:stCondLst>
                                    <p:cond delay="0"/>
                                  </p:stCondLst>
                                  <p:childTnLst>
                                    <p:animClr clrSpc="hsl" dir="cw">
                                      <p:cBhvr override="childStyle">
                                        <p:cTn id="21" dur="500" fill="hold"/>
                                        <p:tgtEl>
                                          <p:spTgt spid="116"/>
                                        </p:tgtEl>
                                        <p:attrNameLst>
                                          <p:attrName>style.color</p:attrName>
                                        </p:attrNameLst>
                                      </p:cBhvr>
                                      <p:by>
                                        <p:hsl h="7200000" s="0" l="0"/>
                                      </p:by>
                                    </p:animClr>
                                    <p:animClr clrSpc="hsl" dir="cw">
                                      <p:cBhvr>
                                        <p:cTn id="22" dur="500" fill="hold"/>
                                        <p:tgtEl>
                                          <p:spTgt spid="116"/>
                                        </p:tgtEl>
                                        <p:attrNameLst>
                                          <p:attrName>fillcolor</p:attrName>
                                        </p:attrNameLst>
                                      </p:cBhvr>
                                      <p:by>
                                        <p:hsl h="7200000" s="0" l="0"/>
                                      </p:by>
                                    </p:animClr>
                                    <p:animClr clrSpc="hsl" dir="cw">
                                      <p:cBhvr>
                                        <p:cTn id="23" dur="500" fill="hold"/>
                                        <p:tgtEl>
                                          <p:spTgt spid="116"/>
                                        </p:tgtEl>
                                        <p:attrNameLst>
                                          <p:attrName>stroke.color</p:attrName>
                                        </p:attrNameLst>
                                      </p:cBhvr>
                                      <p:by>
                                        <p:hsl h="7200000" s="0" l="0"/>
                                      </p:by>
                                    </p:animClr>
                                    <p:set>
                                      <p:cBhvr>
                                        <p:cTn id="24" dur="500" fill="hold"/>
                                        <p:tgtEl>
                                          <p:spTgt spid="116"/>
                                        </p:tgtEl>
                                        <p:attrNameLst>
                                          <p:attrName>fill.type</p:attrName>
                                        </p:attrNameLst>
                                      </p:cBhvr>
                                      <p:to>
                                        <p:strVal val="solid"/>
                                      </p:to>
                                    </p:set>
                                  </p:childTnLst>
                                </p:cTn>
                              </p:par>
                              <p:par>
                                <p:cTn id="25" presetID="21" presetClass="emph" presetSubtype="0" fill="hold" grpId="0" nodeType="withEffect">
                                  <p:stCondLst>
                                    <p:cond delay="0"/>
                                  </p:stCondLst>
                                  <p:childTnLst>
                                    <p:animClr clrSpc="hsl" dir="cw">
                                      <p:cBhvr override="childStyle">
                                        <p:cTn id="26" dur="500" fill="hold"/>
                                        <p:tgtEl>
                                          <p:spTgt spid="11"/>
                                        </p:tgtEl>
                                        <p:attrNameLst>
                                          <p:attrName>style.color</p:attrName>
                                        </p:attrNameLst>
                                      </p:cBhvr>
                                      <p:by>
                                        <p:hsl h="7200000" s="0" l="0"/>
                                      </p:by>
                                    </p:animClr>
                                    <p:animClr clrSpc="hsl" dir="cw">
                                      <p:cBhvr>
                                        <p:cTn id="27" dur="500" fill="hold"/>
                                        <p:tgtEl>
                                          <p:spTgt spid="11"/>
                                        </p:tgtEl>
                                        <p:attrNameLst>
                                          <p:attrName>fillcolor</p:attrName>
                                        </p:attrNameLst>
                                      </p:cBhvr>
                                      <p:by>
                                        <p:hsl h="7200000" s="0" l="0"/>
                                      </p:by>
                                    </p:animClr>
                                    <p:animClr clrSpc="hsl" dir="cw">
                                      <p:cBhvr>
                                        <p:cTn id="28" dur="500" fill="hold"/>
                                        <p:tgtEl>
                                          <p:spTgt spid="11"/>
                                        </p:tgtEl>
                                        <p:attrNameLst>
                                          <p:attrName>stroke.color</p:attrName>
                                        </p:attrNameLst>
                                      </p:cBhvr>
                                      <p:by>
                                        <p:hsl h="7200000" s="0" l="0"/>
                                      </p:by>
                                    </p:animClr>
                                    <p:set>
                                      <p:cBhvr>
                                        <p:cTn id="29" dur="500" fill="hold"/>
                                        <p:tgtEl>
                                          <p:spTgt spid="11"/>
                                        </p:tgtEl>
                                        <p:attrNameLst>
                                          <p:attrName>fill.type</p:attrName>
                                        </p:attrNameLst>
                                      </p:cBhvr>
                                      <p:to>
                                        <p:strVal val="solid"/>
                                      </p:to>
                                    </p:set>
                                  </p:childTnLst>
                                </p:cTn>
                              </p:par>
                              <p:par>
                                <p:cTn id="30" presetID="21" presetClass="emph" presetSubtype="0" fill="hold" grpId="0" nodeType="withEffect">
                                  <p:stCondLst>
                                    <p:cond delay="0"/>
                                  </p:stCondLst>
                                  <p:childTnLst>
                                    <p:animClr clrSpc="hsl" dir="cw">
                                      <p:cBhvr override="childStyle">
                                        <p:cTn id="31" dur="500" fill="hold"/>
                                        <p:tgtEl>
                                          <p:spTgt spid="117"/>
                                        </p:tgtEl>
                                        <p:attrNameLst>
                                          <p:attrName>style.color</p:attrName>
                                        </p:attrNameLst>
                                      </p:cBhvr>
                                      <p:by>
                                        <p:hsl h="7200000" s="0" l="0"/>
                                      </p:by>
                                    </p:animClr>
                                    <p:animClr clrSpc="hsl" dir="cw">
                                      <p:cBhvr>
                                        <p:cTn id="32" dur="500" fill="hold"/>
                                        <p:tgtEl>
                                          <p:spTgt spid="117"/>
                                        </p:tgtEl>
                                        <p:attrNameLst>
                                          <p:attrName>fillcolor</p:attrName>
                                        </p:attrNameLst>
                                      </p:cBhvr>
                                      <p:by>
                                        <p:hsl h="7200000" s="0" l="0"/>
                                      </p:by>
                                    </p:animClr>
                                    <p:animClr clrSpc="hsl" dir="cw">
                                      <p:cBhvr>
                                        <p:cTn id="33" dur="500" fill="hold"/>
                                        <p:tgtEl>
                                          <p:spTgt spid="117"/>
                                        </p:tgtEl>
                                        <p:attrNameLst>
                                          <p:attrName>stroke.color</p:attrName>
                                        </p:attrNameLst>
                                      </p:cBhvr>
                                      <p:by>
                                        <p:hsl h="7200000" s="0" l="0"/>
                                      </p:by>
                                    </p:animClr>
                                    <p:set>
                                      <p:cBhvr>
                                        <p:cTn id="34" dur="500" fill="hold"/>
                                        <p:tgtEl>
                                          <p:spTgt spid="117"/>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p:bldP spid="116" grpId="0"/>
      <p:bldP spid="117" grpId="0"/>
      <p:bldP spid="2" grpId="0" animBg="1"/>
      <p:bldP spid="10" grpId="0" animBg="1"/>
      <p:bldP spid="1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a:xfrm>
            <a:off x="1876424" y="1122363"/>
            <a:ext cx="8791575" cy="2387600"/>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a:bodyPr>
          <a:lstStyle/>
          <a:p>
            <a:pPr algn="ctr"/>
            <a:r>
              <a:rPr lang="en-US" sz="6600" cap="none" dirty="0">
                <a:latin typeface="Rockwell" panose="02060603020205020403" pitchFamily="18" charset="0"/>
              </a:rPr>
              <a:t>Transition From IPv4 To IPv6</a:t>
            </a:r>
          </a:p>
        </p:txBody>
      </p:sp>
      <p:sp>
        <p:nvSpPr>
          <p:cNvPr id="3" name="Subtitle 2">
            <a:extLst>
              <a:ext uri="{FF2B5EF4-FFF2-40B4-BE49-F238E27FC236}">
                <a16:creationId xmlns:a16="http://schemas.microsoft.com/office/drawing/2014/main" id="{2E78725B-6E40-4D82-B375-7831D81C29EE}"/>
              </a:ext>
            </a:extLst>
          </p:cNvPr>
          <p:cNvSpPr>
            <a:spLocks noGrp="1"/>
          </p:cNvSpPr>
          <p:nvPr>
            <p:ph type="subTitle" idx="1"/>
          </p:nvPr>
        </p:nvSpPr>
        <p:spPr>
          <a:xfrm>
            <a:off x="1876424" y="3708055"/>
            <a:ext cx="8791575" cy="1655762"/>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a:bodyPr>
          <a:lstStyle/>
          <a:p>
            <a:pPr algn="ctr"/>
            <a:r>
              <a:rPr lang="en-US" sz="2400" cap="none" dirty="0">
                <a:latin typeface="Tahoma" panose="020B0604030504040204" pitchFamily="34" charset="0"/>
                <a:ea typeface="Tahoma" panose="020B0604030504040204" pitchFamily="34" charset="0"/>
                <a:cs typeface="Tahoma" panose="020B0604030504040204" pitchFamily="34" charset="0"/>
              </a:rPr>
              <a:t>Presented by:</a:t>
            </a:r>
          </a:p>
          <a:p>
            <a:pPr algn="ctr"/>
            <a:r>
              <a:rPr lang="en-US" sz="2400" cap="none" dirty="0">
                <a:latin typeface="Tahoma" panose="020B0604030504040204" pitchFamily="34" charset="0"/>
                <a:ea typeface="Tahoma" panose="020B0604030504040204" pitchFamily="34" charset="0"/>
                <a:cs typeface="Tahoma" panose="020B0604030504040204" pitchFamily="34" charset="0"/>
              </a:rPr>
              <a:t>Werda Farooq</a:t>
            </a:r>
          </a:p>
          <a:p>
            <a:pPr algn="ctr"/>
            <a:r>
              <a:rPr lang="en-US" sz="2400" u="sng" cap="none" dirty="0">
                <a:latin typeface="Tahoma" panose="020B0604030504040204" pitchFamily="34" charset="0"/>
                <a:ea typeface="Tahoma" panose="020B0604030504040204" pitchFamily="34" charset="0"/>
                <a:cs typeface="Tahoma" panose="020B0604030504040204" pitchFamily="34" charset="0"/>
              </a:rPr>
              <a:t>CT-016</a:t>
            </a:r>
          </a:p>
        </p:txBody>
      </p:sp>
    </p:spTree>
    <p:extLst>
      <p:ext uri="{BB962C8B-B14F-4D97-AF65-F5344CB8AC3E}">
        <p14:creationId xmlns:p14="http://schemas.microsoft.com/office/powerpoint/2010/main" val="1819359268"/>
      </p:ext>
    </p:extLst>
  </p:cSld>
  <p:clrMapOvr>
    <a:masterClrMapping/>
  </p:clrMapOvr>
  <mc:AlternateContent xmlns:mc="http://schemas.openxmlformats.org/markup-compatibility/2006" xmlns:p14="http://schemas.microsoft.com/office/powerpoint/2010/main">
    <mc:Choice Requires="p14">
      <p:transition spd="slow" p14:dur="1250">
        <p14:prism isContent="1" isInverted="1"/>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4DD50-1E00-4262-A0AD-B81E8AABE821}"/>
              </a:ext>
            </a:extLst>
          </p:cNvPr>
          <p:cNvSpPr>
            <a:spLocks noGrp="1"/>
          </p:cNvSpPr>
          <p:nvPr>
            <p:ph type="title"/>
          </p:nvPr>
        </p:nvSpPr>
        <p:spPr>
          <a:xfrm>
            <a:off x="1408044" y="502099"/>
            <a:ext cx="9905998" cy="1478570"/>
          </a:xfrm>
        </p:spPr>
        <p:txBody>
          <a:bodyPr>
            <a:noAutofit/>
          </a:bodyPr>
          <a:lstStyle/>
          <a:p>
            <a:r>
              <a:rPr lang="en-US" sz="3400" cap="none" dirty="0">
                <a:latin typeface="+mn-lt"/>
                <a:ea typeface="Verdana" panose="020B0604030504040204" pitchFamily="34" charset="0"/>
                <a:cs typeface="Times New Roman" panose="02020603050405020304" pitchFamily="18" charset="0"/>
              </a:rPr>
              <a:t>There are a couple of main methods that can be used when transitioning a network from ipv4 to ipv6; these include:</a:t>
            </a:r>
          </a:p>
        </p:txBody>
      </p:sp>
      <p:sp>
        <p:nvSpPr>
          <p:cNvPr id="3" name="TextBox 2">
            <a:extLst>
              <a:ext uri="{FF2B5EF4-FFF2-40B4-BE49-F238E27FC236}">
                <a16:creationId xmlns:a16="http://schemas.microsoft.com/office/drawing/2014/main" id="{2660FBDA-9AC5-4D9D-A9D1-264C701C1A05}"/>
              </a:ext>
            </a:extLst>
          </p:cNvPr>
          <p:cNvSpPr txBox="1"/>
          <p:nvPr/>
        </p:nvSpPr>
        <p:spPr>
          <a:xfrm>
            <a:off x="1408044" y="2425149"/>
            <a:ext cx="9564756" cy="3323987"/>
          </a:xfrm>
          <a:prstGeom prst="rect">
            <a:avLst/>
          </a:prstGeom>
          <a:noFill/>
        </p:spPr>
        <p:txBody>
          <a:bodyPr wrap="square" rtlCol="0">
            <a:spAutoFit/>
          </a:bodyPr>
          <a:lstStyle/>
          <a:p>
            <a:pPr marL="457200" indent="-457200">
              <a:buFont typeface="Wingdings" panose="05000000000000000000" pitchFamily="2" charset="2"/>
              <a:buChar char="Ø"/>
            </a:pPr>
            <a:r>
              <a:rPr lang="en-US" sz="3000" b="1" dirty="0">
                <a:solidFill>
                  <a:srgbClr val="00B0F0"/>
                </a:solidFill>
                <a:hlinkClick r:id="rId2">
                  <a:extLst>
                    <a:ext uri="{A12FA001-AC4F-418D-AE19-62706E023703}">
                      <ahyp:hlinkClr xmlns:ahyp="http://schemas.microsoft.com/office/drawing/2018/hyperlinkcolor" val="tx"/>
                    </a:ext>
                  </a:extLst>
                </a:hlinkClick>
              </a:rPr>
              <a:t>Dual Stack</a:t>
            </a:r>
            <a:r>
              <a:rPr lang="en-US" sz="3000" dirty="0"/>
              <a:t> – Running both IPv4 and IPv6 on the same devices</a:t>
            </a:r>
          </a:p>
          <a:p>
            <a:pPr marL="457200" indent="-457200">
              <a:buFont typeface="Wingdings" panose="05000000000000000000" pitchFamily="2" charset="2"/>
              <a:buChar char="Ø"/>
            </a:pPr>
            <a:r>
              <a:rPr lang="en-US" sz="3000" b="1" dirty="0">
                <a:solidFill>
                  <a:srgbClr val="00B0F0"/>
                </a:solidFill>
                <a:hlinkClick r:id="rId3">
                  <a:extLst>
                    <a:ext uri="{A12FA001-AC4F-418D-AE19-62706E023703}">
                      <ahyp:hlinkClr xmlns:ahyp="http://schemas.microsoft.com/office/drawing/2018/hyperlinkcolor" val="tx"/>
                    </a:ext>
                  </a:extLst>
                </a:hlinkClick>
              </a:rPr>
              <a:t>Tunneling</a:t>
            </a:r>
            <a:r>
              <a:rPr lang="en-US" sz="3000" dirty="0">
                <a:solidFill>
                  <a:srgbClr val="00B0F0"/>
                </a:solidFill>
                <a:hlinkClick r:id="rId3">
                  <a:extLst>
                    <a:ext uri="{A12FA001-AC4F-418D-AE19-62706E023703}">
                      <ahyp:hlinkClr xmlns:ahyp="http://schemas.microsoft.com/office/drawing/2018/hyperlinkcolor" val="tx"/>
                    </a:ext>
                  </a:extLst>
                </a:hlinkClick>
              </a:rPr>
              <a:t> </a:t>
            </a:r>
            <a:r>
              <a:rPr lang="en-US" sz="3000" dirty="0"/>
              <a:t>– Transporting IPv6 traffic through an IPv4 network transparently</a:t>
            </a:r>
          </a:p>
          <a:p>
            <a:pPr marL="457200" indent="-457200">
              <a:buFont typeface="Wingdings" panose="05000000000000000000" pitchFamily="2" charset="2"/>
              <a:buChar char="Ø"/>
            </a:pPr>
            <a:r>
              <a:rPr lang="en-US" sz="3000" b="1" dirty="0">
                <a:solidFill>
                  <a:srgbClr val="00B0F0"/>
                </a:solidFill>
                <a:hlinkClick r:id="rId4">
                  <a:extLst>
                    <a:ext uri="{A12FA001-AC4F-418D-AE19-62706E023703}">
                      <ahyp:hlinkClr xmlns:ahyp="http://schemas.microsoft.com/office/drawing/2018/hyperlinkcolor" val="tx"/>
                    </a:ext>
                  </a:extLst>
                </a:hlinkClick>
              </a:rPr>
              <a:t>Translation </a:t>
            </a:r>
            <a:r>
              <a:rPr lang="en-US" sz="3000" dirty="0"/>
              <a:t>– Converting IPv6traffic to IPv4 traffic for transport and vice versa.</a:t>
            </a:r>
          </a:p>
          <a:p>
            <a:pPr marL="457200" indent="-457200">
              <a:buFont typeface="Wingdings" panose="05000000000000000000" pitchFamily="2" charset="2"/>
              <a:buChar char="Ø"/>
            </a:pPr>
            <a:endParaRPr lang="en-US" sz="3000" dirty="0"/>
          </a:p>
        </p:txBody>
      </p:sp>
    </p:spTree>
    <p:extLst>
      <p:ext uri="{BB962C8B-B14F-4D97-AF65-F5344CB8AC3E}">
        <p14:creationId xmlns:p14="http://schemas.microsoft.com/office/powerpoint/2010/main" val="40548534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D0D61-03AE-411A-8226-002594FE4725}"/>
              </a:ext>
            </a:extLst>
          </p:cNvPr>
          <p:cNvSpPr>
            <a:spLocks noGrp="1"/>
          </p:cNvSpPr>
          <p:nvPr>
            <p:ph type="title"/>
          </p:nvPr>
        </p:nvSpPr>
        <p:spPr>
          <a:xfrm>
            <a:off x="1325394" y="463007"/>
            <a:ext cx="2548887" cy="1465072"/>
          </a:xfrm>
          <a:effectLst>
            <a:outerShdw blurRad="50800" dist="38100" dir="10800000" algn="r" rotWithShape="0">
              <a:prstClr val="black">
                <a:alpha val="40000"/>
              </a:prstClr>
            </a:outerShdw>
          </a:effectLst>
        </p:spPr>
        <p:txBody>
          <a:bodyPr>
            <a:noAutofit/>
          </a:bodyPr>
          <a:lstStyle/>
          <a:p>
            <a:r>
              <a:rPr lang="en-US" sz="4400" b="1" dirty="0">
                <a:latin typeface="Verdana" panose="020B0604030504040204" pitchFamily="34" charset="0"/>
                <a:ea typeface="Verdana" panose="020B0604030504040204" pitchFamily="34" charset="0"/>
              </a:rPr>
              <a:t>Dual stack</a:t>
            </a:r>
            <a:br>
              <a:rPr lang="en-US" sz="4400" b="1" dirty="0">
                <a:latin typeface="Verdana" panose="020B0604030504040204" pitchFamily="34" charset="0"/>
                <a:ea typeface="Verdana" panose="020B0604030504040204" pitchFamily="34" charset="0"/>
              </a:rPr>
            </a:br>
            <a:endParaRPr lang="en-US" sz="4400" dirty="0">
              <a:latin typeface="Verdana" panose="020B0604030504040204" pitchFamily="34" charset="0"/>
              <a:ea typeface="Verdana" panose="020B0604030504040204" pitchFamily="34" charset="0"/>
            </a:endParaRPr>
          </a:p>
        </p:txBody>
      </p:sp>
      <p:sp>
        <p:nvSpPr>
          <p:cNvPr id="3" name="TextBox 2">
            <a:extLst>
              <a:ext uri="{FF2B5EF4-FFF2-40B4-BE49-F238E27FC236}">
                <a16:creationId xmlns:a16="http://schemas.microsoft.com/office/drawing/2014/main" id="{40EDCBEC-5D99-45A0-A1B1-D837EB2DB04F}"/>
              </a:ext>
            </a:extLst>
          </p:cNvPr>
          <p:cNvSpPr txBox="1"/>
          <p:nvPr/>
        </p:nvSpPr>
        <p:spPr>
          <a:xfrm>
            <a:off x="4572000" y="744705"/>
            <a:ext cx="2372139" cy="584775"/>
          </a:xfrm>
          <a:prstGeom prst="rect">
            <a:avLst/>
          </a:prstGeom>
          <a:noFill/>
          <a:ln w="38100">
            <a:solidFill>
              <a:schemeClr val="accent1">
                <a:lumMod val="40000"/>
                <a:lumOff val="60000"/>
              </a:schemeClr>
            </a:solidFill>
          </a:ln>
        </p:spPr>
        <p:txBody>
          <a:bodyPr wrap="square" rtlCol="0">
            <a:spAutoFit/>
          </a:bodyPr>
          <a:lstStyle/>
          <a:p>
            <a:pPr algn="ctr"/>
            <a:r>
              <a:rPr lang="en-US" sz="3200" dirty="0"/>
              <a:t>Source</a:t>
            </a:r>
          </a:p>
        </p:txBody>
      </p:sp>
      <p:sp>
        <p:nvSpPr>
          <p:cNvPr id="4" name="TextBox 3">
            <a:extLst>
              <a:ext uri="{FF2B5EF4-FFF2-40B4-BE49-F238E27FC236}">
                <a16:creationId xmlns:a16="http://schemas.microsoft.com/office/drawing/2014/main" id="{46D6C004-1572-46E1-8162-7D501627B329}"/>
              </a:ext>
            </a:extLst>
          </p:cNvPr>
          <p:cNvSpPr txBox="1"/>
          <p:nvPr/>
        </p:nvSpPr>
        <p:spPr>
          <a:xfrm>
            <a:off x="4155837" y="2160631"/>
            <a:ext cx="928515" cy="584775"/>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3200" dirty="0"/>
              <a:t>IPv4</a:t>
            </a:r>
          </a:p>
        </p:txBody>
      </p:sp>
      <p:sp>
        <p:nvSpPr>
          <p:cNvPr id="5" name="TextBox 4">
            <a:extLst>
              <a:ext uri="{FF2B5EF4-FFF2-40B4-BE49-F238E27FC236}">
                <a16:creationId xmlns:a16="http://schemas.microsoft.com/office/drawing/2014/main" id="{04A872BF-5AFB-43F9-8C4F-3B9E790E0841}"/>
              </a:ext>
            </a:extLst>
          </p:cNvPr>
          <p:cNvSpPr txBox="1"/>
          <p:nvPr/>
        </p:nvSpPr>
        <p:spPr>
          <a:xfrm>
            <a:off x="6331945" y="2160631"/>
            <a:ext cx="928515" cy="584775"/>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3200" dirty="0"/>
              <a:t>IPv6</a:t>
            </a:r>
          </a:p>
        </p:txBody>
      </p:sp>
      <p:sp>
        <p:nvSpPr>
          <p:cNvPr id="6" name="TextBox 5">
            <a:extLst>
              <a:ext uri="{FF2B5EF4-FFF2-40B4-BE49-F238E27FC236}">
                <a16:creationId xmlns:a16="http://schemas.microsoft.com/office/drawing/2014/main" id="{CE81F859-A68F-4CF4-8C1A-CB029A8491D8}"/>
              </a:ext>
            </a:extLst>
          </p:cNvPr>
          <p:cNvSpPr txBox="1"/>
          <p:nvPr/>
        </p:nvSpPr>
        <p:spPr>
          <a:xfrm>
            <a:off x="3916198" y="5645572"/>
            <a:ext cx="3226724" cy="584775"/>
          </a:xfrm>
          <a:prstGeom prst="rect">
            <a:avLst/>
          </a:prstGeom>
          <a:noFill/>
          <a:ln w="38100">
            <a:solidFill>
              <a:schemeClr val="accent1">
                <a:lumMod val="40000"/>
                <a:lumOff val="60000"/>
              </a:schemeClr>
            </a:solidFill>
          </a:ln>
        </p:spPr>
        <p:txBody>
          <a:bodyPr wrap="square" rtlCol="0">
            <a:spAutoFit/>
          </a:bodyPr>
          <a:lstStyle/>
          <a:p>
            <a:pPr algn="ctr"/>
            <a:r>
              <a:rPr lang="en-US" sz="3200" dirty="0"/>
              <a:t>Destination</a:t>
            </a:r>
          </a:p>
        </p:txBody>
      </p:sp>
      <p:sp>
        <p:nvSpPr>
          <p:cNvPr id="9" name="Cloud 8">
            <a:extLst>
              <a:ext uri="{FF2B5EF4-FFF2-40B4-BE49-F238E27FC236}">
                <a16:creationId xmlns:a16="http://schemas.microsoft.com/office/drawing/2014/main" id="{8B9174AE-F59D-480C-AF15-8CE3E769B6F1}"/>
              </a:ext>
            </a:extLst>
          </p:cNvPr>
          <p:cNvSpPr/>
          <p:nvPr/>
        </p:nvSpPr>
        <p:spPr>
          <a:xfrm>
            <a:off x="6003002" y="3251537"/>
            <a:ext cx="2648744" cy="1691216"/>
          </a:xfrm>
          <a:prstGeom prst="cloud">
            <a:avLst/>
          </a:prstGeom>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0" name="TextBox 9">
            <a:extLst>
              <a:ext uri="{FF2B5EF4-FFF2-40B4-BE49-F238E27FC236}">
                <a16:creationId xmlns:a16="http://schemas.microsoft.com/office/drawing/2014/main" id="{650DB866-35CB-4833-8A46-44D3FFE25383}"/>
              </a:ext>
            </a:extLst>
          </p:cNvPr>
          <p:cNvSpPr txBox="1"/>
          <p:nvPr/>
        </p:nvSpPr>
        <p:spPr>
          <a:xfrm>
            <a:off x="6758376" y="3492935"/>
            <a:ext cx="1405202" cy="1077218"/>
          </a:xfrm>
          <a:prstGeom prst="rect">
            <a:avLst/>
          </a:prstGeom>
          <a:noFill/>
        </p:spPr>
        <p:txBody>
          <a:bodyPr wrap="square" rtlCol="0">
            <a:spAutoFit/>
          </a:bodyPr>
          <a:lstStyle/>
          <a:p>
            <a:r>
              <a:rPr lang="en-US" sz="3200" dirty="0"/>
              <a:t>IPv6 System</a:t>
            </a:r>
          </a:p>
        </p:txBody>
      </p:sp>
      <p:sp>
        <p:nvSpPr>
          <p:cNvPr id="11" name="TextBox 10">
            <a:extLst>
              <a:ext uri="{FF2B5EF4-FFF2-40B4-BE49-F238E27FC236}">
                <a16:creationId xmlns:a16="http://schemas.microsoft.com/office/drawing/2014/main" id="{C849C05C-D423-47F8-AFC1-58995304B418}"/>
              </a:ext>
            </a:extLst>
          </p:cNvPr>
          <p:cNvSpPr txBox="1"/>
          <p:nvPr/>
        </p:nvSpPr>
        <p:spPr>
          <a:xfrm>
            <a:off x="8636530" y="744705"/>
            <a:ext cx="905034" cy="584775"/>
          </a:xfrm>
          <a:prstGeom prst="rect">
            <a:avLst/>
          </a:prstGeom>
          <a:noFill/>
          <a:ln w="38100">
            <a:solidFill>
              <a:schemeClr val="accent1">
                <a:lumMod val="20000"/>
                <a:lumOff val="80000"/>
              </a:schemeClr>
            </a:solidFill>
          </a:ln>
        </p:spPr>
        <p:txBody>
          <a:bodyPr wrap="square" rtlCol="0">
            <a:spAutoFit/>
          </a:bodyPr>
          <a:lstStyle/>
          <a:p>
            <a:r>
              <a:rPr lang="en-US" sz="3200" dirty="0"/>
              <a:t>DNS</a:t>
            </a:r>
          </a:p>
        </p:txBody>
      </p:sp>
      <p:sp>
        <p:nvSpPr>
          <p:cNvPr id="14" name="Cloud 13">
            <a:extLst>
              <a:ext uri="{FF2B5EF4-FFF2-40B4-BE49-F238E27FC236}">
                <a16:creationId xmlns:a16="http://schemas.microsoft.com/office/drawing/2014/main" id="{3AD6C560-862E-494D-8735-BB0F977D25CE}"/>
              </a:ext>
            </a:extLst>
          </p:cNvPr>
          <p:cNvSpPr/>
          <p:nvPr/>
        </p:nvSpPr>
        <p:spPr>
          <a:xfrm>
            <a:off x="3174075" y="3347121"/>
            <a:ext cx="2648745" cy="1691217"/>
          </a:xfrm>
          <a:prstGeom prst="cloud">
            <a:avLst/>
          </a:prstGeom>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5" name="TextBox 14">
            <a:extLst>
              <a:ext uri="{FF2B5EF4-FFF2-40B4-BE49-F238E27FC236}">
                <a16:creationId xmlns:a16="http://schemas.microsoft.com/office/drawing/2014/main" id="{AE25DF6D-E138-499D-A1CE-E34E998DF46A}"/>
              </a:ext>
            </a:extLst>
          </p:cNvPr>
          <p:cNvSpPr txBox="1"/>
          <p:nvPr/>
        </p:nvSpPr>
        <p:spPr>
          <a:xfrm>
            <a:off x="3916198" y="3588520"/>
            <a:ext cx="1405203" cy="1077218"/>
          </a:xfrm>
          <a:prstGeom prst="rect">
            <a:avLst/>
          </a:prstGeom>
          <a:noFill/>
        </p:spPr>
        <p:txBody>
          <a:bodyPr wrap="square" rtlCol="0">
            <a:spAutoFit/>
          </a:bodyPr>
          <a:lstStyle/>
          <a:p>
            <a:r>
              <a:rPr lang="en-US" sz="3200" dirty="0"/>
              <a:t>IPv4 System</a:t>
            </a:r>
          </a:p>
        </p:txBody>
      </p:sp>
      <p:sp>
        <p:nvSpPr>
          <p:cNvPr id="17" name="Arrow: Curved Down 16">
            <a:extLst>
              <a:ext uri="{FF2B5EF4-FFF2-40B4-BE49-F238E27FC236}">
                <a16:creationId xmlns:a16="http://schemas.microsoft.com/office/drawing/2014/main" id="{ECDCD109-0027-437F-BBDD-C05E7D217107}"/>
              </a:ext>
            </a:extLst>
          </p:cNvPr>
          <p:cNvSpPr/>
          <p:nvPr/>
        </p:nvSpPr>
        <p:spPr>
          <a:xfrm>
            <a:off x="6635884" y="207813"/>
            <a:ext cx="2581761" cy="510388"/>
          </a:xfrm>
          <a:prstGeom prst="curved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Arrow: Curved Up 17">
            <a:extLst>
              <a:ext uri="{FF2B5EF4-FFF2-40B4-BE49-F238E27FC236}">
                <a16:creationId xmlns:a16="http://schemas.microsoft.com/office/drawing/2014/main" id="{426E22F8-B1D4-4537-93AA-F9569BF3C272}"/>
              </a:ext>
            </a:extLst>
          </p:cNvPr>
          <p:cNvSpPr/>
          <p:nvPr/>
        </p:nvSpPr>
        <p:spPr>
          <a:xfrm flipH="1">
            <a:off x="6576452" y="1355563"/>
            <a:ext cx="2581762" cy="559264"/>
          </a:xfrm>
          <a:prstGeom prst="curved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1" name="Connector: Curved 20">
            <a:extLst>
              <a:ext uri="{FF2B5EF4-FFF2-40B4-BE49-F238E27FC236}">
                <a16:creationId xmlns:a16="http://schemas.microsoft.com/office/drawing/2014/main" id="{01A46B8A-A9A3-4573-BA6F-0757DE61ED72}"/>
              </a:ext>
            </a:extLst>
          </p:cNvPr>
          <p:cNvCxnSpPr/>
          <p:nvPr/>
        </p:nvCxnSpPr>
        <p:spPr>
          <a:xfrm rot="16200000" flipH="1">
            <a:off x="4533416" y="3335557"/>
            <a:ext cx="4289588" cy="303939"/>
          </a:xfrm>
          <a:prstGeom prst="curvedConnector3">
            <a:avLst/>
          </a:prstGeom>
          <a:ln w="5715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ctor: Curved 28">
            <a:extLst>
              <a:ext uri="{FF2B5EF4-FFF2-40B4-BE49-F238E27FC236}">
                <a16:creationId xmlns:a16="http://schemas.microsoft.com/office/drawing/2014/main" id="{2B948EC0-36C0-4E6C-9532-531E2444C692}"/>
              </a:ext>
            </a:extLst>
          </p:cNvPr>
          <p:cNvCxnSpPr/>
          <p:nvPr/>
        </p:nvCxnSpPr>
        <p:spPr>
          <a:xfrm rot="5400000">
            <a:off x="2425872" y="3156104"/>
            <a:ext cx="4302841" cy="702602"/>
          </a:xfrm>
          <a:prstGeom prst="curvedConnector3">
            <a:avLst/>
          </a:prstGeom>
          <a:ln w="5715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04DF9B3D-9680-4281-9F9C-94BD5E6A993F}"/>
              </a:ext>
            </a:extLst>
          </p:cNvPr>
          <p:cNvSpPr/>
          <p:nvPr/>
        </p:nvSpPr>
        <p:spPr>
          <a:xfrm>
            <a:off x="7206749" y="333045"/>
            <a:ext cx="1401038" cy="418286"/>
          </a:xfrm>
          <a:prstGeom prst="ellipse">
            <a:avLst/>
          </a:prstGeom>
          <a:solidFill>
            <a:schemeClr val="accent1">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lumMod val="95000"/>
                    <a:lumOff val="5000"/>
                  </a:schemeClr>
                </a:solidFill>
              </a:rPr>
              <a:t>contact</a:t>
            </a:r>
          </a:p>
        </p:txBody>
      </p:sp>
      <p:sp>
        <p:nvSpPr>
          <p:cNvPr id="31" name="Oval 30">
            <a:extLst>
              <a:ext uri="{FF2B5EF4-FFF2-40B4-BE49-F238E27FC236}">
                <a16:creationId xmlns:a16="http://schemas.microsoft.com/office/drawing/2014/main" id="{2ACEF19E-4303-4D67-B366-1D47B8EE5878}"/>
              </a:ext>
            </a:extLst>
          </p:cNvPr>
          <p:cNvSpPr/>
          <p:nvPr/>
        </p:nvSpPr>
        <p:spPr>
          <a:xfrm>
            <a:off x="7193992" y="1342311"/>
            <a:ext cx="1506065" cy="418286"/>
          </a:xfrm>
          <a:prstGeom prst="ellipse">
            <a:avLst/>
          </a:prstGeom>
          <a:solidFill>
            <a:schemeClr val="accent1">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lumMod val="95000"/>
                    <a:lumOff val="5000"/>
                  </a:schemeClr>
                </a:solidFill>
              </a:rPr>
              <a:t>response</a:t>
            </a:r>
          </a:p>
        </p:txBody>
      </p:sp>
    </p:spTree>
    <p:extLst>
      <p:ext uri="{BB962C8B-B14F-4D97-AF65-F5344CB8AC3E}">
        <p14:creationId xmlns:p14="http://schemas.microsoft.com/office/powerpoint/2010/main" val="2401848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randombar(horizontal)">
                                      <p:cBhvr>
                                        <p:cTn id="15" dur="500"/>
                                        <p:tgtEl>
                                          <p:spTgt spid="4"/>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randombar(horizontal)">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barn(inVertical)">
                                      <p:cBhvr>
                                        <p:cTn id="23" dur="500"/>
                                        <p:tgtEl>
                                          <p:spTgt spid="15"/>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barn(inVertical)">
                                      <p:cBhvr>
                                        <p:cTn id="26" dur="500"/>
                                        <p:tgtEl>
                                          <p:spTgt spid="14"/>
                                        </p:tgtEl>
                                      </p:cBhvr>
                                    </p:animEffect>
                                  </p:childTnLst>
                                </p:cTn>
                              </p:par>
                              <p:par>
                                <p:cTn id="27" presetID="16" presetClass="entr" presetSubtype="21"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barn(inVertical)">
                                      <p:cBhvr>
                                        <p:cTn id="29" dur="500"/>
                                        <p:tgtEl>
                                          <p:spTgt spid="10"/>
                                        </p:tgtEl>
                                      </p:cBhvr>
                                    </p:animEffect>
                                  </p:childTnLst>
                                </p:cTn>
                              </p:par>
                              <p:par>
                                <p:cTn id="30" presetID="16" presetClass="entr" presetSubtype="21"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arn(inVertical)">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randombar(horizontal)">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fade">
                                      <p:cBhvr>
                                        <p:cTn id="45" dur="500"/>
                                        <p:tgtEl>
                                          <p:spTgt spid="30"/>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fade">
                                      <p:cBhvr>
                                        <p:cTn id="50" dur="500"/>
                                        <p:tgtEl>
                                          <p:spTgt spid="18"/>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1"/>
                                        </p:tgtEl>
                                        <p:attrNameLst>
                                          <p:attrName>style.visibility</p:attrName>
                                        </p:attrNameLst>
                                      </p:cBhvr>
                                      <p:to>
                                        <p:strVal val="visible"/>
                                      </p:to>
                                    </p:set>
                                    <p:animEffect transition="in" filter="fade">
                                      <p:cBhvr>
                                        <p:cTn id="53" dur="500"/>
                                        <p:tgtEl>
                                          <p:spTgt spid="31"/>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fade">
                                      <p:cBhvr>
                                        <p:cTn id="58" dur="500"/>
                                        <p:tgtEl>
                                          <p:spTgt spid="21"/>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29"/>
                                        </p:tgtEl>
                                        <p:attrNameLst>
                                          <p:attrName>style.visibility</p:attrName>
                                        </p:attrNameLst>
                                      </p:cBhvr>
                                      <p:to>
                                        <p:strVal val="visible"/>
                                      </p:to>
                                    </p:set>
                                    <p:animEffect transition="in" filter="fade">
                                      <p:cBhvr>
                                        <p:cTn id="6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9" grpId="0" animBg="1"/>
      <p:bldP spid="10" grpId="0"/>
      <p:bldP spid="11" grpId="0" animBg="1"/>
      <p:bldP spid="14" grpId="0" animBg="1"/>
      <p:bldP spid="15" grpId="0"/>
      <p:bldP spid="17" grpId="0" animBg="1"/>
      <p:bldP spid="18" grpId="0" animBg="1"/>
      <p:bldP spid="30" grpId="0" animBg="1"/>
      <p:bldP spid="3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0DF5F2A-846E-4C38-8780-FAB06D1B2C72}"/>
              </a:ext>
            </a:extLst>
          </p:cNvPr>
          <p:cNvSpPr>
            <a:spLocks noGrp="1"/>
          </p:cNvSpPr>
          <p:nvPr>
            <p:ph type="title"/>
          </p:nvPr>
        </p:nvSpPr>
        <p:spPr>
          <a:xfrm>
            <a:off x="938146" y="766297"/>
            <a:ext cx="3696311" cy="961449"/>
          </a:xfrm>
          <a:effectLst>
            <a:outerShdw blurRad="50800" dist="38100" dir="10800000" algn="r" rotWithShape="0">
              <a:prstClr val="black">
                <a:alpha val="40000"/>
              </a:prstClr>
            </a:outerShdw>
          </a:effectLst>
        </p:spPr>
        <p:txBody>
          <a:bodyPr>
            <a:noAutofit/>
          </a:bodyPr>
          <a:lstStyle/>
          <a:p>
            <a:r>
              <a:rPr lang="en-US" sz="4400" b="1" spc="-300" dirty="0">
                <a:latin typeface="Verdana" panose="020B0604030504040204" pitchFamily="34" charset="0"/>
                <a:ea typeface="Verdana" panose="020B0604030504040204" pitchFamily="34" charset="0"/>
              </a:rPr>
              <a:t>tunneling</a:t>
            </a:r>
          </a:p>
        </p:txBody>
      </p:sp>
      <p:sp>
        <p:nvSpPr>
          <p:cNvPr id="4" name="Cloud 3">
            <a:extLst>
              <a:ext uri="{FF2B5EF4-FFF2-40B4-BE49-F238E27FC236}">
                <a16:creationId xmlns:a16="http://schemas.microsoft.com/office/drawing/2014/main" id="{3BAC868A-E379-44F1-B749-A8CFE5E5A5B4}"/>
              </a:ext>
            </a:extLst>
          </p:cNvPr>
          <p:cNvSpPr/>
          <p:nvPr/>
        </p:nvSpPr>
        <p:spPr>
          <a:xfrm>
            <a:off x="4469567" y="2857078"/>
            <a:ext cx="3252866" cy="2619749"/>
          </a:xfrm>
          <a:prstGeom prst="cloud">
            <a:avLst/>
          </a:prstGeom>
          <a:ln w="57150">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IPv4 Region</a:t>
            </a:r>
          </a:p>
        </p:txBody>
      </p:sp>
      <p:sp>
        <p:nvSpPr>
          <p:cNvPr id="5" name="TextBox 4">
            <a:extLst>
              <a:ext uri="{FF2B5EF4-FFF2-40B4-BE49-F238E27FC236}">
                <a16:creationId xmlns:a16="http://schemas.microsoft.com/office/drawing/2014/main" id="{FEB3F40A-05B9-4433-A8CE-733F9CDA447B}"/>
              </a:ext>
            </a:extLst>
          </p:cNvPr>
          <p:cNvSpPr txBox="1"/>
          <p:nvPr/>
        </p:nvSpPr>
        <p:spPr>
          <a:xfrm>
            <a:off x="2261362" y="3396724"/>
            <a:ext cx="1357844" cy="1077218"/>
          </a:xfrm>
          <a:prstGeom prst="rect">
            <a:avLst/>
          </a:prstGeom>
          <a:noFill/>
        </p:spPr>
        <p:txBody>
          <a:bodyPr wrap="square" rtlCol="0">
            <a:spAutoFit/>
          </a:bodyPr>
          <a:lstStyle/>
          <a:p>
            <a:r>
              <a:rPr lang="en-US" sz="3200" dirty="0"/>
              <a:t>IPv6</a:t>
            </a:r>
          </a:p>
          <a:p>
            <a:r>
              <a:rPr lang="en-US" sz="3200" dirty="0"/>
              <a:t>Client</a:t>
            </a:r>
          </a:p>
        </p:txBody>
      </p:sp>
      <p:sp>
        <p:nvSpPr>
          <p:cNvPr id="6" name="TextBox 5">
            <a:extLst>
              <a:ext uri="{FF2B5EF4-FFF2-40B4-BE49-F238E27FC236}">
                <a16:creationId xmlns:a16="http://schemas.microsoft.com/office/drawing/2014/main" id="{2E671DF9-252F-432B-8020-56CD50310F01}"/>
              </a:ext>
            </a:extLst>
          </p:cNvPr>
          <p:cNvSpPr txBox="1"/>
          <p:nvPr/>
        </p:nvSpPr>
        <p:spPr>
          <a:xfrm>
            <a:off x="8744262" y="3396724"/>
            <a:ext cx="1497121" cy="1077218"/>
          </a:xfrm>
          <a:prstGeom prst="rect">
            <a:avLst/>
          </a:prstGeom>
          <a:noFill/>
        </p:spPr>
        <p:txBody>
          <a:bodyPr wrap="square" rtlCol="0">
            <a:spAutoFit/>
          </a:bodyPr>
          <a:lstStyle/>
          <a:p>
            <a:r>
              <a:rPr lang="en-US" sz="3200" dirty="0"/>
              <a:t>IPv6</a:t>
            </a:r>
          </a:p>
          <a:p>
            <a:r>
              <a:rPr lang="en-US" sz="3200" dirty="0"/>
              <a:t>Server</a:t>
            </a:r>
          </a:p>
        </p:txBody>
      </p:sp>
      <p:sp>
        <p:nvSpPr>
          <p:cNvPr id="8" name="Rectangle 7">
            <a:extLst>
              <a:ext uri="{FF2B5EF4-FFF2-40B4-BE49-F238E27FC236}">
                <a16:creationId xmlns:a16="http://schemas.microsoft.com/office/drawing/2014/main" id="{4C8E9E04-D84B-48D2-B77B-E870C5EB8D42}"/>
              </a:ext>
            </a:extLst>
          </p:cNvPr>
          <p:cNvSpPr/>
          <p:nvPr/>
        </p:nvSpPr>
        <p:spPr>
          <a:xfrm>
            <a:off x="5022954" y="1067832"/>
            <a:ext cx="2146092" cy="1633928"/>
          </a:xfrm>
          <a:prstGeom prst="rect">
            <a:avLst/>
          </a:prstGeom>
          <a:solidFill>
            <a:schemeClr val="tx1">
              <a:lumMod val="95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bg1">
                    <a:lumMod val="95000"/>
                    <a:lumOff val="5000"/>
                  </a:schemeClr>
                </a:solidFill>
              </a:rPr>
              <a:t>IPv4</a:t>
            </a:r>
          </a:p>
          <a:p>
            <a:pPr algn="ctr"/>
            <a:endParaRPr lang="en-US" sz="2000" b="1" dirty="0">
              <a:solidFill>
                <a:schemeClr val="bg1">
                  <a:lumMod val="95000"/>
                  <a:lumOff val="5000"/>
                </a:schemeClr>
              </a:solidFill>
            </a:endParaRPr>
          </a:p>
          <a:p>
            <a:pPr algn="ctr"/>
            <a:endParaRPr lang="en-US" b="1" dirty="0">
              <a:solidFill>
                <a:schemeClr val="bg1">
                  <a:lumMod val="95000"/>
                  <a:lumOff val="5000"/>
                </a:schemeClr>
              </a:solidFill>
            </a:endParaRPr>
          </a:p>
          <a:p>
            <a:pPr algn="ctr"/>
            <a:endParaRPr lang="en-US" b="1" dirty="0">
              <a:solidFill>
                <a:schemeClr val="bg1">
                  <a:lumMod val="95000"/>
                  <a:lumOff val="5000"/>
                </a:schemeClr>
              </a:solidFill>
            </a:endParaRPr>
          </a:p>
        </p:txBody>
      </p:sp>
      <p:sp>
        <p:nvSpPr>
          <p:cNvPr id="9" name="Rectangle 8">
            <a:extLst>
              <a:ext uri="{FF2B5EF4-FFF2-40B4-BE49-F238E27FC236}">
                <a16:creationId xmlns:a16="http://schemas.microsoft.com/office/drawing/2014/main" id="{5DB6A27F-597C-4911-9901-1A567143DB79}"/>
              </a:ext>
            </a:extLst>
          </p:cNvPr>
          <p:cNvSpPr/>
          <p:nvPr/>
        </p:nvSpPr>
        <p:spPr>
          <a:xfrm>
            <a:off x="5497644" y="1844508"/>
            <a:ext cx="1143000" cy="527467"/>
          </a:xfrm>
          <a:prstGeom prst="rect">
            <a:avLst/>
          </a:prstGeom>
          <a:solidFill>
            <a:schemeClr val="tx1">
              <a:lumMod val="95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lumMod val="95000"/>
                    <a:lumOff val="5000"/>
                  </a:schemeClr>
                </a:solidFill>
              </a:rPr>
              <a:t>IPv6</a:t>
            </a:r>
          </a:p>
        </p:txBody>
      </p:sp>
      <p:sp>
        <p:nvSpPr>
          <p:cNvPr id="11" name="Arrow: Pentagon 10">
            <a:extLst>
              <a:ext uri="{FF2B5EF4-FFF2-40B4-BE49-F238E27FC236}">
                <a16:creationId xmlns:a16="http://schemas.microsoft.com/office/drawing/2014/main" id="{0D6C12A9-BF68-4770-9324-B862CB9D59D9}"/>
              </a:ext>
            </a:extLst>
          </p:cNvPr>
          <p:cNvSpPr/>
          <p:nvPr/>
        </p:nvSpPr>
        <p:spPr>
          <a:xfrm>
            <a:off x="3526736" y="3708300"/>
            <a:ext cx="749508" cy="458652"/>
          </a:xfrm>
          <a:prstGeom prst="homePlat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b="1" dirty="0">
                <a:solidFill>
                  <a:srgbClr val="FF0000"/>
                </a:solidFill>
              </a:rPr>
              <a:t>IPv6</a:t>
            </a:r>
          </a:p>
        </p:txBody>
      </p:sp>
      <p:sp>
        <p:nvSpPr>
          <p:cNvPr id="12" name="Arrow: Pentagon 11">
            <a:extLst>
              <a:ext uri="{FF2B5EF4-FFF2-40B4-BE49-F238E27FC236}">
                <a16:creationId xmlns:a16="http://schemas.microsoft.com/office/drawing/2014/main" id="{AF41C8E1-FE24-4D48-9FA0-CF7F272FA4E4}"/>
              </a:ext>
            </a:extLst>
          </p:cNvPr>
          <p:cNvSpPr/>
          <p:nvPr/>
        </p:nvSpPr>
        <p:spPr>
          <a:xfrm>
            <a:off x="7899818" y="3708300"/>
            <a:ext cx="749508" cy="517575"/>
          </a:xfrm>
          <a:prstGeom prst="homePlat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b="1" dirty="0">
                <a:solidFill>
                  <a:srgbClr val="FF0000"/>
                </a:solidFill>
              </a:rPr>
              <a:t>IPv6</a:t>
            </a:r>
          </a:p>
        </p:txBody>
      </p:sp>
      <p:cxnSp>
        <p:nvCxnSpPr>
          <p:cNvPr id="16" name="Connector: Curved 15">
            <a:extLst>
              <a:ext uri="{FF2B5EF4-FFF2-40B4-BE49-F238E27FC236}">
                <a16:creationId xmlns:a16="http://schemas.microsoft.com/office/drawing/2014/main" id="{A1723BAF-6436-4D97-A71D-E1284713170B}"/>
              </a:ext>
            </a:extLst>
          </p:cNvPr>
          <p:cNvCxnSpPr/>
          <p:nvPr/>
        </p:nvCxnSpPr>
        <p:spPr>
          <a:xfrm rot="16200000" flipH="1">
            <a:off x="8106140" y="4283645"/>
            <a:ext cx="1086373" cy="779489"/>
          </a:xfrm>
          <a:prstGeom prst="curvedConnector3">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479258E-8963-4774-B595-8A7ED9A42C10}"/>
              </a:ext>
            </a:extLst>
          </p:cNvPr>
          <p:cNvSpPr txBox="1"/>
          <p:nvPr/>
        </p:nvSpPr>
        <p:spPr>
          <a:xfrm>
            <a:off x="8290510" y="5257809"/>
            <a:ext cx="1497121" cy="584775"/>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sz="3200" dirty="0"/>
              <a:t>Tunnel</a:t>
            </a:r>
          </a:p>
        </p:txBody>
      </p:sp>
      <p:sp>
        <p:nvSpPr>
          <p:cNvPr id="19" name="TextBox 18">
            <a:extLst>
              <a:ext uri="{FF2B5EF4-FFF2-40B4-BE49-F238E27FC236}">
                <a16:creationId xmlns:a16="http://schemas.microsoft.com/office/drawing/2014/main" id="{6C60E37D-2C06-4BE1-A38C-A24B52A4BF04}"/>
              </a:ext>
            </a:extLst>
          </p:cNvPr>
          <p:cNvSpPr txBox="1"/>
          <p:nvPr/>
        </p:nvSpPr>
        <p:spPr>
          <a:xfrm>
            <a:off x="7289630" y="1247022"/>
            <a:ext cx="2847772" cy="1200329"/>
          </a:xfrm>
          <a:prstGeom prst="rect">
            <a:avLst/>
          </a:prstGeom>
          <a:noFill/>
        </p:spPr>
        <p:txBody>
          <a:bodyPr wrap="square" rtlCol="0">
            <a:spAutoFit/>
          </a:bodyPr>
          <a:lstStyle/>
          <a:p>
            <a:r>
              <a:rPr lang="en-US" sz="2400" dirty="0"/>
              <a:t>IPv6 packet is encapsulated in an IPv4 packet </a:t>
            </a:r>
          </a:p>
        </p:txBody>
      </p:sp>
      <p:cxnSp>
        <p:nvCxnSpPr>
          <p:cNvPr id="22" name="Connector: Curved 21">
            <a:extLst>
              <a:ext uri="{FF2B5EF4-FFF2-40B4-BE49-F238E27FC236}">
                <a16:creationId xmlns:a16="http://schemas.microsoft.com/office/drawing/2014/main" id="{C375BD96-25C8-4518-A81D-C1E9035B0DC8}"/>
              </a:ext>
            </a:extLst>
          </p:cNvPr>
          <p:cNvCxnSpPr>
            <a:cxnSpLocks/>
          </p:cNvCxnSpPr>
          <p:nvPr/>
        </p:nvCxnSpPr>
        <p:spPr>
          <a:xfrm>
            <a:off x="6663050" y="2282037"/>
            <a:ext cx="1452148" cy="1426263"/>
          </a:xfrm>
          <a:prstGeom prst="curvedConnector2">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or: Curved 25">
            <a:extLst>
              <a:ext uri="{FF2B5EF4-FFF2-40B4-BE49-F238E27FC236}">
                <a16:creationId xmlns:a16="http://schemas.microsoft.com/office/drawing/2014/main" id="{74BBDCC5-C238-4445-BBC0-D3B912DA8A54}"/>
              </a:ext>
            </a:extLst>
          </p:cNvPr>
          <p:cNvCxnSpPr>
            <a:cxnSpLocks/>
          </p:cNvCxnSpPr>
          <p:nvPr/>
        </p:nvCxnSpPr>
        <p:spPr>
          <a:xfrm rot="10800000" flipV="1">
            <a:off x="3911186" y="2108242"/>
            <a:ext cx="1556479" cy="1600058"/>
          </a:xfrm>
          <a:prstGeom prst="curvedConnector2">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4882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500" fill="hold"/>
                                        <p:tgtEl>
                                          <p:spTgt spid="8"/>
                                        </p:tgtEl>
                                        <p:attrNameLst>
                                          <p:attrName>ppt_w</p:attrName>
                                        </p:attrNameLst>
                                      </p:cBhvr>
                                      <p:tavLst>
                                        <p:tav tm="0">
                                          <p:val>
                                            <p:fltVal val="0"/>
                                          </p:val>
                                        </p:tav>
                                        <p:tav tm="100000">
                                          <p:val>
                                            <p:strVal val="#ppt_w"/>
                                          </p:val>
                                        </p:tav>
                                      </p:tavLst>
                                    </p:anim>
                                    <p:anim calcmode="lin" valueType="num">
                                      <p:cBhvr>
                                        <p:cTn id="16" dur="500" fill="hold"/>
                                        <p:tgtEl>
                                          <p:spTgt spid="8"/>
                                        </p:tgtEl>
                                        <p:attrNameLst>
                                          <p:attrName>ppt_h</p:attrName>
                                        </p:attrNameLst>
                                      </p:cBhvr>
                                      <p:tavLst>
                                        <p:tav tm="0">
                                          <p:val>
                                            <p:fltVal val="0"/>
                                          </p:val>
                                        </p:tav>
                                        <p:tav tm="100000">
                                          <p:val>
                                            <p:strVal val="#ppt_h"/>
                                          </p:val>
                                        </p:tav>
                                      </p:tavLst>
                                    </p:anim>
                                    <p:animEffect transition="in" filter="fade">
                                      <p:cBhvr>
                                        <p:cTn id="17" dur="500"/>
                                        <p:tgtEl>
                                          <p:spTgt spid="8"/>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p:cTn id="20" dur="500" fill="hold"/>
                                        <p:tgtEl>
                                          <p:spTgt spid="9"/>
                                        </p:tgtEl>
                                        <p:attrNameLst>
                                          <p:attrName>ppt_w</p:attrName>
                                        </p:attrNameLst>
                                      </p:cBhvr>
                                      <p:tavLst>
                                        <p:tav tm="0">
                                          <p:val>
                                            <p:fltVal val="0"/>
                                          </p:val>
                                        </p:tav>
                                        <p:tav tm="100000">
                                          <p:val>
                                            <p:strVal val="#ppt_w"/>
                                          </p:val>
                                        </p:tav>
                                      </p:tavLst>
                                    </p:anim>
                                    <p:anim calcmode="lin" valueType="num">
                                      <p:cBhvr>
                                        <p:cTn id="21" dur="500" fill="hold"/>
                                        <p:tgtEl>
                                          <p:spTgt spid="9"/>
                                        </p:tgtEl>
                                        <p:attrNameLst>
                                          <p:attrName>ppt_h</p:attrName>
                                        </p:attrNameLst>
                                      </p:cBhvr>
                                      <p:tavLst>
                                        <p:tav tm="0">
                                          <p:val>
                                            <p:fltVal val="0"/>
                                          </p:val>
                                        </p:tav>
                                        <p:tav tm="100000">
                                          <p:val>
                                            <p:strVal val="#ppt_h"/>
                                          </p:val>
                                        </p:tav>
                                      </p:tavLst>
                                    </p:anim>
                                    <p:animEffect transition="in" filter="fade">
                                      <p:cBhvr>
                                        <p:cTn id="22" dur="500"/>
                                        <p:tgtEl>
                                          <p:spTgt spid="9"/>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p:cTn id="25" dur="500" fill="hold"/>
                                        <p:tgtEl>
                                          <p:spTgt spid="19"/>
                                        </p:tgtEl>
                                        <p:attrNameLst>
                                          <p:attrName>ppt_w</p:attrName>
                                        </p:attrNameLst>
                                      </p:cBhvr>
                                      <p:tavLst>
                                        <p:tav tm="0">
                                          <p:val>
                                            <p:fltVal val="0"/>
                                          </p:val>
                                        </p:tav>
                                        <p:tav tm="100000">
                                          <p:val>
                                            <p:strVal val="#ppt_w"/>
                                          </p:val>
                                        </p:tav>
                                      </p:tavLst>
                                    </p:anim>
                                    <p:anim calcmode="lin" valueType="num">
                                      <p:cBhvr>
                                        <p:cTn id="26" dur="500" fill="hold"/>
                                        <p:tgtEl>
                                          <p:spTgt spid="19"/>
                                        </p:tgtEl>
                                        <p:attrNameLst>
                                          <p:attrName>ppt_h</p:attrName>
                                        </p:attrNameLst>
                                      </p:cBhvr>
                                      <p:tavLst>
                                        <p:tav tm="0">
                                          <p:val>
                                            <p:fltVal val="0"/>
                                          </p:val>
                                        </p:tav>
                                        <p:tav tm="100000">
                                          <p:val>
                                            <p:strVal val="#ppt_h"/>
                                          </p:val>
                                        </p:tav>
                                      </p:tavLst>
                                    </p:anim>
                                    <p:animEffect transition="in" filter="fade">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fade">
                                      <p:cBhvr>
                                        <p:cTn id="40" dur="500"/>
                                        <p:tgtEl>
                                          <p:spTgt spid="26"/>
                                        </p:tgtEl>
                                      </p:cBhvr>
                                    </p:animEffect>
                                  </p:childTnLst>
                                </p:cTn>
                              </p:par>
                              <p:par>
                                <p:cTn id="41" presetID="10" presetClass="entr" presetSubtype="0" fill="hold" nodeType="with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P spid="12" grpId="0" animBg="1"/>
      <p:bldP spid="17" grpId="0" animBg="1"/>
      <p:bldP spid="1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0BC7D66-53DE-49EB-B67A-B925B84BD26C}"/>
              </a:ext>
            </a:extLst>
          </p:cNvPr>
          <p:cNvSpPr>
            <a:spLocks noGrp="1"/>
          </p:cNvSpPr>
          <p:nvPr>
            <p:ph type="title"/>
          </p:nvPr>
        </p:nvSpPr>
        <p:spPr>
          <a:xfrm>
            <a:off x="1250443" y="298115"/>
            <a:ext cx="4593766" cy="1465072"/>
          </a:xfrm>
          <a:effectLst>
            <a:outerShdw blurRad="50800" dist="38100" dir="10800000" algn="r" rotWithShape="0">
              <a:prstClr val="black">
                <a:alpha val="40000"/>
              </a:prstClr>
            </a:outerShdw>
          </a:effectLst>
        </p:spPr>
        <p:txBody>
          <a:bodyPr>
            <a:noAutofit/>
          </a:bodyPr>
          <a:lstStyle/>
          <a:p>
            <a:r>
              <a:rPr lang="en-US" sz="4400" b="1" spc="-150" dirty="0">
                <a:latin typeface="Verdana" panose="020B0604030504040204" pitchFamily="34" charset="0"/>
                <a:ea typeface="Verdana" panose="020B0604030504040204" pitchFamily="34" charset="0"/>
              </a:rPr>
              <a:t>HEADER TRANSLATION</a:t>
            </a:r>
            <a:endParaRPr lang="en-US" sz="4400" spc="-150" dirty="0">
              <a:latin typeface="Verdana" panose="020B0604030504040204" pitchFamily="34" charset="0"/>
              <a:ea typeface="Verdana" panose="020B0604030504040204" pitchFamily="34" charset="0"/>
            </a:endParaRPr>
          </a:p>
        </p:txBody>
      </p:sp>
      <p:sp>
        <p:nvSpPr>
          <p:cNvPr id="6" name="TextBox 5">
            <a:extLst>
              <a:ext uri="{FF2B5EF4-FFF2-40B4-BE49-F238E27FC236}">
                <a16:creationId xmlns:a16="http://schemas.microsoft.com/office/drawing/2014/main" id="{56C3CC93-DEDC-4418-8A21-46E98D766EBA}"/>
              </a:ext>
            </a:extLst>
          </p:cNvPr>
          <p:cNvSpPr txBox="1"/>
          <p:nvPr/>
        </p:nvSpPr>
        <p:spPr>
          <a:xfrm>
            <a:off x="730938" y="3312217"/>
            <a:ext cx="1618937" cy="1077218"/>
          </a:xfrm>
          <a:prstGeom prst="rect">
            <a:avLst/>
          </a:prstGeom>
          <a:noFill/>
        </p:spPr>
        <p:txBody>
          <a:bodyPr wrap="square" rtlCol="0">
            <a:spAutoFit/>
          </a:bodyPr>
          <a:lstStyle/>
          <a:p>
            <a:r>
              <a:rPr lang="en-US" sz="3200" b="1" dirty="0"/>
              <a:t>IPv6 Client1</a:t>
            </a:r>
          </a:p>
        </p:txBody>
      </p:sp>
      <p:sp>
        <p:nvSpPr>
          <p:cNvPr id="7" name="TextBox 6">
            <a:extLst>
              <a:ext uri="{FF2B5EF4-FFF2-40B4-BE49-F238E27FC236}">
                <a16:creationId xmlns:a16="http://schemas.microsoft.com/office/drawing/2014/main" id="{7A836B18-A015-46CD-A8AA-4483C4C217F0}"/>
              </a:ext>
            </a:extLst>
          </p:cNvPr>
          <p:cNvSpPr txBox="1"/>
          <p:nvPr/>
        </p:nvSpPr>
        <p:spPr>
          <a:xfrm>
            <a:off x="9855377" y="3285713"/>
            <a:ext cx="1618937" cy="1077218"/>
          </a:xfrm>
          <a:prstGeom prst="rect">
            <a:avLst/>
          </a:prstGeom>
          <a:noFill/>
        </p:spPr>
        <p:txBody>
          <a:bodyPr wrap="square" rtlCol="0">
            <a:spAutoFit/>
          </a:bodyPr>
          <a:lstStyle/>
          <a:p>
            <a:r>
              <a:rPr lang="en-US" sz="3200" b="1" dirty="0"/>
              <a:t>IPv4 Client2</a:t>
            </a:r>
          </a:p>
        </p:txBody>
      </p:sp>
      <p:sp>
        <p:nvSpPr>
          <p:cNvPr id="8" name="Cloud 7">
            <a:extLst>
              <a:ext uri="{FF2B5EF4-FFF2-40B4-BE49-F238E27FC236}">
                <a16:creationId xmlns:a16="http://schemas.microsoft.com/office/drawing/2014/main" id="{A5C2AE3F-1B16-4347-9D52-96C255D1A135}"/>
              </a:ext>
            </a:extLst>
          </p:cNvPr>
          <p:cNvSpPr/>
          <p:nvPr/>
        </p:nvSpPr>
        <p:spPr>
          <a:xfrm>
            <a:off x="3240376" y="2588176"/>
            <a:ext cx="3030511" cy="2578308"/>
          </a:xfrm>
          <a:prstGeom prst="cloud">
            <a:avLst/>
          </a:prstGeom>
          <a:ln>
            <a:solidFill>
              <a:schemeClr val="accent4">
                <a:lumMod val="20000"/>
                <a:lumOff val="80000"/>
              </a:schemeClr>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IPv6 Region</a:t>
            </a:r>
          </a:p>
        </p:txBody>
      </p:sp>
      <p:sp>
        <p:nvSpPr>
          <p:cNvPr id="10" name="Cloud 9">
            <a:extLst>
              <a:ext uri="{FF2B5EF4-FFF2-40B4-BE49-F238E27FC236}">
                <a16:creationId xmlns:a16="http://schemas.microsoft.com/office/drawing/2014/main" id="{948CE40E-74DC-400D-8944-4831BF21A60F}"/>
              </a:ext>
            </a:extLst>
          </p:cNvPr>
          <p:cNvSpPr/>
          <p:nvPr/>
        </p:nvSpPr>
        <p:spPr>
          <a:xfrm>
            <a:off x="5681272" y="1484026"/>
            <a:ext cx="5501390" cy="824459"/>
          </a:xfrm>
          <a:prstGeom prst="cloud">
            <a:avLst/>
          </a:prstGeom>
          <a:solidFill>
            <a:srgbClr val="FF0000"/>
          </a:solidFill>
          <a:ln>
            <a:solidFill>
              <a:srgbClr val="FF0000"/>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Header Translation</a:t>
            </a:r>
          </a:p>
        </p:txBody>
      </p:sp>
      <p:sp>
        <p:nvSpPr>
          <p:cNvPr id="11" name="Arrow: Pentagon 10">
            <a:extLst>
              <a:ext uri="{FF2B5EF4-FFF2-40B4-BE49-F238E27FC236}">
                <a16:creationId xmlns:a16="http://schemas.microsoft.com/office/drawing/2014/main" id="{4CDE16A7-F31E-4AF1-8615-C161F073A9B9}"/>
              </a:ext>
            </a:extLst>
          </p:cNvPr>
          <p:cNvSpPr/>
          <p:nvPr/>
        </p:nvSpPr>
        <p:spPr>
          <a:xfrm>
            <a:off x="2118615" y="3529404"/>
            <a:ext cx="1006842" cy="573969"/>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rPr>
              <a:t>IPv6</a:t>
            </a:r>
          </a:p>
        </p:txBody>
      </p:sp>
      <p:sp>
        <p:nvSpPr>
          <p:cNvPr id="12" name="Arrow: Pentagon 11">
            <a:extLst>
              <a:ext uri="{FF2B5EF4-FFF2-40B4-BE49-F238E27FC236}">
                <a16:creationId xmlns:a16="http://schemas.microsoft.com/office/drawing/2014/main" id="{C89FD23F-9742-4D77-8578-56D711F91339}"/>
              </a:ext>
            </a:extLst>
          </p:cNvPr>
          <p:cNvSpPr/>
          <p:nvPr/>
        </p:nvSpPr>
        <p:spPr>
          <a:xfrm>
            <a:off x="6332797" y="3529404"/>
            <a:ext cx="1409079" cy="573969"/>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rPr>
              <a:t>IPv6</a:t>
            </a:r>
          </a:p>
        </p:txBody>
      </p:sp>
      <p:sp>
        <p:nvSpPr>
          <p:cNvPr id="13" name="Arrow: Pentagon 12">
            <a:extLst>
              <a:ext uri="{FF2B5EF4-FFF2-40B4-BE49-F238E27FC236}">
                <a16:creationId xmlns:a16="http://schemas.microsoft.com/office/drawing/2014/main" id="{D588D8A7-8B50-48D0-B21C-6540A77DEF5A}"/>
              </a:ext>
            </a:extLst>
          </p:cNvPr>
          <p:cNvSpPr/>
          <p:nvPr/>
        </p:nvSpPr>
        <p:spPr>
          <a:xfrm>
            <a:off x="8393290" y="3529404"/>
            <a:ext cx="1409079" cy="573969"/>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rPr>
              <a:t>IPv4</a:t>
            </a:r>
          </a:p>
        </p:txBody>
      </p:sp>
      <p:sp>
        <p:nvSpPr>
          <p:cNvPr id="2" name="Oval 1">
            <a:extLst>
              <a:ext uri="{FF2B5EF4-FFF2-40B4-BE49-F238E27FC236}">
                <a16:creationId xmlns:a16="http://schemas.microsoft.com/office/drawing/2014/main" id="{AD72BC08-E5EE-486A-9454-87577A1D4C35}"/>
              </a:ext>
            </a:extLst>
          </p:cNvPr>
          <p:cNvSpPr/>
          <p:nvPr/>
        </p:nvSpPr>
        <p:spPr>
          <a:xfrm>
            <a:off x="7794884" y="3578122"/>
            <a:ext cx="532146" cy="525251"/>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75E76091-D5E4-43E7-977E-7DE0F32D9631}"/>
              </a:ext>
            </a:extLst>
          </p:cNvPr>
          <p:cNvCxnSpPr>
            <a:cxnSpLocks/>
            <a:stCxn id="2" idx="1"/>
            <a:endCxn id="2" idx="5"/>
          </p:cNvCxnSpPr>
          <p:nvPr/>
        </p:nvCxnSpPr>
        <p:spPr>
          <a:xfrm>
            <a:off x="7872815" y="3655043"/>
            <a:ext cx="376284" cy="371409"/>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7424E59-6066-436E-A263-DBC8CC7CCA4D}"/>
              </a:ext>
            </a:extLst>
          </p:cNvPr>
          <p:cNvCxnSpPr>
            <a:stCxn id="2" idx="3"/>
            <a:endCxn id="2" idx="7"/>
          </p:cNvCxnSpPr>
          <p:nvPr/>
        </p:nvCxnSpPr>
        <p:spPr>
          <a:xfrm flipV="1">
            <a:off x="7872815" y="3655043"/>
            <a:ext cx="376284" cy="371409"/>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Connector: Curved 20">
            <a:extLst>
              <a:ext uri="{FF2B5EF4-FFF2-40B4-BE49-F238E27FC236}">
                <a16:creationId xmlns:a16="http://schemas.microsoft.com/office/drawing/2014/main" id="{86C91458-2B87-4A0D-8D0D-C48A58C33B2D}"/>
              </a:ext>
            </a:extLst>
          </p:cNvPr>
          <p:cNvCxnSpPr>
            <a:cxnSpLocks/>
          </p:cNvCxnSpPr>
          <p:nvPr/>
        </p:nvCxnSpPr>
        <p:spPr>
          <a:xfrm rot="5400000" flipH="1" flipV="1">
            <a:off x="5856048" y="2290423"/>
            <a:ext cx="824459" cy="530087"/>
          </a:xfrm>
          <a:prstGeom prst="curvedConnector3">
            <a:avLst/>
          </a:prstGeom>
          <a:ln w="5715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ctor: Curved 24">
            <a:extLst>
              <a:ext uri="{FF2B5EF4-FFF2-40B4-BE49-F238E27FC236}">
                <a16:creationId xmlns:a16="http://schemas.microsoft.com/office/drawing/2014/main" id="{1AAF8E46-65CB-4C4D-82D5-432F073776A8}"/>
              </a:ext>
            </a:extLst>
          </p:cNvPr>
          <p:cNvCxnSpPr>
            <a:cxnSpLocks/>
          </p:cNvCxnSpPr>
          <p:nvPr/>
        </p:nvCxnSpPr>
        <p:spPr>
          <a:xfrm rot="16200000" flipH="1">
            <a:off x="8374513" y="2653900"/>
            <a:ext cx="1220920" cy="530087"/>
          </a:xfrm>
          <a:prstGeom prst="curvedConnector3">
            <a:avLst/>
          </a:prstGeom>
          <a:ln w="5715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F0C89E4F-CF69-41CD-B03C-884CCF43140A}"/>
              </a:ext>
            </a:extLst>
          </p:cNvPr>
          <p:cNvSpPr txBox="1"/>
          <p:nvPr/>
        </p:nvSpPr>
        <p:spPr>
          <a:xfrm>
            <a:off x="6485221" y="2302299"/>
            <a:ext cx="931977" cy="400110"/>
          </a:xfrm>
          <a:prstGeom prst="rect">
            <a:avLst/>
          </a:prstGeom>
          <a:noFill/>
        </p:spPr>
        <p:txBody>
          <a:bodyPr wrap="square" rtlCol="0">
            <a:spAutoFit/>
          </a:bodyPr>
          <a:lstStyle/>
          <a:p>
            <a:r>
              <a:rPr lang="en-US" sz="2000" b="1" dirty="0">
                <a:solidFill>
                  <a:schemeClr val="bg1"/>
                </a:solidFill>
              </a:rPr>
              <a:t>Input</a:t>
            </a:r>
          </a:p>
        </p:txBody>
      </p:sp>
      <p:sp>
        <p:nvSpPr>
          <p:cNvPr id="29" name="TextBox 28">
            <a:extLst>
              <a:ext uri="{FF2B5EF4-FFF2-40B4-BE49-F238E27FC236}">
                <a16:creationId xmlns:a16="http://schemas.microsoft.com/office/drawing/2014/main" id="{FB73EBFF-E989-44E5-86F5-344EB648AB50}"/>
              </a:ext>
            </a:extLst>
          </p:cNvPr>
          <p:cNvSpPr txBox="1"/>
          <p:nvPr/>
        </p:nvSpPr>
        <p:spPr>
          <a:xfrm>
            <a:off x="8762557" y="2276583"/>
            <a:ext cx="1130453" cy="400110"/>
          </a:xfrm>
          <a:prstGeom prst="rect">
            <a:avLst/>
          </a:prstGeom>
          <a:noFill/>
        </p:spPr>
        <p:txBody>
          <a:bodyPr wrap="square" rtlCol="0">
            <a:spAutoFit/>
          </a:bodyPr>
          <a:lstStyle/>
          <a:p>
            <a:r>
              <a:rPr lang="en-US" sz="2000" b="1" dirty="0">
                <a:solidFill>
                  <a:schemeClr val="bg1"/>
                </a:solidFill>
              </a:rPr>
              <a:t>Output</a:t>
            </a:r>
          </a:p>
        </p:txBody>
      </p:sp>
      <p:sp>
        <p:nvSpPr>
          <p:cNvPr id="30" name="Arrow: Down 29">
            <a:extLst>
              <a:ext uri="{FF2B5EF4-FFF2-40B4-BE49-F238E27FC236}">
                <a16:creationId xmlns:a16="http://schemas.microsoft.com/office/drawing/2014/main" id="{C60CC952-30BA-4F5E-8983-A9BFEF1CFAEC}"/>
              </a:ext>
            </a:extLst>
          </p:cNvPr>
          <p:cNvSpPr/>
          <p:nvPr/>
        </p:nvSpPr>
        <p:spPr>
          <a:xfrm>
            <a:off x="7872815" y="2425162"/>
            <a:ext cx="376284" cy="1043594"/>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D322832F-DA5A-4A48-B770-54E69E2FC870}"/>
              </a:ext>
            </a:extLst>
          </p:cNvPr>
          <p:cNvSpPr txBox="1"/>
          <p:nvPr/>
        </p:nvSpPr>
        <p:spPr>
          <a:xfrm>
            <a:off x="8249099" y="4421060"/>
            <a:ext cx="2933563" cy="1200329"/>
          </a:xfrm>
          <a:prstGeom prst="rect">
            <a:avLst/>
          </a:prstGeom>
          <a:noFill/>
        </p:spPr>
        <p:txBody>
          <a:bodyPr wrap="square" rtlCol="0">
            <a:spAutoFit/>
          </a:bodyPr>
          <a:lstStyle/>
          <a:p>
            <a:pPr algn="r"/>
            <a:r>
              <a:rPr lang="en-US" sz="2400" spc="-150" dirty="0"/>
              <a:t>When most of the systems are on IPv6 but some still uses IPv4</a:t>
            </a:r>
          </a:p>
        </p:txBody>
      </p:sp>
    </p:spTree>
    <p:extLst>
      <p:ext uri="{BB962C8B-B14F-4D97-AF65-F5344CB8AC3E}">
        <p14:creationId xmlns:p14="http://schemas.microsoft.com/office/powerpoint/2010/main" val="331348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1000"/>
                                        <p:tgtEl>
                                          <p:spTgt spid="15"/>
                                        </p:tgtEl>
                                      </p:cBhvr>
                                    </p:animEffect>
                                    <p:anim calcmode="lin" valueType="num">
                                      <p:cBhvr>
                                        <p:cTn id="18" dur="1000" fill="hold"/>
                                        <p:tgtEl>
                                          <p:spTgt spid="15"/>
                                        </p:tgtEl>
                                        <p:attrNameLst>
                                          <p:attrName>ppt_x</p:attrName>
                                        </p:attrNameLst>
                                      </p:cBhvr>
                                      <p:tavLst>
                                        <p:tav tm="0">
                                          <p:val>
                                            <p:strVal val="#ppt_x"/>
                                          </p:val>
                                        </p:tav>
                                        <p:tav tm="100000">
                                          <p:val>
                                            <p:strVal val="#ppt_x"/>
                                          </p:val>
                                        </p:tav>
                                      </p:tavLst>
                                    </p:anim>
                                    <p:anim calcmode="lin" valueType="num">
                                      <p:cBhvr>
                                        <p:cTn id="19" dur="1000" fill="hold"/>
                                        <p:tgtEl>
                                          <p:spTgt spid="15"/>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1000" fill="hold"/>
                                        <p:tgtEl>
                                          <p:spTgt spid="5"/>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1000"/>
                                        <p:tgtEl>
                                          <p:spTgt spid="2"/>
                                        </p:tgtEl>
                                      </p:cBhvr>
                                    </p:animEffect>
                                    <p:anim calcmode="lin" valueType="num">
                                      <p:cBhvr>
                                        <p:cTn id="28" dur="1000" fill="hold"/>
                                        <p:tgtEl>
                                          <p:spTgt spid="2"/>
                                        </p:tgtEl>
                                        <p:attrNameLst>
                                          <p:attrName>ppt_x</p:attrName>
                                        </p:attrNameLst>
                                      </p:cBhvr>
                                      <p:tavLst>
                                        <p:tav tm="0">
                                          <p:val>
                                            <p:strVal val="#ppt_x"/>
                                          </p:val>
                                        </p:tav>
                                        <p:tav tm="100000">
                                          <p:val>
                                            <p:strVal val="#ppt_x"/>
                                          </p:val>
                                        </p:tav>
                                      </p:tavLst>
                                    </p:anim>
                                    <p:anim calcmode="lin" valueType="num">
                                      <p:cBhvr>
                                        <p:cTn id="29" dur="1000" fill="hold"/>
                                        <p:tgtEl>
                                          <p:spTgt spid="2"/>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1000"/>
                                        <p:tgtEl>
                                          <p:spTgt spid="13"/>
                                        </p:tgtEl>
                                      </p:cBhvr>
                                    </p:animEffect>
                                    <p:anim calcmode="lin" valueType="num">
                                      <p:cBhvr>
                                        <p:cTn id="33" dur="1000" fill="hold"/>
                                        <p:tgtEl>
                                          <p:spTgt spid="13"/>
                                        </p:tgtEl>
                                        <p:attrNameLst>
                                          <p:attrName>ppt_x</p:attrName>
                                        </p:attrNameLst>
                                      </p:cBhvr>
                                      <p:tavLst>
                                        <p:tav tm="0">
                                          <p:val>
                                            <p:strVal val="#ppt_x"/>
                                          </p:val>
                                        </p:tav>
                                        <p:tav tm="100000">
                                          <p:val>
                                            <p:strVal val="#ppt_x"/>
                                          </p:val>
                                        </p:tav>
                                      </p:tavLst>
                                    </p:anim>
                                    <p:anim calcmode="lin" valueType="num">
                                      <p:cBhvr>
                                        <p:cTn id="3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fade">
                                      <p:cBhvr>
                                        <p:cTn id="42" dur="500"/>
                                        <p:tgtEl>
                                          <p:spTgt spid="3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500"/>
                                        <p:tgtEl>
                                          <p:spTgt spid="21"/>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fade">
                                      <p:cBhvr>
                                        <p:cTn id="50" dur="500"/>
                                        <p:tgtEl>
                                          <p:spTgt spid="28"/>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9"/>
                                        </p:tgtEl>
                                        <p:attrNameLst>
                                          <p:attrName>style.visibility</p:attrName>
                                        </p:attrNameLst>
                                      </p:cBhvr>
                                      <p:to>
                                        <p:strVal val="visible"/>
                                      </p:to>
                                    </p:set>
                                    <p:animEffect transition="in" filter="fade">
                                      <p:cBhvr>
                                        <p:cTn id="53" dur="500"/>
                                        <p:tgtEl>
                                          <p:spTgt spid="29"/>
                                        </p:tgtEl>
                                      </p:cBhvr>
                                    </p:animEffect>
                                  </p:childTnLst>
                                </p:cTn>
                              </p:par>
                              <p:par>
                                <p:cTn id="54" presetID="10" presetClass="entr" presetSubtype="0" fill="hold" nodeType="withEffect">
                                  <p:stCondLst>
                                    <p:cond delay="0"/>
                                  </p:stCondLst>
                                  <p:childTnLst>
                                    <p:set>
                                      <p:cBhvr>
                                        <p:cTn id="55" dur="1" fill="hold">
                                          <p:stCondLst>
                                            <p:cond delay="0"/>
                                          </p:stCondLst>
                                        </p:cTn>
                                        <p:tgtEl>
                                          <p:spTgt spid="25"/>
                                        </p:tgtEl>
                                        <p:attrNameLst>
                                          <p:attrName>style.visibility</p:attrName>
                                        </p:attrNameLst>
                                      </p:cBhvr>
                                      <p:to>
                                        <p:strVal val="visible"/>
                                      </p:to>
                                    </p:set>
                                    <p:animEffect transition="in" filter="fade">
                                      <p:cBhvr>
                                        <p:cTn id="5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2" grpId="0" animBg="1"/>
      <p:bldP spid="28" grpId="0"/>
      <p:bldP spid="29" grpId="0"/>
      <p:bldP spid="3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280F8-B1ED-47B9-8C74-0BA66E788A4C}"/>
              </a:ext>
            </a:extLst>
          </p:cNvPr>
          <p:cNvSpPr>
            <a:spLocks noGrp="1"/>
          </p:cNvSpPr>
          <p:nvPr>
            <p:ph type="title"/>
          </p:nvPr>
        </p:nvSpPr>
        <p:spPr>
          <a:xfrm>
            <a:off x="1143001" y="2473822"/>
            <a:ext cx="9905998" cy="1478570"/>
          </a:xfrm>
          <a:effectLst>
            <a:outerShdw blurRad="50800" dist="38100" algn="l" rotWithShape="0">
              <a:prstClr val="black">
                <a:alpha val="40000"/>
              </a:prstClr>
            </a:outerShdw>
          </a:effectLst>
        </p:spPr>
        <p:style>
          <a:lnRef idx="0">
            <a:schemeClr val="dk1"/>
          </a:lnRef>
          <a:fillRef idx="3">
            <a:schemeClr val="dk1"/>
          </a:fillRef>
          <a:effectRef idx="3">
            <a:schemeClr val="dk1"/>
          </a:effectRef>
          <a:fontRef idx="minor">
            <a:schemeClr val="lt1"/>
          </a:fontRef>
        </p:style>
        <p:txBody>
          <a:bodyPr>
            <a:normAutofit/>
          </a:bodyPr>
          <a:lstStyle/>
          <a:p>
            <a:pPr algn="ctr"/>
            <a:r>
              <a:rPr lang="en-US" sz="8800" b="1" dirty="0">
                <a:latin typeface="Verdana" panose="020B0604030504040204" pitchFamily="34" charset="0"/>
                <a:ea typeface="Verdana" panose="020B0604030504040204" pitchFamily="34" charset="0"/>
              </a:rPr>
              <a:t>Thank you</a:t>
            </a:r>
          </a:p>
        </p:txBody>
      </p:sp>
    </p:spTree>
    <p:extLst>
      <p:ext uri="{BB962C8B-B14F-4D97-AF65-F5344CB8AC3E}">
        <p14:creationId xmlns:p14="http://schemas.microsoft.com/office/powerpoint/2010/main" val="3845461503"/>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44;p46">
            <a:extLst>
              <a:ext uri="{FF2B5EF4-FFF2-40B4-BE49-F238E27FC236}">
                <a16:creationId xmlns:a16="http://schemas.microsoft.com/office/drawing/2014/main" id="{406778BC-E59B-4C7A-B3B8-DA5DD1F5A919}"/>
              </a:ext>
            </a:extLst>
          </p:cNvPr>
          <p:cNvSpPr txBox="1">
            <a:spLocks/>
          </p:cNvSpPr>
          <p:nvPr/>
        </p:nvSpPr>
        <p:spPr>
          <a:xfrm>
            <a:off x="5950780" y="818779"/>
            <a:ext cx="5830400" cy="5464989"/>
          </a:xfrm>
          <a:prstGeom prst="rect">
            <a:avLst/>
          </a:prstGeom>
        </p:spPr>
        <p:txBody>
          <a:bodyPr spcFirstLastPara="1" wrap="square" lIns="91425" tIns="91425" rIns="91425" bIns="91425" anchor="ctr" anchorCtr="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2800" dirty="0">
                <a:solidFill>
                  <a:srgbClr val="FFFFFF"/>
                </a:solidFill>
              </a:rPr>
              <a:t>An Internet Protocol address is a unique number given to each device that is connected to internet for communication. </a:t>
            </a:r>
            <a:r>
              <a:rPr lang="en-US" sz="2800" dirty="0"/>
              <a:t>The network layer protocol in internet is currently IPv4 . IPv4 provides host to host communication between system in the internet</a:t>
            </a:r>
          </a:p>
        </p:txBody>
      </p:sp>
      <p:sp>
        <p:nvSpPr>
          <p:cNvPr id="3" name="Google Shape;345;p46">
            <a:extLst>
              <a:ext uri="{FF2B5EF4-FFF2-40B4-BE49-F238E27FC236}">
                <a16:creationId xmlns:a16="http://schemas.microsoft.com/office/drawing/2014/main" id="{0E3C112F-7D64-4387-AB7E-CAD0F48145B4}"/>
              </a:ext>
            </a:extLst>
          </p:cNvPr>
          <p:cNvSpPr txBox="1">
            <a:spLocks/>
          </p:cNvSpPr>
          <p:nvPr/>
        </p:nvSpPr>
        <p:spPr>
          <a:xfrm flipH="1">
            <a:off x="251791" y="2897298"/>
            <a:ext cx="5331201" cy="1063403"/>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r">
              <a:spcBef>
                <a:spcPts val="0"/>
              </a:spcBef>
            </a:pPr>
            <a:r>
              <a:rPr lang="en-US" sz="4200" b="1" dirty="0">
                <a:solidFill>
                  <a:schemeClr val="accent3">
                    <a:lumMod val="40000"/>
                    <a:lumOff val="60000"/>
                  </a:schemeClr>
                </a:solidFill>
                <a:latin typeface="Verdana" panose="020B0604030504040204" pitchFamily="34" charset="0"/>
                <a:ea typeface="Verdana" panose="020B0604030504040204" pitchFamily="34" charset="0"/>
              </a:rPr>
              <a:t>INTRODUCTION</a:t>
            </a:r>
          </a:p>
        </p:txBody>
      </p:sp>
      <p:cxnSp>
        <p:nvCxnSpPr>
          <p:cNvPr id="5" name="Straight Connector 4">
            <a:extLst>
              <a:ext uri="{FF2B5EF4-FFF2-40B4-BE49-F238E27FC236}">
                <a16:creationId xmlns:a16="http://schemas.microsoft.com/office/drawing/2014/main" id="{22239723-6809-4A9B-A4D7-87FE453F9D9E}"/>
              </a:ext>
            </a:extLst>
          </p:cNvPr>
          <p:cNvCxnSpPr>
            <a:cxnSpLocks/>
          </p:cNvCxnSpPr>
          <p:nvPr/>
        </p:nvCxnSpPr>
        <p:spPr>
          <a:xfrm>
            <a:off x="5738748" y="954157"/>
            <a:ext cx="0" cy="4823791"/>
          </a:xfrm>
          <a:prstGeom prst="line">
            <a:avLst/>
          </a:prstGeom>
          <a:ln w="28575">
            <a:solidFill>
              <a:schemeClr val="tx1">
                <a:lumMod val="9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0260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g5cbd91405f_0_0"/>
          <p:cNvSpPr txBox="1"/>
          <p:nvPr/>
        </p:nvSpPr>
        <p:spPr>
          <a:xfrm>
            <a:off x="2687500" y="871925"/>
            <a:ext cx="6737100" cy="1015800"/>
          </a:xfrm>
          <a:prstGeom prst="rect">
            <a:avLst/>
          </a:prstGeom>
          <a:noFill/>
          <a:ln>
            <a:noFill/>
          </a:ln>
        </p:spPr>
        <p:txBody>
          <a:bodyPr spcFirstLastPara="1" wrap="square" lIns="91425" tIns="91425" rIns="91425" bIns="91425" anchor="t" anchorCtr="0">
            <a:noAutofit/>
          </a:bodyPr>
          <a:lstStyle/>
          <a:p>
            <a:pPr marL="0" lvl="0" indent="0" algn="r" rtl="0">
              <a:lnSpc>
                <a:spcPct val="90000"/>
              </a:lnSpc>
              <a:spcBef>
                <a:spcPts val="0"/>
              </a:spcBef>
              <a:spcAft>
                <a:spcPts val="0"/>
              </a:spcAft>
              <a:buClr>
                <a:srgbClr val="A7EBEF"/>
              </a:buClr>
              <a:buSzPts val="4000"/>
              <a:buFont typeface="Verdana"/>
              <a:buNone/>
            </a:pPr>
            <a:r>
              <a:rPr lang="en-US" sz="4200" b="1">
                <a:solidFill>
                  <a:srgbClr val="A7EBEF"/>
                </a:solidFill>
                <a:latin typeface="Verdana"/>
                <a:ea typeface="Verdana"/>
                <a:cs typeface="Verdana"/>
                <a:sym typeface="Verdana"/>
              </a:rPr>
              <a:t>DEFICIENCY IN IPv4</a:t>
            </a:r>
            <a:endParaRPr sz="4800" b="1">
              <a:solidFill>
                <a:srgbClr val="FFFFFF"/>
              </a:solidFill>
              <a:latin typeface="Verdana"/>
              <a:ea typeface="Verdana"/>
              <a:cs typeface="Verdana"/>
              <a:sym typeface="Verdana"/>
            </a:endParaRPr>
          </a:p>
        </p:txBody>
      </p:sp>
      <p:sp>
        <p:nvSpPr>
          <p:cNvPr id="274" name="Google Shape;274;g5cbd91405f_0_0"/>
          <p:cNvSpPr txBox="1"/>
          <p:nvPr/>
        </p:nvSpPr>
        <p:spPr>
          <a:xfrm>
            <a:off x="1810925" y="2273375"/>
            <a:ext cx="8803200" cy="33174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None/>
            </a:pPr>
            <a:r>
              <a:rPr lang="en-US" sz="2900">
                <a:solidFill>
                  <a:srgbClr val="FFFFFF"/>
                </a:solidFill>
                <a:latin typeface="Twentieth Century"/>
                <a:ea typeface="Twentieth Century"/>
                <a:cs typeface="Twentieth Century"/>
                <a:sym typeface="Twentieth Century"/>
              </a:rPr>
              <a:t>Due to some deficiencies in IPv4, like</a:t>
            </a:r>
            <a:endParaRPr sz="2900">
              <a:solidFill>
                <a:srgbClr val="FFFFFF"/>
              </a:solidFill>
              <a:latin typeface="Twentieth Century"/>
              <a:ea typeface="Twentieth Century"/>
              <a:cs typeface="Twentieth Century"/>
              <a:sym typeface="Twentieth Century"/>
            </a:endParaRPr>
          </a:p>
          <a:p>
            <a:pPr marL="457200" lvl="0" indent="-412750" algn="l" rtl="0">
              <a:lnSpc>
                <a:spcPct val="115000"/>
              </a:lnSpc>
              <a:spcBef>
                <a:spcPts val="0"/>
              </a:spcBef>
              <a:spcAft>
                <a:spcPts val="0"/>
              </a:spcAft>
              <a:buClr>
                <a:srgbClr val="FFFFFF"/>
              </a:buClr>
              <a:buSzPts val="2900"/>
              <a:buFont typeface="Twentieth Century"/>
              <a:buChar char="➢"/>
            </a:pPr>
            <a:r>
              <a:rPr lang="en-US" sz="2900">
                <a:solidFill>
                  <a:srgbClr val="FFFFFF"/>
                </a:solidFill>
                <a:latin typeface="Twentieth Century"/>
                <a:ea typeface="Twentieth Century"/>
                <a:cs typeface="Twentieth Century"/>
                <a:sym typeface="Twentieth Century"/>
              </a:rPr>
              <a:t>can’t accommodate encryption.</a:t>
            </a:r>
            <a:endParaRPr sz="2900">
              <a:solidFill>
                <a:srgbClr val="FFFFFF"/>
              </a:solidFill>
              <a:latin typeface="Twentieth Century"/>
              <a:ea typeface="Twentieth Century"/>
              <a:cs typeface="Twentieth Century"/>
              <a:sym typeface="Twentieth Century"/>
            </a:endParaRPr>
          </a:p>
          <a:p>
            <a:pPr marL="457200" lvl="0" indent="-412750" algn="l" rtl="0">
              <a:lnSpc>
                <a:spcPct val="115000"/>
              </a:lnSpc>
              <a:spcBef>
                <a:spcPts val="0"/>
              </a:spcBef>
              <a:spcAft>
                <a:spcPts val="0"/>
              </a:spcAft>
              <a:buClr>
                <a:srgbClr val="FFFFFF"/>
              </a:buClr>
              <a:buSzPts val="2900"/>
              <a:buFont typeface="Twentieth Century"/>
              <a:buChar char="➢"/>
            </a:pPr>
            <a:r>
              <a:rPr lang="en-US" sz="2900">
                <a:solidFill>
                  <a:srgbClr val="FFFFFF"/>
                </a:solidFill>
                <a:latin typeface="Twentieth Century"/>
                <a:ea typeface="Twentieth Century"/>
                <a:cs typeface="Twentieth Century"/>
                <a:sym typeface="Twentieth Century"/>
              </a:rPr>
              <a:t>can’t accommodate authentication of data.</a:t>
            </a:r>
            <a:endParaRPr sz="2900">
              <a:solidFill>
                <a:srgbClr val="FFFFFF"/>
              </a:solidFill>
              <a:latin typeface="Twentieth Century"/>
              <a:ea typeface="Twentieth Century"/>
              <a:cs typeface="Twentieth Century"/>
              <a:sym typeface="Twentieth Century"/>
            </a:endParaRPr>
          </a:p>
          <a:p>
            <a:pPr marL="457200" lvl="0" indent="-412750" algn="l" rtl="0">
              <a:lnSpc>
                <a:spcPct val="115000"/>
              </a:lnSpc>
              <a:spcBef>
                <a:spcPts val="0"/>
              </a:spcBef>
              <a:spcAft>
                <a:spcPts val="0"/>
              </a:spcAft>
              <a:buClr>
                <a:srgbClr val="FFFFFF"/>
              </a:buClr>
              <a:buSzPts val="2900"/>
              <a:buFont typeface="Twentieth Century"/>
              <a:buChar char="➢"/>
            </a:pPr>
            <a:r>
              <a:rPr lang="en-US" sz="2900">
                <a:solidFill>
                  <a:srgbClr val="FFFFFF"/>
                </a:solidFill>
                <a:latin typeface="Twentieth Century"/>
                <a:ea typeface="Twentieth Century"/>
                <a:cs typeface="Twentieth Century"/>
                <a:sym typeface="Twentieth Century"/>
              </a:rPr>
              <a:t>can’t accommodate security mechanism.</a:t>
            </a:r>
            <a:endParaRPr sz="2900">
              <a:solidFill>
                <a:srgbClr val="FFFFFF"/>
              </a:solidFill>
              <a:latin typeface="Twentieth Century"/>
              <a:ea typeface="Twentieth Century"/>
              <a:cs typeface="Twentieth Century"/>
              <a:sym typeface="Twentieth Century"/>
            </a:endParaRPr>
          </a:p>
          <a:p>
            <a:pPr marL="457200" lvl="0" indent="-412750" algn="l" rtl="0">
              <a:lnSpc>
                <a:spcPct val="115000"/>
              </a:lnSpc>
              <a:spcBef>
                <a:spcPts val="0"/>
              </a:spcBef>
              <a:spcAft>
                <a:spcPts val="0"/>
              </a:spcAft>
              <a:buClr>
                <a:srgbClr val="FFFFFF"/>
              </a:buClr>
              <a:buSzPts val="2900"/>
              <a:buFont typeface="Twentieth Century"/>
              <a:buChar char="➢"/>
            </a:pPr>
            <a:r>
              <a:rPr lang="en-US" sz="2900">
                <a:solidFill>
                  <a:srgbClr val="FFFFFF"/>
                </a:solidFill>
                <a:latin typeface="Twentieth Century"/>
                <a:ea typeface="Twentieth Century"/>
                <a:cs typeface="Twentieth Century"/>
                <a:sym typeface="Twentieth Century"/>
              </a:rPr>
              <a:t>can’t accommodate audio and video transmission.</a:t>
            </a:r>
            <a:endParaRPr sz="2900">
              <a:solidFill>
                <a:srgbClr val="FFFFFF"/>
              </a:solidFill>
              <a:latin typeface="Twentieth Century"/>
              <a:ea typeface="Twentieth Century"/>
              <a:cs typeface="Twentieth Century"/>
              <a:sym typeface="Twentieth Century"/>
            </a:endParaRPr>
          </a:p>
          <a:p>
            <a:pPr marL="0" lvl="0" indent="0" algn="l" rtl="0">
              <a:lnSpc>
                <a:spcPct val="115000"/>
              </a:lnSpc>
              <a:spcBef>
                <a:spcPts val="0"/>
              </a:spcBef>
              <a:spcAft>
                <a:spcPts val="0"/>
              </a:spcAft>
              <a:buNone/>
            </a:pPr>
            <a:endParaRPr sz="1100">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73"/>
                                        </p:tgtEl>
                                        <p:attrNameLst>
                                          <p:attrName>style.visibility</p:attrName>
                                        </p:attrNameLst>
                                      </p:cBhvr>
                                      <p:to>
                                        <p:strVal val="visible"/>
                                      </p:to>
                                    </p:set>
                                    <p:animEffect transition="in" filter="fade">
                                      <p:cBhvr>
                                        <p:cTn id="7" dur="1000"/>
                                        <p:tgtEl>
                                          <p:spTgt spid="273"/>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74">
                                            <p:txEl>
                                              <p:pRg st="0" end="0"/>
                                            </p:txEl>
                                          </p:spTgt>
                                        </p:tgtEl>
                                        <p:attrNameLst>
                                          <p:attrName>style.visibility</p:attrName>
                                        </p:attrNameLst>
                                      </p:cBhvr>
                                      <p:to>
                                        <p:strVal val="visible"/>
                                      </p:to>
                                    </p:set>
                                    <p:animEffect transition="in" filter="fade">
                                      <p:cBhvr>
                                        <p:cTn id="11" dur="1000"/>
                                        <p:tgtEl>
                                          <p:spTgt spid="274">
                                            <p:txEl>
                                              <p:pRg st="0" end="0"/>
                                            </p:txEl>
                                          </p:spTgt>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274">
                                            <p:txEl>
                                              <p:pRg st="1" end="1"/>
                                            </p:txEl>
                                          </p:spTgt>
                                        </p:tgtEl>
                                        <p:attrNameLst>
                                          <p:attrName>style.visibility</p:attrName>
                                        </p:attrNameLst>
                                      </p:cBhvr>
                                      <p:to>
                                        <p:strVal val="visible"/>
                                      </p:to>
                                    </p:set>
                                    <p:animEffect transition="in" filter="fade">
                                      <p:cBhvr>
                                        <p:cTn id="15" dur="1000"/>
                                        <p:tgtEl>
                                          <p:spTgt spid="274">
                                            <p:txEl>
                                              <p:pRg st="1" end="1"/>
                                            </p:txEl>
                                          </p:spTgt>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274">
                                            <p:txEl>
                                              <p:pRg st="2" end="2"/>
                                            </p:txEl>
                                          </p:spTgt>
                                        </p:tgtEl>
                                        <p:attrNameLst>
                                          <p:attrName>style.visibility</p:attrName>
                                        </p:attrNameLst>
                                      </p:cBhvr>
                                      <p:to>
                                        <p:strVal val="visible"/>
                                      </p:to>
                                    </p:set>
                                    <p:animEffect transition="in" filter="fade">
                                      <p:cBhvr>
                                        <p:cTn id="19" dur="1000"/>
                                        <p:tgtEl>
                                          <p:spTgt spid="274">
                                            <p:txEl>
                                              <p:pRg st="2" end="2"/>
                                            </p:txEl>
                                          </p:spTgt>
                                        </p:tgtEl>
                                      </p:cBhvr>
                                    </p:animEffect>
                                  </p:childTnLst>
                                </p:cTn>
                              </p:par>
                            </p:childTnLst>
                          </p:cTn>
                        </p:par>
                        <p:par>
                          <p:cTn id="20" fill="hold">
                            <p:stCondLst>
                              <p:cond delay="4000"/>
                            </p:stCondLst>
                            <p:childTnLst>
                              <p:par>
                                <p:cTn id="21" presetID="10" presetClass="entr" presetSubtype="0" fill="hold" nodeType="afterEffect">
                                  <p:stCondLst>
                                    <p:cond delay="0"/>
                                  </p:stCondLst>
                                  <p:childTnLst>
                                    <p:set>
                                      <p:cBhvr>
                                        <p:cTn id="22" dur="1" fill="hold">
                                          <p:stCondLst>
                                            <p:cond delay="0"/>
                                          </p:stCondLst>
                                        </p:cTn>
                                        <p:tgtEl>
                                          <p:spTgt spid="274">
                                            <p:txEl>
                                              <p:pRg st="3" end="3"/>
                                            </p:txEl>
                                          </p:spTgt>
                                        </p:tgtEl>
                                        <p:attrNameLst>
                                          <p:attrName>style.visibility</p:attrName>
                                        </p:attrNameLst>
                                      </p:cBhvr>
                                      <p:to>
                                        <p:strVal val="visible"/>
                                      </p:to>
                                    </p:set>
                                    <p:animEffect transition="in" filter="fade">
                                      <p:cBhvr>
                                        <p:cTn id="23" dur="1000"/>
                                        <p:tgtEl>
                                          <p:spTgt spid="274">
                                            <p:txEl>
                                              <p:pRg st="3" end="3"/>
                                            </p:txEl>
                                          </p:spTgt>
                                        </p:tgtEl>
                                      </p:cBhvr>
                                    </p:animEffect>
                                  </p:childTnLst>
                                </p:cTn>
                              </p:par>
                            </p:childTnLst>
                          </p:cTn>
                        </p:par>
                        <p:par>
                          <p:cTn id="24" fill="hold">
                            <p:stCondLst>
                              <p:cond delay="5000"/>
                            </p:stCondLst>
                            <p:childTnLst>
                              <p:par>
                                <p:cTn id="25" presetID="10" presetClass="entr" presetSubtype="0" fill="hold" nodeType="afterEffect">
                                  <p:stCondLst>
                                    <p:cond delay="0"/>
                                  </p:stCondLst>
                                  <p:childTnLst>
                                    <p:set>
                                      <p:cBhvr>
                                        <p:cTn id="26" dur="1" fill="hold">
                                          <p:stCondLst>
                                            <p:cond delay="0"/>
                                          </p:stCondLst>
                                        </p:cTn>
                                        <p:tgtEl>
                                          <p:spTgt spid="274">
                                            <p:txEl>
                                              <p:pRg st="4" end="4"/>
                                            </p:txEl>
                                          </p:spTgt>
                                        </p:tgtEl>
                                        <p:attrNameLst>
                                          <p:attrName>style.visibility</p:attrName>
                                        </p:attrNameLst>
                                      </p:cBhvr>
                                      <p:to>
                                        <p:strVal val="visible"/>
                                      </p:to>
                                    </p:set>
                                    <p:animEffect transition="in" filter="fade">
                                      <p:cBhvr>
                                        <p:cTn id="27" dur="1000"/>
                                        <p:tgtEl>
                                          <p:spTgt spid="274">
                                            <p:txEl>
                                              <p:pRg st="4" end="4"/>
                                            </p:txEl>
                                          </p:spTgt>
                                        </p:tgtEl>
                                      </p:cBhvr>
                                    </p:animEffect>
                                  </p:childTnLst>
                                </p:cTn>
                              </p:par>
                            </p:childTnLst>
                          </p:cTn>
                        </p:par>
                        <p:par>
                          <p:cTn id="28" fill="hold">
                            <p:stCondLst>
                              <p:cond delay="6000"/>
                            </p:stCondLst>
                            <p:childTnLst>
                              <p:par>
                                <p:cTn id="29" presetID="10" presetClass="entr" presetSubtype="0" fill="hold" nodeType="afterEffect">
                                  <p:stCondLst>
                                    <p:cond delay="0"/>
                                  </p:stCondLst>
                                  <p:childTnLst>
                                    <p:set>
                                      <p:cBhvr>
                                        <p:cTn id="30" dur="1" fill="hold">
                                          <p:stCondLst>
                                            <p:cond delay="0"/>
                                          </p:stCondLst>
                                        </p:cTn>
                                        <p:tgtEl>
                                          <p:spTgt spid="274">
                                            <p:txEl>
                                              <p:pRg st="5" end="5"/>
                                            </p:txEl>
                                          </p:spTgt>
                                        </p:tgtEl>
                                        <p:attrNameLst>
                                          <p:attrName>style.visibility</p:attrName>
                                        </p:attrNameLst>
                                      </p:cBhvr>
                                      <p:to>
                                        <p:strVal val="visible"/>
                                      </p:to>
                                    </p:set>
                                    <p:animEffect transition="in" filter="fade">
                                      <p:cBhvr>
                                        <p:cTn id="31" dur="1000"/>
                                        <p:tgtEl>
                                          <p:spTgt spid="27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56;p48">
            <a:extLst>
              <a:ext uri="{FF2B5EF4-FFF2-40B4-BE49-F238E27FC236}">
                <a16:creationId xmlns:a16="http://schemas.microsoft.com/office/drawing/2014/main" id="{BE37C81C-9019-4D20-AB4F-16AC122B9331}"/>
              </a:ext>
            </a:extLst>
          </p:cNvPr>
          <p:cNvSpPr txBox="1">
            <a:spLocks/>
          </p:cNvSpPr>
          <p:nvPr/>
        </p:nvSpPr>
        <p:spPr>
          <a:xfrm>
            <a:off x="1963307" y="1060173"/>
            <a:ext cx="8265383" cy="832273"/>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spcBef>
                <a:spcPts val="0"/>
              </a:spcBef>
            </a:pPr>
            <a:r>
              <a:rPr lang="en-US" sz="4400" b="1" dirty="0">
                <a:solidFill>
                  <a:schemeClr val="accent3">
                    <a:lumMod val="40000"/>
                    <a:lumOff val="60000"/>
                  </a:schemeClr>
                </a:solidFill>
                <a:latin typeface="Verdana" panose="020B0604030504040204" pitchFamily="34" charset="0"/>
                <a:ea typeface="Verdana" panose="020B0604030504040204" pitchFamily="34" charset="0"/>
              </a:rPr>
              <a:t>EMERGING OF IPv6</a:t>
            </a:r>
          </a:p>
        </p:txBody>
      </p:sp>
      <p:sp>
        <p:nvSpPr>
          <p:cNvPr id="3" name="Google Shape;357;p48">
            <a:extLst>
              <a:ext uri="{FF2B5EF4-FFF2-40B4-BE49-F238E27FC236}">
                <a16:creationId xmlns:a16="http://schemas.microsoft.com/office/drawing/2014/main" id="{AE64F7B8-D5CA-4B2C-BC5A-DBEE2F6F8AC0}"/>
              </a:ext>
            </a:extLst>
          </p:cNvPr>
          <p:cNvSpPr txBox="1">
            <a:spLocks/>
          </p:cNvSpPr>
          <p:nvPr/>
        </p:nvSpPr>
        <p:spPr>
          <a:xfrm>
            <a:off x="3023289" y="2501098"/>
            <a:ext cx="6145421" cy="3080732"/>
          </a:xfrm>
          <a:prstGeom prst="rect">
            <a:avLst/>
          </a:prstGeom>
          <a:ln>
            <a:solidFill>
              <a:schemeClr val="accent3">
                <a:lumMod val="40000"/>
                <a:lumOff val="60000"/>
              </a:schemeClr>
            </a:solidFill>
          </a:ln>
          <a:effectLst>
            <a:glow rad="101600">
              <a:schemeClr val="accent3">
                <a:satMod val="175000"/>
                <a:alpha val="40000"/>
              </a:schemeClr>
            </a:glow>
          </a:effectLst>
        </p:spPr>
        <p:txBody>
          <a:bodyPr spcFirstLastPara="1" wrap="square" lIns="91425" tIns="91425" rIns="91425" bIns="91425" anchor="t" anchorCtr="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spcBef>
                <a:spcPts val="0"/>
              </a:spcBef>
              <a:buFont typeface="Arial" panose="020B0604020202020204" pitchFamily="34" charset="0"/>
              <a:buNone/>
            </a:pPr>
            <a:r>
              <a:rPr lang="en-US" sz="2800" dirty="0"/>
              <a:t>To overcome the deficiencies of IPv4, </a:t>
            </a:r>
            <a:r>
              <a:rPr lang="en-US" sz="2800" b="1" dirty="0">
                <a:solidFill>
                  <a:srgbClr val="FF0000"/>
                </a:solidFill>
                <a:latin typeface="Roboto Condensed"/>
                <a:ea typeface="Roboto Condensed"/>
                <a:cs typeface="Roboto Condensed"/>
                <a:sym typeface="Roboto Condensed"/>
              </a:rPr>
              <a:t>Internet Protocol</a:t>
            </a:r>
            <a:r>
              <a:rPr lang="en-US" sz="2800" dirty="0">
                <a:solidFill>
                  <a:srgbClr val="FF0000"/>
                </a:solidFill>
              </a:rPr>
              <a:t> </a:t>
            </a:r>
            <a:r>
              <a:rPr lang="en-US" sz="2800" dirty="0"/>
              <a:t>, version 6 (IPv6), also known as </a:t>
            </a:r>
            <a:r>
              <a:rPr lang="en-US" sz="2800" b="1" dirty="0">
                <a:solidFill>
                  <a:srgbClr val="FFC000"/>
                </a:solidFill>
                <a:latin typeface="Roboto Condensed"/>
                <a:ea typeface="Roboto Condensed"/>
                <a:cs typeface="Roboto Condensed"/>
                <a:sym typeface="Roboto Condensed"/>
              </a:rPr>
              <a:t>Internetworking protocol</a:t>
            </a:r>
            <a:r>
              <a:rPr lang="en-US" sz="2800" dirty="0">
                <a:solidFill>
                  <a:srgbClr val="FFC000"/>
                </a:solidFill>
              </a:rPr>
              <a:t> </a:t>
            </a:r>
            <a:r>
              <a:rPr lang="en-US" sz="2800" dirty="0"/>
              <a:t>was proposed and is now standard.</a:t>
            </a:r>
          </a:p>
        </p:txBody>
      </p:sp>
    </p:spTree>
    <p:extLst>
      <p:ext uri="{BB962C8B-B14F-4D97-AF65-F5344CB8AC3E}">
        <p14:creationId xmlns:p14="http://schemas.microsoft.com/office/powerpoint/2010/main" val="1118863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362;p49">
            <a:extLst>
              <a:ext uri="{FF2B5EF4-FFF2-40B4-BE49-F238E27FC236}">
                <a16:creationId xmlns:a16="http://schemas.microsoft.com/office/drawing/2014/main" id="{8D838E8F-042F-4E5A-863C-AC3A669157BD}"/>
              </a:ext>
            </a:extLst>
          </p:cNvPr>
          <p:cNvGrpSpPr/>
          <p:nvPr/>
        </p:nvGrpSpPr>
        <p:grpSpPr>
          <a:xfrm>
            <a:off x="1207209" y="1747800"/>
            <a:ext cx="9495610" cy="4122913"/>
            <a:chOff x="1620770" y="1535775"/>
            <a:chExt cx="6331980" cy="2841637"/>
          </a:xfrm>
        </p:grpSpPr>
        <p:grpSp>
          <p:nvGrpSpPr>
            <p:cNvPr id="3" name="Google Shape;363;p49">
              <a:extLst>
                <a:ext uri="{FF2B5EF4-FFF2-40B4-BE49-F238E27FC236}">
                  <a16:creationId xmlns:a16="http://schemas.microsoft.com/office/drawing/2014/main" id="{83858342-26C5-45C0-8E11-130A5D5885D1}"/>
                </a:ext>
              </a:extLst>
            </p:cNvPr>
            <p:cNvGrpSpPr/>
            <p:nvPr/>
          </p:nvGrpSpPr>
          <p:grpSpPr>
            <a:xfrm>
              <a:off x="1620770" y="1535775"/>
              <a:ext cx="6331980" cy="2841637"/>
              <a:chOff x="1620770" y="1535775"/>
              <a:chExt cx="6331980" cy="2841637"/>
            </a:xfrm>
          </p:grpSpPr>
          <p:sp>
            <p:nvSpPr>
              <p:cNvPr id="18" name="Google Shape;364;p49">
                <a:extLst>
                  <a:ext uri="{FF2B5EF4-FFF2-40B4-BE49-F238E27FC236}">
                    <a16:creationId xmlns:a16="http://schemas.microsoft.com/office/drawing/2014/main" id="{E0022B8F-4555-47E5-9CA1-E61D5D1C1837}"/>
                  </a:ext>
                </a:extLst>
              </p:cNvPr>
              <p:cNvSpPr/>
              <p:nvPr/>
            </p:nvSpPr>
            <p:spPr>
              <a:xfrm rot="5400000">
                <a:off x="2216197" y="1643904"/>
                <a:ext cx="1623409" cy="1407151"/>
              </a:xfrm>
              <a:custGeom>
                <a:avLst/>
                <a:gdLst/>
                <a:ahLst/>
                <a:cxnLst/>
                <a:rect l="l" t="t" r="r" b="b"/>
                <a:pathLst>
                  <a:path w="31949" h="27693" extrusionOk="0">
                    <a:moveTo>
                      <a:pt x="7959" y="1"/>
                    </a:moveTo>
                    <a:lnTo>
                      <a:pt x="1" y="13846"/>
                    </a:lnTo>
                    <a:lnTo>
                      <a:pt x="7959" y="27692"/>
                    </a:lnTo>
                    <a:lnTo>
                      <a:pt x="23991" y="27692"/>
                    </a:lnTo>
                    <a:lnTo>
                      <a:pt x="31949" y="13846"/>
                    </a:lnTo>
                    <a:lnTo>
                      <a:pt x="23991" y="1"/>
                    </a:lnTo>
                    <a:close/>
                  </a:path>
                </a:pathLst>
              </a:custGeom>
              <a:gradFill>
                <a:gsLst>
                  <a:gs pos="0">
                    <a:srgbClr val="FFFFFF">
                      <a:alpha val="0"/>
                    </a:srgbClr>
                  </a:gs>
                  <a:gs pos="100000">
                    <a:srgbClr val="FFFFFF">
                      <a:alpha val="39215"/>
                    </a:srgbClr>
                  </a:gs>
                </a:gsLst>
                <a:path path="circle">
                  <a:fillToRect l="50000" t="50000" r="50000" b="50000"/>
                </a:path>
                <a:tileRect/>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65;p49">
                <a:extLst>
                  <a:ext uri="{FF2B5EF4-FFF2-40B4-BE49-F238E27FC236}">
                    <a16:creationId xmlns:a16="http://schemas.microsoft.com/office/drawing/2014/main" id="{764850A0-1301-4139-9811-90C5DCEDD314}"/>
                  </a:ext>
                </a:extLst>
              </p:cNvPr>
              <p:cNvSpPr/>
              <p:nvPr/>
            </p:nvSpPr>
            <p:spPr>
              <a:xfrm rot="5400000">
                <a:off x="3623309" y="1643904"/>
                <a:ext cx="1623409" cy="1407151"/>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66;p49">
                <a:extLst>
                  <a:ext uri="{FF2B5EF4-FFF2-40B4-BE49-F238E27FC236}">
                    <a16:creationId xmlns:a16="http://schemas.microsoft.com/office/drawing/2014/main" id="{B4EEA482-9469-4A4B-B17E-C15DE34A75CD}"/>
                  </a:ext>
                </a:extLst>
              </p:cNvPr>
              <p:cNvSpPr/>
              <p:nvPr/>
            </p:nvSpPr>
            <p:spPr>
              <a:xfrm rot="5400000">
                <a:off x="4327220" y="2862539"/>
                <a:ext cx="1622646" cy="1407100"/>
              </a:xfrm>
              <a:custGeom>
                <a:avLst/>
                <a:gdLst/>
                <a:ahLst/>
                <a:cxnLst/>
                <a:rect l="l" t="t" r="r" b="b"/>
                <a:pathLst>
                  <a:path w="31934" h="27692" extrusionOk="0">
                    <a:moveTo>
                      <a:pt x="7959" y="0"/>
                    </a:moveTo>
                    <a:lnTo>
                      <a:pt x="1" y="13846"/>
                    </a:lnTo>
                    <a:lnTo>
                      <a:pt x="7959" y="27692"/>
                    </a:lnTo>
                    <a:lnTo>
                      <a:pt x="23991" y="27692"/>
                    </a:lnTo>
                    <a:lnTo>
                      <a:pt x="31934" y="13846"/>
                    </a:lnTo>
                    <a:lnTo>
                      <a:pt x="23991" y="0"/>
                    </a:lnTo>
                    <a:close/>
                  </a:path>
                </a:pathLst>
              </a:cu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67;p49">
                <a:extLst>
                  <a:ext uri="{FF2B5EF4-FFF2-40B4-BE49-F238E27FC236}">
                    <a16:creationId xmlns:a16="http://schemas.microsoft.com/office/drawing/2014/main" id="{96A3371E-FBB3-4773-B988-069C16684B4F}"/>
                  </a:ext>
                </a:extLst>
              </p:cNvPr>
              <p:cNvSpPr/>
              <p:nvPr/>
            </p:nvSpPr>
            <p:spPr>
              <a:xfrm rot="5400000">
                <a:off x="1513022" y="2862513"/>
                <a:ext cx="1622646" cy="1407151"/>
              </a:xfrm>
              <a:custGeom>
                <a:avLst/>
                <a:gdLst/>
                <a:ahLst/>
                <a:cxnLst/>
                <a:rect l="l" t="t" r="r" b="b"/>
                <a:pathLst>
                  <a:path w="31934" h="27693" extrusionOk="0">
                    <a:moveTo>
                      <a:pt x="7959" y="0"/>
                    </a:moveTo>
                    <a:lnTo>
                      <a:pt x="1" y="13846"/>
                    </a:lnTo>
                    <a:lnTo>
                      <a:pt x="7959" y="27692"/>
                    </a:lnTo>
                    <a:lnTo>
                      <a:pt x="23991" y="27692"/>
                    </a:lnTo>
                    <a:lnTo>
                      <a:pt x="31934" y="13846"/>
                    </a:lnTo>
                    <a:lnTo>
                      <a:pt x="23991" y="0"/>
                    </a:lnTo>
                    <a:close/>
                  </a:path>
                </a:pathLst>
              </a:cu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68;p49">
                <a:extLst>
                  <a:ext uri="{FF2B5EF4-FFF2-40B4-BE49-F238E27FC236}">
                    <a16:creationId xmlns:a16="http://schemas.microsoft.com/office/drawing/2014/main" id="{D61DF13B-241C-4D29-9926-32680BF29F00}"/>
                  </a:ext>
                </a:extLst>
              </p:cNvPr>
              <p:cNvSpPr/>
              <p:nvPr/>
            </p:nvSpPr>
            <p:spPr>
              <a:xfrm rot="5400000">
                <a:off x="2920134" y="2862513"/>
                <a:ext cx="1622646" cy="1407151"/>
              </a:xfrm>
              <a:custGeom>
                <a:avLst/>
                <a:gdLst/>
                <a:ahLst/>
                <a:cxnLst/>
                <a:rect l="l" t="t" r="r" b="b"/>
                <a:pathLst>
                  <a:path w="31934" h="27693" extrusionOk="0">
                    <a:moveTo>
                      <a:pt x="7959" y="1"/>
                    </a:moveTo>
                    <a:lnTo>
                      <a:pt x="1" y="13847"/>
                    </a:lnTo>
                    <a:lnTo>
                      <a:pt x="7959" y="27692"/>
                    </a:lnTo>
                    <a:lnTo>
                      <a:pt x="23991" y="27692"/>
                    </a:lnTo>
                    <a:lnTo>
                      <a:pt x="31934" y="13847"/>
                    </a:lnTo>
                    <a:lnTo>
                      <a:pt x="23991" y="1"/>
                    </a:lnTo>
                    <a:close/>
                  </a:path>
                </a:pathLst>
              </a:custGeom>
              <a:gradFill>
                <a:gsLst>
                  <a:gs pos="0">
                    <a:srgbClr val="FFFFFF">
                      <a:alpha val="0"/>
                    </a:srgbClr>
                  </a:gs>
                  <a:gs pos="100000">
                    <a:srgbClr val="FFFFFF">
                      <a:alpha val="39215"/>
                    </a:srgbClr>
                  </a:gs>
                </a:gsLst>
                <a:path path="circle">
                  <a:fillToRect l="50000" t="50000" r="50000" b="50000"/>
                </a:path>
                <a:tileRect/>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69;p49">
                <a:extLst>
                  <a:ext uri="{FF2B5EF4-FFF2-40B4-BE49-F238E27FC236}">
                    <a16:creationId xmlns:a16="http://schemas.microsoft.com/office/drawing/2014/main" id="{EF1075B6-BDE9-4374-B591-AB4619532FF9}"/>
                  </a:ext>
                </a:extLst>
              </p:cNvPr>
              <p:cNvSpPr/>
              <p:nvPr/>
            </p:nvSpPr>
            <p:spPr>
              <a:xfrm rot="5400000">
                <a:off x="5033267" y="1643904"/>
                <a:ext cx="1623409" cy="1407151"/>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gradFill>
                <a:gsLst>
                  <a:gs pos="0">
                    <a:srgbClr val="FFFFFF">
                      <a:alpha val="0"/>
                    </a:srgbClr>
                  </a:gs>
                  <a:gs pos="100000">
                    <a:srgbClr val="FFFFFF">
                      <a:alpha val="39215"/>
                    </a:srgbClr>
                  </a:gs>
                </a:gsLst>
                <a:path path="circle">
                  <a:fillToRect l="50000" t="50000" r="50000" b="50000"/>
                </a:path>
                <a:tileRect/>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70;p49">
                <a:extLst>
                  <a:ext uri="{FF2B5EF4-FFF2-40B4-BE49-F238E27FC236}">
                    <a16:creationId xmlns:a16="http://schemas.microsoft.com/office/drawing/2014/main" id="{38129BBD-CC27-4FC8-BC47-049C827962D0}"/>
                  </a:ext>
                </a:extLst>
              </p:cNvPr>
              <p:cNvSpPr/>
              <p:nvPr/>
            </p:nvSpPr>
            <p:spPr>
              <a:xfrm rot="5400000">
                <a:off x="5737178" y="2862539"/>
                <a:ext cx="1622646" cy="1407100"/>
              </a:xfrm>
              <a:custGeom>
                <a:avLst/>
                <a:gdLst/>
                <a:ahLst/>
                <a:cxnLst/>
                <a:rect l="l" t="t" r="r" b="b"/>
                <a:pathLst>
                  <a:path w="31934" h="27692" extrusionOk="0">
                    <a:moveTo>
                      <a:pt x="7959" y="0"/>
                    </a:moveTo>
                    <a:lnTo>
                      <a:pt x="1" y="13846"/>
                    </a:lnTo>
                    <a:lnTo>
                      <a:pt x="7959" y="27692"/>
                    </a:lnTo>
                    <a:lnTo>
                      <a:pt x="23991" y="27692"/>
                    </a:lnTo>
                    <a:lnTo>
                      <a:pt x="31934" y="13846"/>
                    </a:lnTo>
                    <a:lnTo>
                      <a:pt x="23991" y="0"/>
                    </a:lnTo>
                    <a:close/>
                  </a:path>
                </a:pathLst>
              </a:custGeom>
              <a:gradFill>
                <a:gsLst>
                  <a:gs pos="0">
                    <a:srgbClr val="FFFFFF">
                      <a:alpha val="0"/>
                    </a:srgbClr>
                  </a:gs>
                  <a:gs pos="100000">
                    <a:srgbClr val="FFFFFF">
                      <a:alpha val="39215"/>
                    </a:srgbClr>
                  </a:gs>
                </a:gsLst>
                <a:path path="circle">
                  <a:fillToRect l="50000" t="50000" r="50000" b="50000"/>
                </a:path>
                <a:tileRect/>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71;p49">
                <a:extLst>
                  <a:ext uri="{FF2B5EF4-FFF2-40B4-BE49-F238E27FC236}">
                    <a16:creationId xmlns:a16="http://schemas.microsoft.com/office/drawing/2014/main" id="{112A6AEA-D888-4165-9FB3-48F724BFE4B6}"/>
                  </a:ext>
                </a:extLst>
              </p:cNvPr>
              <p:cNvSpPr/>
              <p:nvPr/>
            </p:nvSpPr>
            <p:spPr>
              <a:xfrm rot="5400000">
                <a:off x="6437471" y="1643904"/>
                <a:ext cx="1623409" cy="1407151"/>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372;p49">
              <a:extLst>
                <a:ext uri="{FF2B5EF4-FFF2-40B4-BE49-F238E27FC236}">
                  <a16:creationId xmlns:a16="http://schemas.microsoft.com/office/drawing/2014/main" id="{BBD978E0-A606-4EE7-8AC5-C59708A3C581}"/>
                </a:ext>
              </a:extLst>
            </p:cNvPr>
            <p:cNvGrpSpPr/>
            <p:nvPr/>
          </p:nvGrpSpPr>
          <p:grpSpPr>
            <a:xfrm>
              <a:off x="2858050" y="2188240"/>
              <a:ext cx="3809844" cy="1568468"/>
              <a:chOff x="2858050" y="2188240"/>
              <a:chExt cx="3809844" cy="1568468"/>
            </a:xfrm>
          </p:grpSpPr>
          <p:sp>
            <p:nvSpPr>
              <p:cNvPr id="6" name="Google Shape;373;p49">
                <a:extLst>
                  <a:ext uri="{FF2B5EF4-FFF2-40B4-BE49-F238E27FC236}">
                    <a16:creationId xmlns:a16="http://schemas.microsoft.com/office/drawing/2014/main" id="{6D98437F-BA24-453A-B4C7-2ADBD82D7098}"/>
                  </a:ext>
                </a:extLst>
              </p:cNvPr>
              <p:cNvSpPr/>
              <p:nvPr/>
            </p:nvSpPr>
            <p:spPr>
              <a:xfrm>
                <a:off x="2858050" y="2188240"/>
                <a:ext cx="339703" cy="318469"/>
              </a:xfrm>
              <a:custGeom>
                <a:avLst/>
                <a:gdLst/>
                <a:ahLst/>
                <a:cxnLst/>
                <a:rect l="l" t="t" r="r" b="b"/>
                <a:pathLst>
                  <a:path w="19326" h="18118" extrusionOk="0">
                    <a:moveTo>
                      <a:pt x="17628" y="1133"/>
                    </a:moveTo>
                    <a:cubicBezTo>
                      <a:pt x="17939" y="1133"/>
                      <a:pt x="18193" y="1387"/>
                      <a:pt x="18193" y="1701"/>
                    </a:cubicBezTo>
                    <a:lnTo>
                      <a:pt x="18193" y="11324"/>
                    </a:lnTo>
                    <a:lnTo>
                      <a:pt x="1133" y="11324"/>
                    </a:lnTo>
                    <a:lnTo>
                      <a:pt x="1133" y="1701"/>
                    </a:lnTo>
                    <a:cubicBezTo>
                      <a:pt x="1133" y="1387"/>
                      <a:pt x="1387" y="1133"/>
                      <a:pt x="1701" y="1133"/>
                    </a:cubicBezTo>
                    <a:close/>
                    <a:moveTo>
                      <a:pt x="18193" y="12456"/>
                    </a:moveTo>
                    <a:lnTo>
                      <a:pt x="18193" y="13024"/>
                    </a:lnTo>
                    <a:cubicBezTo>
                      <a:pt x="18193" y="13335"/>
                      <a:pt x="17939" y="13588"/>
                      <a:pt x="17628" y="13588"/>
                    </a:cubicBezTo>
                    <a:lnTo>
                      <a:pt x="1701" y="13588"/>
                    </a:lnTo>
                    <a:cubicBezTo>
                      <a:pt x="1387" y="13588"/>
                      <a:pt x="1133" y="13335"/>
                      <a:pt x="1133" y="13024"/>
                    </a:cubicBezTo>
                    <a:lnTo>
                      <a:pt x="1133" y="12456"/>
                    </a:lnTo>
                    <a:close/>
                    <a:moveTo>
                      <a:pt x="11520" y="14720"/>
                    </a:moveTo>
                    <a:lnTo>
                      <a:pt x="12275" y="16985"/>
                    </a:lnTo>
                    <a:lnTo>
                      <a:pt x="7051" y="16985"/>
                    </a:lnTo>
                    <a:lnTo>
                      <a:pt x="7806" y="14720"/>
                    </a:lnTo>
                    <a:close/>
                    <a:moveTo>
                      <a:pt x="1701" y="1"/>
                    </a:moveTo>
                    <a:cubicBezTo>
                      <a:pt x="762" y="1"/>
                      <a:pt x="1" y="762"/>
                      <a:pt x="1" y="1701"/>
                    </a:cubicBezTo>
                    <a:lnTo>
                      <a:pt x="1" y="13024"/>
                    </a:lnTo>
                    <a:cubicBezTo>
                      <a:pt x="1" y="13960"/>
                      <a:pt x="762" y="14720"/>
                      <a:pt x="1701" y="14720"/>
                    </a:cubicBezTo>
                    <a:lnTo>
                      <a:pt x="6614" y="14720"/>
                    </a:lnTo>
                    <a:lnTo>
                      <a:pt x="5859" y="16985"/>
                    </a:lnTo>
                    <a:lnTo>
                      <a:pt x="4002" y="16985"/>
                    </a:lnTo>
                    <a:cubicBezTo>
                      <a:pt x="3688" y="16985"/>
                      <a:pt x="3437" y="17239"/>
                      <a:pt x="3437" y="17553"/>
                    </a:cubicBezTo>
                    <a:cubicBezTo>
                      <a:pt x="3437" y="17864"/>
                      <a:pt x="3688" y="18117"/>
                      <a:pt x="4002" y="18117"/>
                    </a:cubicBezTo>
                    <a:lnTo>
                      <a:pt x="15325" y="18117"/>
                    </a:lnTo>
                    <a:cubicBezTo>
                      <a:pt x="15639" y="18117"/>
                      <a:pt x="15889" y="17864"/>
                      <a:pt x="15889" y="17553"/>
                    </a:cubicBezTo>
                    <a:cubicBezTo>
                      <a:pt x="15889" y="17239"/>
                      <a:pt x="15639" y="16985"/>
                      <a:pt x="15325" y="16985"/>
                    </a:cubicBezTo>
                    <a:lnTo>
                      <a:pt x="13468" y="16985"/>
                    </a:lnTo>
                    <a:lnTo>
                      <a:pt x="12713" y="14720"/>
                    </a:lnTo>
                    <a:lnTo>
                      <a:pt x="17628" y="14720"/>
                    </a:lnTo>
                    <a:cubicBezTo>
                      <a:pt x="18565" y="14720"/>
                      <a:pt x="19325" y="13960"/>
                      <a:pt x="19325" y="13024"/>
                    </a:cubicBezTo>
                    <a:lnTo>
                      <a:pt x="19325" y="1701"/>
                    </a:lnTo>
                    <a:cubicBezTo>
                      <a:pt x="19325" y="762"/>
                      <a:pt x="18565" y="1"/>
                      <a:pt x="176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grpSp>
            <p:nvGrpSpPr>
              <p:cNvPr id="7" name="Google Shape;374;p49">
                <a:extLst>
                  <a:ext uri="{FF2B5EF4-FFF2-40B4-BE49-F238E27FC236}">
                    <a16:creationId xmlns:a16="http://schemas.microsoft.com/office/drawing/2014/main" id="{3AF3F8B9-159D-4CC0-9286-88F222D293D7}"/>
                  </a:ext>
                </a:extLst>
              </p:cNvPr>
              <p:cNvGrpSpPr/>
              <p:nvPr/>
            </p:nvGrpSpPr>
            <p:grpSpPr>
              <a:xfrm>
                <a:off x="5681293" y="2202615"/>
                <a:ext cx="327823" cy="289720"/>
                <a:chOff x="-3137650" y="2787000"/>
                <a:chExt cx="291450" cy="257575"/>
              </a:xfrm>
            </p:grpSpPr>
            <p:sp>
              <p:nvSpPr>
                <p:cNvPr id="10" name="Google Shape;375;p49">
                  <a:extLst>
                    <a:ext uri="{FF2B5EF4-FFF2-40B4-BE49-F238E27FC236}">
                      <a16:creationId xmlns:a16="http://schemas.microsoft.com/office/drawing/2014/main" id="{00B5852A-C5DE-4C59-B1BD-80977F6E3BC4}"/>
                    </a:ext>
                  </a:extLst>
                </p:cNvPr>
                <p:cNvSpPr/>
                <p:nvPr/>
              </p:nvSpPr>
              <p:spPr>
                <a:xfrm>
                  <a:off x="-3137650" y="2787000"/>
                  <a:ext cx="291450" cy="257575"/>
                </a:xfrm>
                <a:custGeom>
                  <a:avLst/>
                  <a:gdLst/>
                  <a:ahLst/>
                  <a:cxnLst/>
                  <a:rect l="l" t="t" r="r" b="b"/>
                  <a:pathLst>
                    <a:path w="11658" h="10303" extrusionOk="0">
                      <a:moveTo>
                        <a:pt x="10618" y="693"/>
                      </a:moveTo>
                      <a:cubicBezTo>
                        <a:pt x="10807" y="693"/>
                        <a:pt x="10964" y="851"/>
                        <a:pt x="10964" y="1040"/>
                      </a:cubicBezTo>
                      <a:lnTo>
                        <a:pt x="10964" y="2741"/>
                      </a:lnTo>
                      <a:lnTo>
                        <a:pt x="662" y="2741"/>
                      </a:lnTo>
                      <a:lnTo>
                        <a:pt x="662" y="1040"/>
                      </a:lnTo>
                      <a:cubicBezTo>
                        <a:pt x="662" y="851"/>
                        <a:pt x="820" y="693"/>
                        <a:pt x="1009" y="693"/>
                      </a:cubicBezTo>
                      <a:close/>
                      <a:moveTo>
                        <a:pt x="10996" y="3403"/>
                      </a:moveTo>
                      <a:lnTo>
                        <a:pt x="10996" y="9231"/>
                      </a:lnTo>
                      <a:cubicBezTo>
                        <a:pt x="10964" y="9420"/>
                        <a:pt x="10838" y="9578"/>
                        <a:pt x="10618" y="9578"/>
                      </a:cubicBezTo>
                      <a:lnTo>
                        <a:pt x="1009" y="9578"/>
                      </a:lnTo>
                      <a:cubicBezTo>
                        <a:pt x="820" y="9578"/>
                        <a:pt x="662" y="9420"/>
                        <a:pt x="662" y="9231"/>
                      </a:cubicBezTo>
                      <a:lnTo>
                        <a:pt x="662" y="3403"/>
                      </a:lnTo>
                      <a:close/>
                      <a:moveTo>
                        <a:pt x="1009" y="0"/>
                      </a:moveTo>
                      <a:cubicBezTo>
                        <a:pt x="473" y="0"/>
                        <a:pt x="1" y="473"/>
                        <a:pt x="1" y="1040"/>
                      </a:cubicBezTo>
                      <a:lnTo>
                        <a:pt x="1" y="9263"/>
                      </a:lnTo>
                      <a:cubicBezTo>
                        <a:pt x="1" y="9830"/>
                        <a:pt x="473" y="10302"/>
                        <a:pt x="1009" y="10302"/>
                      </a:cubicBezTo>
                      <a:lnTo>
                        <a:pt x="10618" y="10302"/>
                      </a:lnTo>
                      <a:cubicBezTo>
                        <a:pt x="11185" y="10302"/>
                        <a:pt x="11658" y="9830"/>
                        <a:pt x="11658" y="9263"/>
                      </a:cubicBezTo>
                      <a:lnTo>
                        <a:pt x="11658" y="1040"/>
                      </a:lnTo>
                      <a:cubicBezTo>
                        <a:pt x="11658" y="441"/>
                        <a:pt x="11217" y="0"/>
                        <a:pt x="106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76;p49">
                  <a:extLst>
                    <a:ext uri="{FF2B5EF4-FFF2-40B4-BE49-F238E27FC236}">
                      <a16:creationId xmlns:a16="http://schemas.microsoft.com/office/drawing/2014/main" id="{216011A9-A2CD-49EB-AEFD-1B87C83E79ED}"/>
                    </a:ext>
                  </a:extLst>
                </p:cNvPr>
                <p:cNvSpPr/>
                <p:nvPr/>
              </p:nvSpPr>
              <p:spPr>
                <a:xfrm>
                  <a:off x="-3104575" y="2820875"/>
                  <a:ext cx="18150" cy="17350"/>
                </a:xfrm>
                <a:custGeom>
                  <a:avLst/>
                  <a:gdLst/>
                  <a:ahLst/>
                  <a:cxnLst/>
                  <a:rect l="l" t="t" r="r" b="b"/>
                  <a:pathLst>
                    <a:path w="726" h="694" extrusionOk="0">
                      <a:moveTo>
                        <a:pt x="348" y="0"/>
                      </a:moveTo>
                      <a:cubicBezTo>
                        <a:pt x="158" y="0"/>
                        <a:pt x="1" y="158"/>
                        <a:pt x="1" y="347"/>
                      </a:cubicBezTo>
                      <a:cubicBezTo>
                        <a:pt x="1" y="536"/>
                        <a:pt x="158" y="693"/>
                        <a:pt x="348" y="693"/>
                      </a:cubicBezTo>
                      <a:cubicBezTo>
                        <a:pt x="568" y="693"/>
                        <a:pt x="726" y="536"/>
                        <a:pt x="726" y="347"/>
                      </a:cubicBezTo>
                      <a:cubicBezTo>
                        <a:pt x="726" y="158"/>
                        <a:pt x="568" y="0"/>
                        <a:pt x="3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77;p49">
                  <a:extLst>
                    <a:ext uri="{FF2B5EF4-FFF2-40B4-BE49-F238E27FC236}">
                      <a16:creationId xmlns:a16="http://schemas.microsoft.com/office/drawing/2014/main" id="{3CF77E80-E9FE-4961-8A47-3126273DA11B}"/>
                    </a:ext>
                  </a:extLst>
                </p:cNvPr>
                <p:cNvSpPr/>
                <p:nvPr/>
              </p:nvSpPr>
              <p:spPr>
                <a:xfrm>
                  <a:off x="-306990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78;p49">
                  <a:extLst>
                    <a:ext uri="{FF2B5EF4-FFF2-40B4-BE49-F238E27FC236}">
                      <a16:creationId xmlns:a16="http://schemas.microsoft.com/office/drawing/2014/main" id="{65FB9160-8DA7-4108-ADBA-0CB86BD96891}"/>
                    </a:ext>
                  </a:extLst>
                </p:cNvPr>
                <p:cNvSpPr/>
                <p:nvPr/>
              </p:nvSpPr>
              <p:spPr>
                <a:xfrm>
                  <a:off x="-303525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79;p49">
                  <a:extLst>
                    <a:ext uri="{FF2B5EF4-FFF2-40B4-BE49-F238E27FC236}">
                      <a16:creationId xmlns:a16="http://schemas.microsoft.com/office/drawing/2014/main" id="{EB73DE4D-1FF4-4CF4-96BA-728F85BC2C7D}"/>
                    </a:ext>
                  </a:extLst>
                </p:cNvPr>
                <p:cNvSpPr/>
                <p:nvPr/>
              </p:nvSpPr>
              <p:spPr>
                <a:xfrm>
                  <a:off x="-3002175" y="2820875"/>
                  <a:ext cx="121325" cy="17350"/>
                </a:xfrm>
                <a:custGeom>
                  <a:avLst/>
                  <a:gdLst/>
                  <a:ahLst/>
                  <a:cxnLst/>
                  <a:rect l="l" t="t" r="r" b="b"/>
                  <a:pathLst>
                    <a:path w="4853" h="694" extrusionOk="0">
                      <a:moveTo>
                        <a:pt x="347" y="0"/>
                      </a:moveTo>
                      <a:cubicBezTo>
                        <a:pt x="158" y="0"/>
                        <a:pt x="1" y="158"/>
                        <a:pt x="1" y="347"/>
                      </a:cubicBezTo>
                      <a:cubicBezTo>
                        <a:pt x="32" y="536"/>
                        <a:pt x="190" y="693"/>
                        <a:pt x="347" y="693"/>
                      </a:cubicBezTo>
                      <a:lnTo>
                        <a:pt x="4506" y="693"/>
                      </a:lnTo>
                      <a:cubicBezTo>
                        <a:pt x="4695" y="693"/>
                        <a:pt x="4852" y="536"/>
                        <a:pt x="4852" y="347"/>
                      </a:cubicBezTo>
                      <a:cubicBezTo>
                        <a:pt x="4852" y="158"/>
                        <a:pt x="4695" y="0"/>
                        <a:pt x="45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80;p49">
                  <a:extLst>
                    <a:ext uri="{FF2B5EF4-FFF2-40B4-BE49-F238E27FC236}">
                      <a16:creationId xmlns:a16="http://schemas.microsoft.com/office/drawing/2014/main" id="{ECA58A0E-31A9-4D2B-B500-E5004F1053FA}"/>
                    </a:ext>
                  </a:extLst>
                </p:cNvPr>
                <p:cNvSpPr/>
                <p:nvPr/>
              </p:nvSpPr>
              <p:spPr>
                <a:xfrm>
                  <a:off x="-2948625" y="2907300"/>
                  <a:ext cx="52025" cy="85300"/>
                </a:xfrm>
                <a:custGeom>
                  <a:avLst/>
                  <a:gdLst/>
                  <a:ahLst/>
                  <a:cxnLst/>
                  <a:rect l="l" t="t" r="r" b="b"/>
                  <a:pathLst>
                    <a:path w="2081" h="3412" extrusionOk="0">
                      <a:moveTo>
                        <a:pt x="347" y="1"/>
                      </a:moveTo>
                      <a:cubicBezTo>
                        <a:pt x="261" y="1"/>
                        <a:pt x="174" y="24"/>
                        <a:pt x="127" y="72"/>
                      </a:cubicBezTo>
                      <a:cubicBezTo>
                        <a:pt x="1" y="198"/>
                        <a:pt x="1" y="450"/>
                        <a:pt x="127" y="544"/>
                      </a:cubicBezTo>
                      <a:lnTo>
                        <a:pt x="1261" y="1710"/>
                      </a:lnTo>
                      <a:lnTo>
                        <a:pt x="127" y="2844"/>
                      </a:lnTo>
                      <a:cubicBezTo>
                        <a:pt x="1" y="2970"/>
                        <a:pt x="1" y="3191"/>
                        <a:pt x="127" y="3317"/>
                      </a:cubicBezTo>
                      <a:cubicBezTo>
                        <a:pt x="174" y="3380"/>
                        <a:pt x="261" y="3411"/>
                        <a:pt x="347" y="3411"/>
                      </a:cubicBezTo>
                      <a:cubicBezTo>
                        <a:pt x="434" y="3411"/>
                        <a:pt x="521" y="3380"/>
                        <a:pt x="568" y="3317"/>
                      </a:cubicBezTo>
                      <a:lnTo>
                        <a:pt x="1954" y="1930"/>
                      </a:lnTo>
                      <a:cubicBezTo>
                        <a:pt x="2080" y="1804"/>
                        <a:pt x="2080" y="1584"/>
                        <a:pt x="1954" y="1458"/>
                      </a:cubicBezTo>
                      <a:lnTo>
                        <a:pt x="568" y="72"/>
                      </a:lnTo>
                      <a:cubicBezTo>
                        <a:pt x="521" y="24"/>
                        <a:pt x="434" y="1"/>
                        <a:pt x="3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81;p49">
                  <a:extLst>
                    <a:ext uri="{FF2B5EF4-FFF2-40B4-BE49-F238E27FC236}">
                      <a16:creationId xmlns:a16="http://schemas.microsoft.com/office/drawing/2014/main" id="{94B3BF44-6263-474A-A670-1E36B29B5AC8}"/>
                    </a:ext>
                  </a:extLst>
                </p:cNvPr>
                <p:cNvSpPr/>
                <p:nvPr/>
              </p:nvSpPr>
              <p:spPr>
                <a:xfrm>
                  <a:off x="-3088025" y="2907300"/>
                  <a:ext cx="53575" cy="85300"/>
                </a:xfrm>
                <a:custGeom>
                  <a:avLst/>
                  <a:gdLst/>
                  <a:ahLst/>
                  <a:cxnLst/>
                  <a:rect l="l" t="t" r="r" b="b"/>
                  <a:pathLst>
                    <a:path w="2143" h="3412" extrusionOk="0">
                      <a:moveTo>
                        <a:pt x="1749" y="1"/>
                      </a:moveTo>
                      <a:cubicBezTo>
                        <a:pt x="1662" y="1"/>
                        <a:pt x="1576" y="24"/>
                        <a:pt x="1513" y="72"/>
                      </a:cubicBezTo>
                      <a:lnTo>
                        <a:pt x="127" y="1458"/>
                      </a:lnTo>
                      <a:cubicBezTo>
                        <a:pt x="1" y="1584"/>
                        <a:pt x="1" y="1804"/>
                        <a:pt x="127" y="1930"/>
                      </a:cubicBezTo>
                      <a:lnTo>
                        <a:pt x="1513" y="3317"/>
                      </a:lnTo>
                      <a:cubicBezTo>
                        <a:pt x="1576" y="3380"/>
                        <a:pt x="1662" y="3411"/>
                        <a:pt x="1749" y="3411"/>
                      </a:cubicBezTo>
                      <a:cubicBezTo>
                        <a:pt x="1836" y="3411"/>
                        <a:pt x="1922" y="3380"/>
                        <a:pt x="1985" y="3317"/>
                      </a:cubicBezTo>
                      <a:cubicBezTo>
                        <a:pt x="2111" y="3191"/>
                        <a:pt x="2111" y="2970"/>
                        <a:pt x="1985" y="2844"/>
                      </a:cubicBezTo>
                      <a:lnTo>
                        <a:pt x="851" y="1710"/>
                      </a:lnTo>
                      <a:lnTo>
                        <a:pt x="1985" y="544"/>
                      </a:lnTo>
                      <a:cubicBezTo>
                        <a:pt x="2143" y="450"/>
                        <a:pt x="2143" y="198"/>
                        <a:pt x="1985" y="72"/>
                      </a:cubicBezTo>
                      <a:cubicBezTo>
                        <a:pt x="1922" y="24"/>
                        <a:pt x="1836" y="1"/>
                        <a:pt x="17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82;p49">
                  <a:extLst>
                    <a:ext uri="{FF2B5EF4-FFF2-40B4-BE49-F238E27FC236}">
                      <a16:creationId xmlns:a16="http://schemas.microsoft.com/office/drawing/2014/main" id="{C83AC793-2B81-485E-9A93-2F93D407B960}"/>
                    </a:ext>
                  </a:extLst>
                </p:cNvPr>
                <p:cNvSpPr/>
                <p:nvPr/>
              </p:nvSpPr>
              <p:spPr>
                <a:xfrm>
                  <a:off x="-3019500" y="2888975"/>
                  <a:ext cx="54375" cy="119400"/>
                </a:xfrm>
                <a:custGeom>
                  <a:avLst/>
                  <a:gdLst/>
                  <a:ahLst/>
                  <a:cxnLst/>
                  <a:rect l="l" t="t" r="r" b="b"/>
                  <a:pathLst>
                    <a:path w="2175" h="4776" extrusionOk="0">
                      <a:moveTo>
                        <a:pt x="1778" y="0"/>
                      </a:moveTo>
                      <a:cubicBezTo>
                        <a:pt x="1617" y="0"/>
                        <a:pt x="1501" y="108"/>
                        <a:pt x="1450" y="237"/>
                      </a:cubicBezTo>
                      <a:lnTo>
                        <a:pt x="63" y="4333"/>
                      </a:lnTo>
                      <a:cubicBezTo>
                        <a:pt x="0" y="4522"/>
                        <a:pt x="95" y="4680"/>
                        <a:pt x="253" y="4743"/>
                      </a:cubicBezTo>
                      <a:cubicBezTo>
                        <a:pt x="305" y="4765"/>
                        <a:pt x="354" y="4775"/>
                        <a:pt x="399" y="4775"/>
                      </a:cubicBezTo>
                      <a:cubicBezTo>
                        <a:pt x="543" y="4775"/>
                        <a:pt x="646" y="4674"/>
                        <a:pt x="694" y="4554"/>
                      </a:cubicBezTo>
                      <a:lnTo>
                        <a:pt x="2080" y="458"/>
                      </a:lnTo>
                      <a:cubicBezTo>
                        <a:pt x="2174" y="300"/>
                        <a:pt x="2048" y="111"/>
                        <a:pt x="1891" y="17"/>
                      </a:cubicBezTo>
                      <a:cubicBezTo>
                        <a:pt x="1851" y="6"/>
                        <a:pt x="1813" y="0"/>
                        <a:pt x="17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383;p49">
                <a:extLst>
                  <a:ext uri="{FF2B5EF4-FFF2-40B4-BE49-F238E27FC236}">
                    <a16:creationId xmlns:a16="http://schemas.microsoft.com/office/drawing/2014/main" id="{CA659938-43D0-4AEF-B398-CA969E772441}"/>
                  </a:ext>
                </a:extLst>
              </p:cNvPr>
              <p:cNvSpPr/>
              <p:nvPr/>
            </p:nvSpPr>
            <p:spPr>
              <a:xfrm>
                <a:off x="3546624" y="3358370"/>
                <a:ext cx="375812" cy="398338"/>
              </a:xfrm>
              <a:custGeom>
                <a:avLst/>
                <a:gdLst/>
                <a:ahLst/>
                <a:cxnLst/>
                <a:rect l="l" t="t" r="r" b="b"/>
                <a:pathLst>
                  <a:path w="11059" h="11721" extrusionOk="0">
                    <a:moveTo>
                      <a:pt x="1418" y="693"/>
                    </a:moveTo>
                    <a:lnTo>
                      <a:pt x="1418" y="1387"/>
                    </a:lnTo>
                    <a:lnTo>
                      <a:pt x="725" y="1387"/>
                    </a:lnTo>
                    <a:lnTo>
                      <a:pt x="725" y="693"/>
                    </a:lnTo>
                    <a:close/>
                    <a:moveTo>
                      <a:pt x="9011" y="693"/>
                    </a:moveTo>
                    <a:lnTo>
                      <a:pt x="9011" y="1387"/>
                    </a:lnTo>
                    <a:lnTo>
                      <a:pt x="8349" y="1387"/>
                    </a:lnTo>
                    <a:lnTo>
                      <a:pt x="8349" y="693"/>
                    </a:lnTo>
                    <a:close/>
                    <a:moveTo>
                      <a:pt x="7656" y="1324"/>
                    </a:moveTo>
                    <a:lnTo>
                      <a:pt x="7656" y="1670"/>
                    </a:lnTo>
                    <a:cubicBezTo>
                      <a:pt x="7656" y="1891"/>
                      <a:pt x="7813" y="2048"/>
                      <a:pt x="8034" y="2048"/>
                    </a:cubicBezTo>
                    <a:lnTo>
                      <a:pt x="8381" y="2048"/>
                    </a:lnTo>
                    <a:lnTo>
                      <a:pt x="8381" y="4222"/>
                    </a:lnTo>
                    <a:cubicBezTo>
                      <a:pt x="8255" y="4253"/>
                      <a:pt x="8160" y="4316"/>
                      <a:pt x="8034" y="4411"/>
                    </a:cubicBezTo>
                    <a:cubicBezTo>
                      <a:pt x="7845" y="4243"/>
                      <a:pt x="7614" y="4159"/>
                      <a:pt x="7369" y="4159"/>
                    </a:cubicBezTo>
                    <a:cubicBezTo>
                      <a:pt x="7246" y="4159"/>
                      <a:pt x="7120" y="4180"/>
                      <a:pt x="6994" y="4222"/>
                    </a:cubicBezTo>
                    <a:lnTo>
                      <a:pt x="6994" y="3088"/>
                    </a:lnTo>
                    <a:cubicBezTo>
                      <a:pt x="6994" y="2552"/>
                      <a:pt x="6522" y="2080"/>
                      <a:pt x="5986" y="2080"/>
                    </a:cubicBezTo>
                    <a:cubicBezTo>
                      <a:pt x="5419" y="2080"/>
                      <a:pt x="4947" y="2552"/>
                      <a:pt x="4947" y="3088"/>
                    </a:cubicBezTo>
                    <a:lnTo>
                      <a:pt x="4947" y="6459"/>
                    </a:lnTo>
                    <a:lnTo>
                      <a:pt x="4789" y="6301"/>
                    </a:lnTo>
                    <a:cubicBezTo>
                      <a:pt x="4600" y="6097"/>
                      <a:pt x="4340" y="5994"/>
                      <a:pt x="4076" y="5994"/>
                    </a:cubicBezTo>
                    <a:cubicBezTo>
                      <a:pt x="3812" y="5994"/>
                      <a:pt x="3545" y="6097"/>
                      <a:pt x="3340" y="6301"/>
                    </a:cubicBezTo>
                    <a:cubicBezTo>
                      <a:pt x="2962" y="6679"/>
                      <a:pt x="2962" y="7341"/>
                      <a:pt x="3340" y="7751"/>
                    </a:cubicBezTo>
                    <a:lnTo>
                      <a:pt x="3812" y="8223"/>
                    </a:lnTo>
                    <a:lnTo>
                      <a:pt x="2111" y="8223"/>
                    </a:lnTo>
                    <a:lnTo>
                      <a:pt x="2111" y="7908"/>
                    </a:lnTo>
                    <a:cubicBezTo>
                      <a:pt x="2111" y="7719"/>
                      <a:pt x="1954" y="7561"/>
                      <a:pt x="1765" y="7561"/>
                    </a:cubicBezTo>
                    <a:lnTo>
                      <a:pt x="1418" y="7561"/>
                    </a:lnTo>
                    <a:lnTo>
                      <a:pt x="1418" y="2048"/>
                    </a:lnTo>
                    <a:lnTo>
                      <a:pt x="1765" y="2048"/>
                    </a:lnTo>
                    <a:cubicBezTo>
                      <a:pt x="1954" y="2048"/>
                      <a:pt x="2111" y="1891"/>
                      <a:pt x="2111" y="1670"/>
                    </a:cubicBezTo>
                    <a:lnTo>
                      <a:pt x="2111" y="1324"/>
                    </a:lnTo>
                    <a:close/>
                    <a:moveTo>
                      <a:pt x="1418" y="8255"/>
                    </a:moveTo>
                    <a:lnTo>
                      <a:pt x="1418" y="8948"/>
                    </a:lnTo>
                    <a:lnTo>
                      <a:pt x="725" y="8948"/>
                    </a:lnTo>
                    <a:lnTo>
                      <a:pt x="725" y="8255"/>
                    </a:lnTo>
                    <a:close/>
                    <a:moveTo>
                      <a:pt x="5955" y="2836"/>
                    </a:moveTo>
                    <a:cubicBezTo>
                      <a:pt x="6144" y="2836"/>
                      <a:pt x="6301" y="2993"/>
                      <a:pt x="6301" y="3182"/>
                    </a:cubicBezTo>
                    <a:lnTo>
                      <a:pt x="6301" y="6616"/>
                    </a:lnTo>
                    <a:cubicBezTo>
                      <a:pt x="6301" y="6805"/>
                      <a:pt x="6459" y="6963"/>
                      <a:pt x="6648" y="6963"/>
                    </a:cubicBezTo>
                    <a:cubicBezTo>
                      <a:pt x="6837" y="6963"/>
                      <a:pt x="6994" y="6805"/>
                      <a:pt x="6994" y="6616"/>
                    </a:cubicBezTo>
                    <a:lnTo>
                      <a:pt x="6994" y="5230"/>
                    </a:lnTo>
                    <a:cubicBezTo>
                      <a:pt x="6994" y="5041"/>
                      <a:pt x="7152" y="4884"/>
                      <a:pt x="7372" y="4884"/>
                    </a:cubicBezTo>
                    <a:cubicBezTo>
                      <a:pt x="7561" y="4884"/>
                      <a:pt x="7719" y="5041"/>
                      <a:pt x="7719" y="5230"/>
                    </a:cubicBezTo>
                    <a:lnTo>
                      <a:pt x="7719" y="6616"/>
                    </a:lnTo>
                    <a:cubicBezTo>
                      <a:pt x="7719" y="6805"/>
                      <a:pt x="7876" y="6963"/>
                      <a:pt x="8066" y="6963"/>
                    </a:cubicBezTo>
                    <a:cubicBezTo>
                      <a:pt x="8255" y="6963"/>
                      <a:pt x="8412" y="6805"/>
                      <a:pt x="8412" y="6616"/>
                    </a:cubicBezTo>
                    <a:lnTo>
                      <a:pt x="8412" y="5230"/>
                    </a:lnTo>
                    <a:cubicBezTo>
                      <a:pt x="8412" y="5041"/>
                      <a:pt x="8570" y="4884"/>
                      <a:pt x="8790" y="4884"/>
                    </a:cubicBezTo>
                    <a:cubicBezTo>
                      <a:pt x="8979" y="4884"/>
                      <a:pt x="9137" y="5041"/>
                      <a:pt x="9137" y="5230"/>
                    </a:cubicBezTo>
                    <a:lnTo>
                      <a:pt x="9137" y="6616"/>
                    </a:lnTo>
                    <a:cubicBezTo>
                      <a:pt x="9137" y="6805"/>
                      <a:pt x="9294" y="6963"/>
                      <a:pt x="9483" y="6963"/>
                    </a:cubicBezTo>
                    <a:cubicBezTo>
                      <a:pt x="9672" y="6963"/>
                      <a:pt x="9830" y="6805"/>
                      <a:pt x="9830" y="6616"/>
                    </a:cubicBezTo>
                    <a:lnTo>
                      <a:pt x="9830" y="5955"/>
                    </a:lnTo>
                    <a:cubicBezTo>
                      <a:pt x="9704" y="5703"/>
                      <a:pt x="9861" y="5545"/>
                      <a:pt x="10019" y="5545"/>
                    </a:cubicBezTo>
                    <a:cubicBezTo>
                      <a:pt x="10239" y="5545"/>
                      <a:pt x="10397" y="5703"/>
                      <a:pt x="10397" y="5892"/>
                    </a:cubicBezTo>
                    <a:lnTo>
                      <a:pt x="10397" y="7057"/>
                    </a:lnTo>
                    <a:cubicBezTo>
                      <a:pt x="10397" y="8003"/>
                      <a:pt x="10176" y="8885"/>
                      <a:pt x="9830" y="9672"/>
                    </a:cubicBezTo>
                    <a:lnTo>
                      <a:pt x="6144" y="9672"/>
                    </a:lnTo>
                    <a:lnTo>
                      <a:pt x="3812" y="7372"/>
                    </a:lnTo>
                    <a:cubicBezTo>
                      <a:pt x="3686" y="7246"/>
                      <a:pt x="3686" y="6994"/>
                      <a:pt x="3812" y="6900"/>
                    </a:cubicBezTo>
                    <a:cubicBezTo>
                      <a:pt x="3875" y="6837"/>
                      <a:pt x="3962" y="6805"/>
                      <a:pt x="4049" y="6805"/>
                    </a:cubicBezTo>
                    <a:cubicBezTo>
                      <a:pt x="4135" y="6805"/>
                      <a:pt x="4222" y="6837"/>
                      <a:pt x="4285" y="6900"/>
                    </a:cubicBezTo>
                    <a:lnTo>
                      <a:pt x="5010" y="7593"/>
                    </a:lnTo>
                    <a:cubicBezTo>
                      <a:pt x="5075" y="7659"/>
                      <a:pt x="5163" y="7690"/>
                      <a:pt x="5251" y="7690"/>
                    </a:cubicBezTo>
                    <a:cubicBezTo>
                      <a:pt x="5415" y="7690"/>
                      <a:pt x="5577" y="7578"/>
                      <a:pt x="5577" y="7372"/>
                    </a:cubicBezTo>
                    <a:lnTo>
                      <a:pt x="5577" y="3182"/>
                    </a:lnTo>
                    <a:cubicBezTo>
                      <a:pt x="5577" y="2993"/>
                      <a:pt x="5734" y="2836"/>
                      <a:pt x="5955" y="2836"/>
                    </a:cubicBezTo>
                    <a:close/>
                    <a:moveTo>
                      <a:pt x="9672" y="10302"/>
                    </a:moveTo>
                    <a:lnTo>
                      <a:pt x="9672" y="10680"/>
                    </a:lnTo>
                    <a:cubicBezTo>
                      <a:pt x="9704" y="10869"/>
                      <a:pt x="9546" y="11027"/>
                      <a:pt x="9357" y="11027"/>
                    </a:cubicBezTo>
                    <a:lnTo>
                      <a:pt x="6616" y="11027"/>
                    </a:lnTo>
                    <a:cubicBezTo>
                      <a:pt x="6396" y="11027"/>
                      <a:pt x="6238" y="10869"/>
                      <a:pt x="6238" y="10680"/>
                    </a:cubicBezTo>
                    <a:lnTo>
                      <a:pt x="6238" y="10302"/>
                    </a:lnTo>
                    <a:close/>
                    <a:moveTo>
                      <a:pt x="347" y="0"/>
                    </a:moveTo>
                    <a:cubicBezTo>
                      <a:pt x="158" y="0"/>
                      <a:pt x="0" y="158"/>
                      <a:pt x="0" y="347"/>
                    </a:cubicBezTo>
                    <a:lnTo>
                      <a:pt x="0" y="1733"/>
                    </a:lnTo>
                    <a:cubicBezTo>
                      <a:pt x="0" y="1922"/>
                      <a:pt x="158" y="2080"/>
                      <a:pt x="347" y="2080"/>
                    </a:cubicBezTo>
                    <a:lnTo>
                      <a:pt x="693" y="2080"/>
                    </a:lnTo>
                    <a:lnTo>
                      <a:pt x="693" y="7593"/>
                    </a:lnTo>
                    <a:lnTo>
                      <a:pt x="347" y="7593"/>
                    </a:lnTo>
                    <a:cubicBezTo>
                      <a:pt x="158" y="7593"/>
                      <a:pt x="0" y="7751"/>
                      <a:pt x="0" y="7940"/>
                    </a:cubicBezTo>
                    <a:lnTo>
                      <a:pt x="0" y="9326"/>
                    </a:lnTo>
                    <a:cubicBezTo>
                      <a:pt x="0" y="9515"/>
                      <a:pt x="158" y="9672"/>
                      <a:pt x="347" y="9672"/>
                    </a:cubicBezTo>
                    <a:lnTo>
                      <a:pt x="1733" y="9672"/>
                    </a:lnTo>
                    <a:cubicBezTo>
                      <a:pt x="1922" y="9672"/>
                      <a:pt x="2080" y="9515"/>
                      <a:pt x="2080" y="9326"/>
                    </a:cubicBezTo>
                    <a:lnTo>
                      <a:pt x="2080" y="8979"/>
                    </a:lnTo>
                    <a:lnTo>
                      <a:pt x="4442" y="8979"/>
                    </a:lnTo>
                    <a:lnTo>
                      <a:pt x="5577" y="10113"/>
                    </a:lnTo>
                    <a:lnTo>
                      <a:pt x="5577" y="10712"/>
                    </a:lnTo>
                    <a:cubicBezTo>
                      <a:pt x="5577" y="11248"/>
                      <a:pt x="6049" y="11720"/>
                      <a:pt x="6616" y="11720"/>
                    </a:cubicBezTo>
                    <a:lnTo>
                      <a:pt x="9357" y="11720"/>
                    </a:lnTo>
                    <a:cubicBezTo>
                      <a:pt x="9924" y="11720"/>
                      <a:pt x="10397" y="11248"/>
                      <a:pt x="10397" y="10712"/>
                    </a:cubicBezTo>
                    <a:lnTo>
                      <a:pt x="10397" y="10113"/>
                    </a:lnTo>
                    <a:cubicBezTo>
                      <a:pt x="10806" y="9200"/>
                      <a:pt x="11058" y="8160"/>
                      <a:pt x="11058" y="7026"/>
                    </a:cubicBezTo>
                    <a:lnTo>
                      <a:pt x="11058" y="5892"/>
                    </a:lnTo>
                    <a:cubicBezTo>
                      <a:pt x="11058" y="5325"/>
                      <a:pt x="10617" y="4884"/>
                      <a:pt x="10019" y="4884"/>
                    </a:cubicBezTo>
                    <a:cubicBezTo>
                      <a:pt x="9924" y="4884"/>
                      <a:pt x="9767" y="4915"/>
                      <a:pt x="9641" y="4947"/>
                    </a:cubicBezTo>
                    <a:cubicBezTo>
                      <a:pt x="9546" y="4632"/>
                      <a:pt x="9326" y="4379"/>
                      <a:pt x="9011" y="4253"/>
                    </a:cubicBezTo>
                    <a:lnTo>
                      <a:pt x="9011" y="2080"/>
                    </a:lnTo>
                    <a:lnTo>
                      <a:pt x="9357" y="2080"/>
                    </a:lnTo>
                    <a:cubicBezTo>
                      <a:pt x="9546" y="2080"/>
                      <a:pt x="9735" y="1922"/>
                      <a:pt x="9735" y="1733"/>
                    </a:cubicBezTo>
                    <a:lnTo>
                      <a:pt x="9735" y="347"/>
                    </a:lnTo>
                    <a:cubicBezTo>
                      <a:pt x="9735" y="158"/>
                      <a:pt x="9546" y="0"/>
                      <a:pt x="9357" y="0"/>
                    </a:cubicBezTo>
                    <a:lnTo>
                      <a:pt x="7971" y="0"/>
                    </a:lnTo>
                    <a:cubicBezTo>
                      <a:pt x="7782" y="0"/>
                      <a:pt x="7624" y="158"/>
                      <a:pt x="7624" y="347"/>
                    </a:cubicBezTo>
                    <a:lnTo>
                      <a:pt x="7624" y="693"/>
                    </a:lnTo>
                    <a:lnTo>
                      <a:pt x="2080" y="693"/>
                    </a:lnTo>
                    <a:lnTo>
                      <a:pt x="2080" y="347"/>
                    </a:lnTo>
                    <a:cubicBezTo>
                      <a:pt x="2080" y="158"/>
                      <a:pt x="1922" y="0"/>
                      <a:pt x="17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84;p49">
                <a:extLst>
                  <a:ext uri="{FF2B5EF4-FFF2-40B4-BE49-F238E27FC236}">
                    <a16:creationId xmlns:a16="http://schemas.microsoft.com/office/drawing/2014/main" id="{E854180B-E8DE-4EC4-ABD7-1883D1537324}"/>
                  </a:ext>
                </a:extLst>
              </p:cNvPr>
              <p:cNvSpPr/>
              <p:nvPr/>
            </p:nvSpPr>
            <p:spPr>
              <a:xfrm>
                <a:off x="6387845" y="3311663"/>
                <a:ext cx="280049" cy="398309"/>
              </a:xfrm>
              <a:custGeom>
                <a:avLst/>
                <a:gdLst/>
                <a:ahLst/>
                <a:cxnLst/>
                <a:rect l="l" t="t" r="r" b="b"/>
                <a:pathLst>
                  <a:path w="13588" h="19326" extrusionOk="0">
                    <a:moveTo>
                      <a:pt x="11891" y="1133"/>
                    </a:moveTo>
                    <a:cubicBezTo>
                      <a:pt x="12202" y="1133"/>
                      <a:pt x="12455" y="1387"/>
                      <a:pt x="12455" y="1701"/>
                    </a:cubicBezTo>
                    <a:lnTo>
                      <a:pt x="12455" y="2265"/>
                    </a:lnTo>
                    <a:lnTo>
                      <a:pt x="1132" y="2265"/>
                    </a:lnTo>
                    <a:lnTo>
                      <a:pt x="1132" y="1701"/>
                    </a:lnTo>
                    <a:cubicBezTo>
                      <a:pt x="1132" y="1387"/>
                      <a:pt x="1386" y="1133"/>
                      <a:pt x="1700" y="1133"/>
                    </a:cubicBezTo>
                    <a:close/>
                    <a:moveTo>
                      <a:pt x="12455" y="3398"/>
                    </a:moveTo>
                    <a:lnTo>
                      <a:pt x="12455" y="14796"/>
                    </a:lnTo>
                    <a:lnTo>
                      <a:pt x="1132" y="14796"/>
                    </a:lnTo>
                    <a:lnTo>
                      <a:pt x="1132" y="3398"/>
                    </a:lnTo>
                    <a:close/>
                    <a:moveTo>
                      <a:pt x="12455" y="15928"/>
                    </a:moveTo>
                    <a:lnTo>
                      <a:pt x="12455" y="17628"/>
                    </a:lnTo>
                    <a:cubicBezTo>
                      <a:pt x="12455" y="17939"/>
                      <a:pt x="12202" y="18193"/>
                      <a:pt x="11891" y="18193"/>
                    </a:cubicBezTo>
                    <a:lnTo>
                      <a:pt x="1700" y="18193"/>
                    </a:lnTo>
                    <a:cubicBezTo>
                      <a:pt x="1386" y="18193"/>
                      <a:pt x="1132" y="17939"/>
                      <a:pt x="1132" y="17628"/>
                    </a:cubicBezTo>
                    <a:lnTo>
                      <a:pt x="1132" y="15928"/>
                    </a:lnTo>
                    <a:close/>
                    <a:moveTo>
                      <a:pt x="1700" y="1"/>
                    </a:moveTo>
                    <a:cubicBezTo>
                      <a:pt x="761" y="1"/>
                      <a:pt x="0" y="762"/>
                      <a:pt x="0" y="1701"/>
                    </a:cubicBezTo>
                    <a:lnTo>
                      <a:pt x="0" y="17628"/>
                    </a:lnTo>
                    <a:cubicBezTo>
                      <a:pt x="0" y="18564"/>
                      <a:pt x="761" y="19325"/>
                      <a:pt x="1700" y="19325"/>
                    </a:cubicBezTo>
                    <a:lnTo>
                      <a:pt x="11891" y="19325"/>
                    </a:lnTo>
                    <a:cubicBezTo>
                      <a:pt x="12827" y="19325"/>
                      <a:pt x="13588" y="18564"/>
                      <a:pt x="13588" y="17628"/>
                    </a:cubicBezTo>
                    <a:lnTo>
                      <a:pt x="13588" y="1701"/>
                    </a:lnTo>
                    <a:cubicBezTo>
                      <a:pt x="13588" y="762"/>
                      <a:pt x="12827" y="1"/>
                      <a:pt x="118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grpSp>
        <p:sp>
          <p:nvSpPr>
            <p:cNvPr id="5" name="Google Shape;385;p49">
              <a:extLst>
                <a:ext uri="{FF2B5EF4-FFF2-40B4-BE49-F238E27FC236}">
                  <a16:creationId xmlns:a16="http://schemas.microsoft.com/office/drawing/2014/main" id="{913551D3-84BB-4577-AD56-E20249FAFEE4}"/>
                </a:ext>
              </a:extLst>
            </p:cNvPr>
            <p:cNvSpPr/>
            <p:nvPr/>
          </p:nvSpPr>
          <p:spPr>
            <a:xfrm>
              <a:off x="6486221" y="3653205"/>
              <a:ext cx="83285" cy="23351"/>
            </a:xfrm>
            <a:custGeom>
              <a:avLst/>
              <a:gdLst/>
              <a:ahLst/>
              <a:cxnLst/>
              <a:rect l="l" t="t" r="r" b="b"/>
              <a:pathLst>
                <a:path w="4041" h="1133" extrusionOk="0">
                  <a:moveTo>
                    <a:pt x="568" y="1"/>
                  </a:moveTo>
                  <a:cubicBezTo>
                    <a:pt x="254" y="1"/>
                    <a:pt x="1" y="251"/>
                    <a:pt x="1" y="565"/>
                  </a:cubicBezTo>
                  <a:cubicBezTo>
                    <a:pt x="1" y="879"/>
                    <a:pt x="254" y="1133"/>
                    <a:pt x="568" y="1133"/>
                  </a:cubicBezTo>
                  <a:lnTo>
                    <a:pt x="3473" y="1133"/>
                  </a:lnTo>
                  <a:cubicBezTo>
                    <a:pt x="3787" y="1133"/>
                    <a:pt x="4041" y="879"/>
                    <a:pt x="4041" y="565"/>
                  </a:cubicBezTo>
                  <a:cubicBezTo>
                    <a:pt x="4041" y="251"/>
                    <a:pt x="3787" y="1"/>
                    <a:pt x="34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grpSp>
      <p:sp>
        <p:nvSpPr>
          <p:cNvPr id="26" name="Google Shape;386;p49">
            <a:extLst>
              <a:ext uri="{FF2B5EF4-FFF2-40B4-BE49-F238E27FC236}">
                <a16:creationId xmlns:a16="http://schemas.microsoft.com/office/drawing/2014/main" id="{D80142EC-7750-403A-9845-B33937266ABC}"/>
              </a:ext>
            </a:extLst>
          </p:cNvPr>
          <p:cNvSpPr txBox="1">
            <a:spLocks/>
          </p:cNvSpPr>
          <p:nvPr/>
        </p:nvSpPr>
        <p:spPr>
          <a:xfrm flipH="1">
            <a:off x="1291496" y="513515"/>
            <a:ext cx="9984738" cy="670500"/>
          </a:xfrm>
          <a:prstGeom prst="rect">
            <a:avLst/>
          </a:prstGeom>
        </p:spPr>
        <p:txBody>
          <a:bodyPr spcFirstLastPara="1" wrap="square" lIns="91425" tIns="91425" rIns="91425" bIns="91425" anchor="t" anchorCtr="0">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spcBef>
                <a:spcPts val="0"/>
              </a:spcBef>
            </a:pPr>
            <a:r>
              <a:rPr lang="en-US" sz="4000" b="1" dirty="0">
                <a:solidFill>
                  <a:schemeClr val="accent3">
                    <a:lumMod val="40000"/>
                    <a:lumOff val="60000"/>
                  </a:schemeClr>
                </a:solidFill>
                <a:latin typeface="Verdana" panose="020B0604030504040204" pitchFamily="34" charset="0"/>
                <a:ea typeface="Verdana" panose="020B0604030504040204" pitchFamily="34" charset="0"/>
              </a:rPr>
              <a:t>ADVANTAGES OF IPv6 OVER IPv4</a:t>
            </a:r>
          </a:p>
        </p:txBody>
      </p:sp>
      <p:sp>
        <p:nvSpPr>
          <p:cNvPr id="27" name="Google Shape;387;p49">
            <a:extLst>
              <a:ext uri="{FF2B5EF4-FFF2-40B4-BE49-F238E27FC236}">
                <a16:creationId xmlns:a16="http://schemas.microsoft.com/office/drawing/2014/main" id="{7FAC76C3-ECF2-4FBC-A3C3-DC6E49B0B157}"/>
              </a:ext>
            </a:extLst>
          </p:cNvPr>
          <p:cNvSpPr txBox="1">
            <a:spLocks/>
          </p:cNvSpPr>
          <p:nvPr/>
        </p:nvSpPr>
        <p:spPr>
          <a:xfrm>
            <a:off x="1502022" y="4090818"/>
            <a:ext cx="1529082" cy="1146309"/>
          </a:xfrm>
          <a:prstGeom prst="rect">
            <a:avLst/>
          </a:prstGeom>
        </p:spPr>
        <p:txBody>
          <a:bodyPr spcFirstLastPara="1" vert="horz" wrap="square" lIns="91425" tIns="91425" rIns="91425" bIns="91425" rtlCol="0" anchor="b" anchorCtr="0">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spcBef>
                <a:spcPts val="0"/>
              </a:spcBef>
            </a:pPr>
            <a:r>
              <a:rPr lang="en-US" sz="2400" b="1" dirty="0">
                <a:solidFill>
                  <a:srgbClr val="FF0000"/>
                </a:solidFill>
              </a:rPr>
              <a:t>SUPPORT FOR SECURITY</a:t>
            </a:r>
          </a:p>
        </p:txBody>
      </p:sp>
      <p:sp>
        <p:nvSpPr>
          <p:cNvPr id="28" name="Google Shape;388;p49">
            <a:extLst>
              <a:ext uri="{FF2B5EF4-FFF2-40B4-BE49-F238E27FC236}">
                <a16:creationId xmlns:a16="http://schemas.microsoft.com/office/drawing/2014/main" id="{0A6BF1CB-2A8B-400D-96E4-A13AA2E423CE}"/>
              </a:ext>
            </a:extLst>
          </p:cNvPr>
          <p:cNvSpPr txBox="1">
            <a:spLocks/>
          </p:cNvSpPr>
          <p:nvPr/>
        </p:nvSpPr>
        <p:spPr>
          <a:xfrm>
            <a:off x="5569637" y="4140667"/>
            <a:ext cx="1825901" cy="968378"/>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lnSpc>
                <a:spcPct val="100000"/>
              </a:lnSpc>
              <a:spcBef>
                <a:spcPts val="0"/>
              </a:spcBef>
              <a:buClr>
                <a:schemeClr val="dk1"/>
              </a:buClr>
              <a:buSzPts val="1100"/>
              <a:buFont typeface="Arial"/>
              <a:buNone/>
            </a:pPr>
            <a:r>
              <a:rPr lang="en-US" b="1" dirty="0">
                <a:solidFill>
                  <a:srgbClr val="00B050"/>
                </a:solidFill>
                <a:latin typeface="Squada One"/>
                <a:ea typeface="Squada One"/>
                <a:cs typeface="Squada One"/>
                <a:sym typeface="Squada One"/>
              </a:rPr>
              <a:t>NEW OPTIONS</a:t>
            </a:r>
            <a:endParaRPr lang="en-US" b="1" dirty="0">
              <a:solidFill>
                <a:srgbClr val="00B050"/>
              </a:solidFill>
            </a:endParaRPr>
          </a:p>
        </p:txBody>
      </p:sp>
      <p:sp>
        <p:nvSpPr>
          <p:cNvPr id="29" name="Google Shape;389;p49">
            <a:extLst>
              <a:ext uri="{FF2B5EF4-FFF2-40B4-BE49-F238E27FC236}">
                <a16:creationId xmlns:a16="http://schemas.microsoft.com/office/drawing/2014/main" id="{A04491AB-EE9D-4B81-935C-4881CF97A029}"/>
              </a:ext>
            </a:extLst>
          </p:cNvPr>
          <p:cNvSpPr txBox="1">
            <a:spLocks/>
          </p:cNvSpPr>
          <p:nvPr/>
        </p:nvSpPr>
        <p:spPr>
          <a:xfrm>
            <a:off x="4579664" y="2177384"/>
            <a:ext cx="1704201" cy="1361192"/>
          </a:xfrm>
          <a:prstGeom prst="rect">
            <a:avLst/>
          </a:prstGeom>
        </p:spPr>
        <p:txBody>
          <a:bodyPr spcFirstLastPara="1" vert="horz" wrap="square" lIns="91425" tIns="91425" rIns="91425" bIns="91425" rtlCol="0" anchor="b" anchorCtr="0">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spcBef>
                <a:spcPts val="0"/>
              </a:spcBef>
            </a:pPr>
            <a:r>
              <a:rPr lang="en-US" sz="2400" b="1" dirty="0">
                <a:solidFill>
                  <a:srgbClr val="FFFF00"/>
                </a:solidFill>
              </a:rPr>
              <a:t>LARGER ADDRESS SPACE</a:t>
            </a:r>
          </a:p>
        </p:txBody>
      </p:sp>
      <p:sp>
        <p:nvSpPr>
          <p:cNvPr id="30" name="Google Shape;390;p49">
            <a:extLst>
              <a:ext uri="{FF2B5EF4-FFF2-40B4-BE49-F238E27FC236}">
                <a16:creationId xmlns:a16="http://schemas.microsoft.com/office/drawing/2014/main" id="{864386F4-A48E-4242-8697-4C969EAE426B}"/>
              </a:ext>
            </a:extLst>
          </p:cNvPr>
          <p:cNvSpPr txBox="1">
            <a:spLocks/>
          </p:cNvSpPr>
          <p:nvPr/>
        </p:nvSpPr>
        <p:spPr>
          <a:xfrm>
            <a:off x="8730453" y="2244893"/>
            <a:ext cx="1825901" cy="1361192"/>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lnSpc>
                <a:spcPct val="100000"/>
              </a:lnSpc>
              <a:spcBef>
                <a:spcPts val="0"/>
              </a:spcBef>
              <a:buClr>
                <a:schemeClr val="dk1"/>
              </a:buClr>
              <a:buSzPts val="1100"/>
              <a:buFont typeface="Arial"/>
              <a:buNone/>
            </a:pPr>
            <a:r>
              <a:rPr lang="en-US" b="1" dirty="0">
                <a:solidFill>
                  <a:srgbClr val="00B0F0"/>
                </a:solidFill>
                <a:latin typeface="Squada One"/>
                <a:ea typeface="Squada One"/>
                <a:cs typeface="Squada One"/>
                <a:sym typeface="Squada One"/>
              </a:rPr>
              <a:t>BETTER HEADER FORMAT</a:t>
            </a:r>
          </a:p>
        </p:txBody>
      </p:sp>
    </p:spTree>
    <p:extLst>
      <p:ext uri="{BB962C8B-B14F-4D97-AF65-F5344CB8AC3E}">
        <p14:creationId xmlns:p14="http://schemas.microsoft.com/office/powerpoint/2010/main" val="236022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95;p50">
            <a:extLst>
              <a:ext uri="{FF2B5EF4-FFF2-40B4-BE49-F238E27FC236}">
                <a16:creationId xmlns:a16="http://schemas.microsoft.com/office/drawing/2014/main" id="{F940242D-58FE-418C-8106-F4989B9A5CFB}"/>
              </a:ext>
            </a:extLst>
          </p:cNvPr>
          <p:cNvSpPr txBox="1"/>
          <p:nvPr/>
        </p:nvSpPr>
        <p:spPr>
          <a:xfrm>
            <a:off x="2893660" y="855150"/>
            <a:ext cx="5986200" cy="100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s" sz="4400" b="1" dirty="0">
                <a:solidFill>
                  <a:schemeClr val="accent3">
                    <a:lumMod val="40000"/>
                    <a:lumOff val="60000"/>
                  </a:schemeClr>
                </a:solidFill>
                <a:latin typeface="Verdana" panose="020B0604030504040204" pitchFamily="34" charset="0"/>
                <a:ea typeface="Verdana" panose="020B0604030504040204" pitchFamily="34" charset="0"/>
                <a:cs typeface="Squada One"/>
                <a:sym typeface="Squada One"/>
              </a:rPr>
              <a:t>IPv6 ADDRESSES</a:t>
            </a:r>
            <a:endParaRPr sz="4400" b="1" dirty="0">
              <a:solidFill>
                <a:schemeClr val="accent3">
                  <a:lumMod val="40000"/>
                  <a:lumOff val="60000"/>
                </a:schemeClr>
              </a:solidFill>
              <a:latin typeface="Verdana" panose="020B0604030504040204" pitchFamily="34" charset="0"/>
              <a:ea typeface="Verdana" panose="020B0604030504040204" pitchFamily="34" charset="0"/>
              <a:cs typeface="Roboto Condensed Light"/>
              <a:sym typeface="Roboto Condensed Light"/>
            </a:endParaRPr>
          </a:p>
        </p:txBody>
      </p:sp>
      <p:sp>
        <p:nvSpPr>
          <p:cNvPr id="3" name="Google Shape;396;p50">
            <a:extLst>
              <a:ext uri="{FF2B5EF4-FFF2-40B4-BE49-F238E27FC236}">
                <a16:creationId xmlns:a16="http://schemas.microsoft.com/office/drawing/2014/main" id="{706C6D8A-2DC2-47F6-BE08-089161EB1771}"/>
              </a:ext>
            </a:extLst>
          </p:cNvPr>
          <p:cNvSpPr txBox="1"/>
          <p:nvPr/>
        </p:nvSpPr>
        <p:spPr>
          <a:xfrm>
            <a:off x="2315260" y="2347650"/>
            <a:ext cx="7143000" cy="3417045"/>
          </a:xfrm>
          <a:prstGeom prst="rect">
            <a:avLst/>
          </a:prstGeom>
          <a:noFill/>
          <a:ln>
            <a:noFill/>
          </a:ln>
        </p:spPr>
        <p:txBody>
          <a:bodyPr spcFirstLastPara="1" wrap="square" lIns="91425" tIns="91425" rIns="91425" bIns="91425" anchor="t" anchorCtr="0">
            <a:noAutofit/>
          </a:bodyPr>
          <a:lstStyle/>
          <a:p>
            <a:pPr marL="457200" lvl="0" indent="-355600" algn="l" rtl="0">
              <a:spcBef>
                <a:spcPts val="0"/>
              </a:spcBef>
              <a:spcAft>
                <a:spcPts val="0"/>
              </a:spcAft>
              <a:buClr>
                <a:schemeClr val="lt1"/>
              </a:buClr>
              <a:buSzPts val="2000"/>
              <a:buFont typeface="Wingdings" panose="05000000000000000000" pitchFamily="2" charset="2"/>
              <a:buChar char="Ø"/>
            </a:pPr>
            <a:r>
              <a:rPr lang="es" sz="2400" b="1" dirty="0">
                <a:solidFill>
                  <a:srgbClr val="FF0000"/>
                </a:solidFill>
                <a:latin typeface="Roboto Condensed"/>
                <a:ea typeface="Roboto Condensed"/>
                <a:cs typeface="Roboto Condensed"/>
                <a:sym typeface="Roboto Condensed"/>
              </a:rPr>
              <a:t>HEXADECIMAL COLON NOTATION: </a:t>
            </a:r>
            <a:r>
              <a:rPr lang="es" sz="2400" dirty="0">
                <a:solidFill>
                  <a:schemeClr val="lt1"/>
                </a:solidFill>
                <a:latin typeface="Roboto Condensed Light"/>
                <a:ea typeface="Roboto Condensed Light"/>
                <a:cs typeface="Roboto Condensed Light"/>
                <a:sym typeface="Roboto Condensed Light"/>
              </a:rPr>
              <a:t>To make addresses more readable, IPv6 specifies hexadecimal colon notation.</a:t>
            </a:r>
            <a:endParaRPr sz="2400" dirty="0">
              <a:solidFill>
                <a:schemeClr val="lt1"/>
              </a:solidFill>
              <a:latin typeface="Roboto Condensed Light"/>
              <a:ea typeface="Roboto Condensed Light"/>
              <a:cs typeface="Roboto Condensed Light"/>
              <a:sym typeface="Roboto Condensed Light"/>
            </a:endParaRPr>
          </a:p>
          <a:p>
            <a:pPr marL="457200" lvl="0" indent="-355600" algn="l" rtl="0">
              <a:spcBef>
                <a:spcPts val="0"/>
              </a:spcBef>
              <a:spcAft>
                <a:spcPts val="0"/>
              </a:spcAft>
              <a:buClr>
                <a:schemeClr val="lt1"/>
              </a:buClr>
              <a:buSzPts val="2000"/>
              <a:buFont typeface="Wingdings" panose="05000000000000000000" pitchFamily="2" charset="2"/>
              <a:buChar char="Ø"/>
            </a:pPr>
            <a:r>
              <a:rPr lang="es" sz="2400" b="1" dirty="0">
                <a:solidFill>
                  <a:srgbClr val="FF0000"/>
                </a:solidFill>
                <a:latin typeface="Roboto Condensed"/>
                <a:ea typeface="Roboto Condensed"/>
                <a:cs typeface="Roboto Condensed"/>
                <a:sym typeface="Roboto Condensed"/>
              </a:rPr>
              <a:t>ABBREVIATION: </a:t>
            </a:r>
            <a:r>
              <a:rPr lang="es" sz="2400" dirty="0">
                <a:solidFill>
                  <a:schemeClr val="lt1"/>
                </a:solidFill>
                <a:latin typeface="Roboto Condensed Light"/>
                <a:ea typeface="Roboto Condensed Light"/>
                <a:cs typeface="Roboto Condensed Light"/>
                <a:sym typeface="Roboto Condensed Light"/>
              </a:rPr>
              <a:t>Although the IP address, even in hex format is so long and contain many zero’s, so in this case we abbreviate the address.</a:t>
            </a:r>
            <a:endParaRPr sz="2400" dirty="0">
              <a:solidFill>
                <a:schemeClr val="lt1"/>
              </a:solidFill>
              <a:latin typeface="Roboto Condensed Light"/>
              <a:ea typeface="Roboto Condensed Light"/>
              <a:cs typeface="Roboto Condensed Light"/>
              <a:sym typeface="Roboto Condensed Light"/>
            </a:endParaRPr>
          </a:p>
          <a:p>
            <a:pPr marL="457200" lvl="0" indent="-355600" algn="l" rtl="0">
              <a:spcBef>
                <a:spcPts val="0"/>
              </a:spcBef>
              <a:spcAft>
                <a:spcPts val="0"/>
              </a:spcAft>
              <a:buClr>
                <a:schemeClr val="lt1"/>
              </a:buClr>
              <a:buSzPts val="2000"/>
              <a:buFont typeface="Wingdings" panose="05000000000000000000" pitchFamily="2" charset="2"/>
              <a:buChar char="Ø"/>
            </a:pPr>
            <a:r>
              <a:rPr lang="es" sz="2400" b="1" dirty="0">
                <a:solidFill>
                  <a:srgbClr val="FF0000"/>
                </a:solidFill>
                <a:latin typeface="Roboto Condensed"/>
                <a:ea typeface="Roboto Condensed"/>
                <a:cs typeface="Roboto Condensed"/>
                <a:sym typeface="Roboto Condensed"/>
              </a:rPr>
              <a:t>CIDR NOTATION: </a:t>
            </a:r>
            <a:r>
              <a:rPr lang="es" sz="2400" dirty="0">
                <a:solidFill>
                  <a:schemeClr val="lt1"/>
                </a:solidFill>
                <a:latin typeface="Roboto Condensed Light"/>
                <a:ea typeface="Roboto Condensed Light"/>
                <a:cs typeface="Roboto Condensed Light"/>
                <a:sym typeface="Roboto Condensed Light"/>
              </a:rPr>
              <a:t>IPv6 allows CIDR notation.</a:t>
            </a:r>
            <a:endParaRPr sz="2400" dirty="0">
              <a:solidFill>
                <a:schemeClr val="lt1"/>
              </a:solidFill>
              <a:latin typeface="Roboto Condensed Light"/>
              <a:ea typeface="Roboto Condensed Light"/>
              <a:cs typeface="Roboto Condensed Light"/>
              <a:sym typeface="Roboto Condensed Light"/>
            </a:endParaRPr>
          </a:p>
        </p:txBody>
      </p:sp>
    </p:spTree>
    <p:extLst>
      <p:ext uri="{BB962C8B-B14F-4D97-AF65-F5344CB8AC3E}">
        <p14:creationId xmlns:p14="http://schemas.microsoft.com/office/powerpoint/2010/main" val="2533822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3" name="Google Shape;402;p51">
            <a:extLst>
              <a:ext uri="{FF2B5EF4-FFF2-40B4-BE49-F238E27FC236}">
                <a16:creationId xmlns:a16="http://schemas.microsoft.com/office/drawing/2014/main" id="{3EC3AF42-DB8A-41E6-B7BE-A29C276A5377}"/>
              </a:ext>
            </a:extLst>
          </p:cNvPr>
          <p:cNvSpPr txBox="1"/>
          <p:nvPr/>
        </p:nvSpPr>
        <p:spPr>
          <a:xfrm>
            <a:off x="1143001" y="246361"/>
            <a:ext cx="9905998" cy="1478570"/>
          </a:xfrm>
          <a:prstGeom prst="rect">
            <a:avLst/>
          </a:prstGeom>
        </p:spPr>
        <p:txBody>
          <a:bodyPr spcFirstLastPara="1" vert="horz" lIns="91440" tIns="45720" rIns="91440" bIns="45720" rtlCol="0" anchor="ctr" anchorCtr="0">
            <a:normAutofit/>
          </a:bodyPr>
          <a:lstStyle/>
          <a:p>
            <a:pPr marL="457200" lvl="0" indent="0" algn="ctr" defTabSz="914400">
              <a:lnSpc>
                <a:spcPct val="90000"/>
              </a:lnSpc>
              <a:spcBef>
                <a:spcPct val="0"/>
              </a:spcBef>
              <a:spcAft>
                <a:spcPts val="600"/>
              </a:spcAft>
            </a:pPr>
            <a:r>
              <a:rPr lang="en-US" sz="4000" b="1" kern="1200" cap="all" baseline="0" dirty="0">
                <a:solidFill>
                  <a:schemeClr val="accent3">
                    <a:lumMod val="40000"/>
                    <a:lumOff val="60000"/>
                  </a:schemeClr>
                </a:solidFill>
                <a:latin typeface="Verdana" panose="020B0604030504040204" pitchFamily="34" charset="0"/>
                <a:ea typeface="Verdana" panose="020B0604030504040204" pitchFamily="34" charset="0"/>
                <a:cs typeface="+mj-cs"/>
              </a:rPr>
              <a:t>HEXADECIMAL COLON NOTATION</a:t>
            </a:r>
            <a:endParaRPr lang="en-US" sz="4000" kern="1200" cap="all" baseline="0" dirty="0">
              <a:solidFill>
                <a:schemeClr val="accent3">
                  <a:lumMod val="40000"/>
                  <a:lumOff val="60000"/>
                </a:schemeClr>
              </a:solidFill>
              <a:latin typeface="Verdana" panose="020B0604030504040204" pitchFamily="34" charset="0"/>
              <a:ea typeface="Verdana" panose="020B0604030504040204" pitchFamily="34" charset="0"/>
              <a:cs typeface="+mj-cs"/>
            </a:endParaRPr>
          </a:p>
        </p:txBody>
      </p:sp>
      <p:pic>
        <p:nvPicPr>
          <p:cNvPr id="2" name="Google Shape;401;p51" descr="Image result for ipv6 address">
            <a:extLst>
              <a:ext uri="{FF2B5EF4-FFF2-40B4-BE49-F238E27FC236}">
                <a16:creationId xmlns:a16="http://schemas.microsoft.com/office/drawing/2014/main" id="{0D36BEC7-E759-4386-81D1-5653E327E547}"/>
              </a:ext>
            </a:extLst>
          </p:cNvPr>
          <p:cNvPicPr preferRelativeResize="0"/>
          <p:nvPr/>
        </p:nvPicPr>
        <p:blipFill rotWithShape="1">
          <a:blip r:embed="rId3"/>
          <a:srcRect b="8332"/>
          <a:stretch/>
        </p:blipFill>
        <p:spPr>
          <a:xfrm>
            <a:off x="1245704" y="1669774"/>
            <a:ext cx="10018644" cy="4907782"/>
          </a:xfrm>
          <a:prstGeom prst="rect">
            <a:avLst/>
          </a:prstGeom>
          <a:noFill/>
          <a:ln w="38100" cap="flat" cmpd="thickThin">
            <a:solidFill>
              <a:srgbClr val="000000"/>
            </a:solidFill>
            <a:prstDash val="solid"/>
            <a:round/>
            <a:headEnd type="none" w="sm" len="sm"/>
            <a:tailEnd type="none" w="sm" len="sm"/>
          </a:ln>
        </p:spPr>
      </p:pic>
    </p:spTree>
    <p:extLst>
      <p:ext uri="{BB962C8B-B14F-4D97-AF65-F5344CB8AC3E}">
        <p14:creationId xmlns:p14="http://schemas.microsoft.com/office/powerpoint/2010/main" val="3836546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8"/>
          <p:cNvSpPr txBox="1"/>
          <p:nvPr/>
        </p:nvSpPr>
        <p:spPr>
          <a:xfrm>
            <a:off x="1141425" y="466125"/>
            <a:ext cx="9906000" cy="825000"/>
          </a:xfrm>
          <a:prstGeom prst="rect">
            <a:avLst/>
          </a:prstGeom>
          <a:noFill/>
          <a:ln>
            <a:noFill/>
          </a:ln>
        </p:spPr>
        <p:txBody>
          <a:bodyPr spcFirstLastPara="1" wrap="square" lIns="91425" tIns="45700" rIns="91425" bIns="45700" anchor="ctr" anchorCtr="0">
            <a:normAutofit/>
          </a:bodyPr>
          <a:lstStyle/>
          <a:p>
            <a:pPr marL="457200" marR="0" lvl="0" indent="0" algn="ctr" rtl="0">
              <a:lnSpc>
                <a:spcPct val="90000"/>
              </a:lnSpc>
              <a:spcBef>
                <a:spcPts val="0"/>
              </a:spcBef>
              <a:spcAft>
                <a:spcPts val="600"/>
              </a:spcAft>
              <a:buNone/>
            </a:pPr>
            <a:r>
              <a:rPr lang="en-US" sz="4200" b="1" i="0" u="none" strike="noStrike" cap="none">
                <a:solidFill>
                  <a:srgbClr val="A7EBEF"/>
                </a:solidFill>
                <a:latin typeface="Verdana"/>
                <a:ea typeface="Verdana"/>
                <a:cs typeface="Verdana"/>
                <a:sym typeface="Verdana"/>
              </a:rPr>
              <a:t>ABBREVIATION</a:t>
            </a:r>
            <a:endParaRPr sz="4200" b="0" i="0" u="none" strike="noStrike" cap="none">
              <a:solidFill>
                <a:srgbClr val="A7EBEF"/>
              </a:solidFill>
              <a:latin typeface="Verdana"/>
              <a:ea typeface="Verdana"/>
              <a:cs typeface="Verdana"/>
              <a:sym typeface="Verdana"/>
            </a:endParaRPr>
          </a:p>
        </p:txBody>
      </p:sp>
      <p:pic>
        <p:nvPicPr>
          <p:cNvPr id="331" name="Google Shape;331;p8" descr="Image result for ipv6 address abbreviation"/>
          <p:cNvPicPr preferRelativeResize="0"/>
          <p:nvPr/>
        </p:nvPicPr>
        <p:blipFill rotWithShape="1">
          <a:blip r:embed="rId3">
            <a:alphaModFix/>
          </a:blip>
          <a:srcRect l="4076" b="9033"/>
          <a:stretch/>
        </p:blipFill>
        <p:spPr>
          <a:xfrm>
            <a:off x="1141425" y="1347525"/>
            <a:ext cx="9724050" cy="4980050"/>
          </a:xfrm>
          <a:prstGeom prst="rect">
            <a:avLst/>
          </a:prstGeom>
          <a:noFill/>
          <a:ln w="38100" cap="flat" cmpd="sng">
            <a:solidFill>
              <a:srgbClr val="000000"/>
            </a:solidFill>
            <a:prstDash val="solid"/>
            <a:miter lim="8000"/>
            <a:headEnd type="none" w="sm" len="sm"/>
            <a:tailEnd type="none" w="sm" len="sm"/>
          </a:ln>
        </p:spPr>
      </p:pic>
      <p:sp>
        <p:nvSpPr>
          <p:cNvPr id="332" name="Google Shape;332;p8"/>
          <p:cNvSpPr txBox="1"/>
          <p:nvPr/>
        </p:nvSpPr>
        <p:spPr>
          <a:xfrm>
            <a:off x="2299950" y="1894750"/>
            <a:ext cx="3000000" cy="2127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30"/>
                                        </p:tgtEl>
                                        <p:attrNameLst>
                                          <p:attrName>style.visibility</p:attrName>
                                        </p:attrNameLst>
                                      </p:cBhvr>
                                      <p:to>
                                        <p:strVal val="visible"/>
                                      </p:to>
                                    </p:set>
                                    <p:animEffect transition="in" filter="fade">
                                      <p:cBhvr>
                                        <p:cTn id="7" dur="1000"/>
                                        <p:tgtEl>
                                          <p:spTgt spid="330"/>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31"/>
                                        </p:tgtEl>
                                        <p:attrNameLst>
                                          <p:attrName>style.visibility</p:attrName>
                                        </p:attrNameLst>
                                      </p:cBhvr>
                                      <p:to>
                                        <p:strVal val="visible"/>
                                      </p:to>
                                    </p:set>
                                    <p:animEffect transition="in" filter="fade">
                                      <p:cBhvr>
                                        <p:cTn id="11" dur="1000"/>
                                        <p:tgtEl>
                                          <p:spTgt spid="3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F77815013_Problem-solution cycle_RVA_v3" id="{20834410-FC37-46AC-ACB7-FB202F8C4BA9}" vid="{1ED24379-BFF7-4E2F-B7EC-A47C906E21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579702B-25C7-40D7-9E29-7686B11A9660}">
  <ds:schemaRefs>
    <ds:schemaRef ds:uri="http://schemas.microsoft.com/sharepoint/v3/contenttype/forms"/>
  </ds:schemaRefs>
</ds:datastoreItem>
</file>

<file path=customXml/itemProps2.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7866CFD-F94E-4AE5-ACEA-86FEC0F48A10}">
  <ds:schemaRefs>
    <ds:schemaRef ds:uri="http://schemas.microsoft.com/office/infopath/2007/PartnerControls"/>
    <ds:schemaRef ds:uri="71af3243-3dd4-4a8d-8c0d-dd76da1f02a5"/>
    <ds:schemaRef ds:uri="http://purl.org/dc/dcmitype/"/>
    <ds:schemaRef ds:uri="16c05727-aa75-4e4a-9b5f-8a80a1165891"/>
    <ds:schemaRef ds:uri="http://schemas.microsoft.com/office/2006/metadata/properties"/>
    <ds:schemaRef ds:uri="http://purl.org/dc/elements/1.1/"/>
    <ds:schemaRef ds:uri="http://schemas.openxmlformats.org/package/2006/metadata/core-properties"/>
    <ds:schemaRef ds:uri="http://schemas.microsoft.com/office/2006/documentManagement/typ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otalTime>0</TotalTime>
  <Words>1088</Words>
  <Application>Microsoft Office PowerPoint</Application>
  <PresentationFormat>Widescreen</PresentationFormat>
  <Paragraphs>114</Paragraphs>
  <Slides>25</Slides>
  <Notes>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25</vt:i4>
      </vt:variant>
    </vt:vector>
  </HeadingPairs>
  <TitlesOfParts>
    <vt:vector size="38" baseType="lpstr">
      <vt:lpstr>Andalus</vt:lpstr>
      <vt:lpstr>Arial</vt:lpstr>
      <vt:lpstr>Calibri</vt:lpstr>
      <vt:lpstr>Roboto Condensed</vt:lpstr>
      <vt:lpstr>Roboto Condensed Light</vt:lpstr>
      <vt:lpstr>Rockwell</vt:lpstr>
      <vt:lpstr>Squada One</vt:lpstr>
      <vt:lpstr>Tahoma</vt:lpstr>
      <vt:lpstr>Tw Cen MT</vt:lpstr>
      <vt:lpstr>Twentieth Century</vt:lpstr>
      <vt:lpstr>Verdana</vt:lpstr>
      <vt:lpstr>Wingdings</vt:lpstr>
      <vt:lpstr>Circuit</vt:lpstr>
      <vt:lpstr>                             IPV4,IPV6 PACKET FORMATTING AND ADDRESSING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Packet format ( ipv4 &amp; ipv6)</vt:lpstr>
      <vt:lpstr>IPV4 DATAGRAM FORMAT</vt:lpstr>
      <vt:lpstr>IPv4 header includes:</vt:lpstr>
      <vt:lpstr>PowerPoint Presentation</vt:lpstr>
      <vt:lpstr>Ipv6 datagram format</vt:lpstr>
      <vt:lpstr>Ipv6 Headers includes:</vt:lpstr>
      <vt:lpstr>PowerPoint Presentation</vt:lpstr>
      <vt:lpstr>PowerPoint Presentation</vt:lpstr>
      <vt:lpstr>Transition From IPv4 To IPv6</vt:lpstr>
      <vt:lpstr>There are a couple of main methods that can be used when transitioning a network from ipv4 to ipv6; these include:</vt:lpstr>
      <vt:lpstr>Dual stack </vt:lpstr>
      <vt:lpstr>tunneling</vt:lpstr>
      <vt:lpstr>HEADER TRANSLATION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2019-07-05T19:41:15Z</dcterms:created>
  <dcterms:modified xsi:type="dcterms:W3CDTF">2019-07-08T19:07:46Z</dcterms:modified>
</cp:coreProperties>
</file>