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1" r:id="rId5"/>
    <p:sldId id="269" r:id="rId6"/>
    <p:sldId id="270" r:id="rId7"/>
    <p:sldId id="275" r:id="rId8"/>
    <p:sldId id="272" r:id="rId9"/>
    <p:sldId id="274" r:id="rId10"/>
    <p:sldId id="27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B7E1445-759E-4E25-BC87-9096252A0DE5}" type="datetimeFigureOut">
              <a:rPr lang="en-US" smtClean="0"/>
              <a:pPr/>
              <a:t>6/20/2019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CB39E79-5599-4165-BCE7-1EC4A287B4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7E1445-759E-4E25-BC87-9096252A0DE5}" type="datetimeFigureOut">
              <a:rPr lang="en-US" smtClean="0"/>
              <a:pPr/>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39E79-5599-4165-BCE7-1EC4A287B4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7E1445-759E-4E25-BC87-9096252A0DE5}" type="datetimeFigureOut">
              <a:rPr lang="en-US" smtClean="0"/>
              <a:pPr/>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39E79-5599-4165-BCE7-1EC4A287B4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B7E1445-759E-4E25-BC87-9096252A0DE5}" type="datetimeFigureOut">
              <a:rPr lang="en-US" smtClean="0"/>
              <a:pPr/>
              <a:t>6/20/2019</a:t>
            </a:fld>
            <a:endParaRPr lang="en-US"/>
          </a:p>
        </p:txBody>
      </p:sp>
      <p:sp>
        <p:nvSpPr>
          <p:cNvPr id="9" name="Slide Number Placeholder 8"/>
          <p:cNvSpPr>
            <a:spLocks noGrp="1"/>
          </p:cNvSpPr>
          <p:nvPr>
            <p:ph type="sldNum" sz="quarter" idx="15"/>
          </p:nvPr>
        </p:nvSpPr>
        <p:spPr/>
        <p:txBody>
          <a:bodyPr rtlCol="0"/>
          <a:lstStyle/>
          <a:p>
            <a:fld id="{7CB39E79-5599-4165-BCE7-1EC4A287B47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B7E1445-759E-4E25-BC87-9096252A0DE5}" type="datetimeFigureOut">
              <a:rPr lang="en-US" smtClean="0"/>
              <a:pPr/>
              <a:t>6/20/2019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CB39E79-5599-4165-BCE7-1EC4A287B47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7E1445-759E-4E25-BC87-9096252A0DE5}" type="datetimeFigureOut">
              <a:rPr lang="en-US" smtClean="0"/>
              <a:pPr/>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39E79-5599-4165-BCE7-1EC4A287B47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B7E1445-759E-4E25-BC87-9096252A0DE5}" type="datetimeFigureOut">
              <a:rPr lang="en-US" smtClean="0"/>
              <a:pPr/>
              <a:t>6/20/2019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39E79-5599-4165-BCE7-1EC4A287B47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B7E1445-759E-4E25-BC87-9096252A0DE5}" type="datetimeFigureOut">
              <a:rPr lang="en-US" smtClean="0"/>
              <a:pPr/>
              <a:t>6/20/2019</a:t>
            </a:fld>
            <a:endParaRPr lang="en-US"/>
          </a:p>
        </p:txBody>
      </p:sp>
      <p:sp>
        <p:nvSpPr>
          <p:cNvPr id="7" name="Slide Number Placeholder 6"/>
          <p:cNvSpPr>
            <a:spLocks noGrp="1"/>
          </p:cNvSpPr>
          <p:nvPr>
            <p:ph type="sldNum" sz="quarter" idx="11"/>
          </p:nvPr>
        </p:nvSpPr>
        <p:spPr/>
        <p:txBody>
          <a:bodyPr rtlCol="0"/>
          <a:lstStyle/>
          <a:p>
            <a:fld id="{7CB39E79-5599-4165-BCE7-1EC4A287B47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E1445-759E-4E25-BC87-9096252A0DE5}" type="datetimeFigureOut">
              <a:rPr lang="en-US" smtClean="0"/>
              <a:pPr/>
              <a:t>6/20/2019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39E79-5599-4165-BCE7-1EC4A287B4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B7E1445-759E-4E25-BC87-9096252A0DE5}" type="datetimeFigureOut">
              <a:rPr lang="en-US" smtClean="0"/>
              <a:pPr/>
              <a:t>6/20/2019</a:t>
            </a:fld>
            <a:endParaRPr lang="en-US"/>
          </a:p>
        </p:txBody>
      </p:sp>
      <p:sp>
        <p:nvSpPr>
          <p:cNvPr id="22" name="Slide Number Placeholder 21"/>
          <p:cNvSpPr>
            <a:spLocks noGrp="1"/>
          </p:cNvSpPr>
          <p:nvPr>
            <p:ph type="sldNum" sz="quarter" idx="15"/>
          </p:nvPr>
        </p:nvSpPr>
        <p:spPr/>
        <p:txBody>
          <a:bodyPr rtlCol="0"/>
          <a:lstStyle/>
          <a:p>
            <a:fld id="{7CB39E79-5599-4165-BCE7-1EC4A287B47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B7E1445-759E-4E25-BC87-9096252A0DE5}" type="datetimeFigureOut">
              <a:rPr lang="en-US" smtClean="0"/>
              <a:pPr/>
              <a:t>6/20/2019</a:t>
            </a:fld>
            <a:endParaRPr lang="en-US"/>
          </a:p>
        </p:txBody>
      </p:sp>
      <p:sp>
        <p:nvSpPr>
          <p:cNvPr id="18" name="Slide Number Placeholder 17"/>
          <p:cNvSpPr>
            <a:spLocks noGrp="1"/>
          </p:cNvSpPr>
          <p:nvPr>
            <p:ph type="sldNum" sz="quarter" idx="11"/>
          </p:nvPr>
        </p:nvSpPr>
        <p:spPr/>
        <p:txBody>
          <a:bodyPr rtlCol="0"/>
          <a:lstStyle/>
          <a:p>
            <a:fld id="{7CB39E79-5599-4165-BCE7-1EC4A287B47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B7E1445-759E-4E25-BC87-9096252A0DE5}" type="datetimeFigureOut">
              <a:rPr lang="en-US" smtClean="0"/>
              <a:pPr/>
              <a:t>6/20/2019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CB39E79-5599-4165-BCE7-1EC4A287B4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Routing_Information_Protocol#cite_note-Aaron_Balchunas-1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2081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 TIMERS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The routing information protocol uses the following timers as part of its operation</a:t>
            </a:r>
            <a:r>
              <a:rPr lang="en-US" dirty="0" smtClean="0"/>
              <a:t>:</a:t>
            </a:r>
            <a:r>
              <a:rPr lang="en-US" baseline="30000" dirty="0" smtClean="0"/>
              <a:t>[</a:t>
            </a:r>
            <a:endParaRPr lang="en-US" dirty="0"/>
          </a:p>
          <a:p>
            <a:r>
              <a:rPr lang="en-US" dirty="0">
                <a:solidFill>
                  <a:srgbClr val="FF0000"/>
                </a:solidFill>
              </a:rPr>
              <a:t>Update Timer</a:t>
            </a:r>
            <a:r>
              <a:rPr lang="en-US" dirty="0"/>
              <a:t>: controls the interval between two </a:t>
            </a:r>
            <a:r>
              <a:rPr lang="en-US" dirty="0" smtClean="0"/>
              <a:t>Response </a:t>
            </a:r>
            <a:r>
              <a:rPr lang="en-US" dirty="0"/>
              <a:t>Messages. By default the value is 30 seconds. The response message is broadcast to all its RIP enabled interface</a:t>
            </a:r>
            <a:r>
              <a:rPr lang="en-US" dirty="0" smtClean="0"/>
              <a:t>.</a:t>
            </a:r>
            <a:endParaRPr lang="en-US" dirty="0"/>
          </a:p>
          <a:p>
            <a:r>
              <a:rPr lang="en-US" dirty="0">
                <a:solidFill>
                  <a:srgbClr val="FF0000"/>
                </a:solidFill>
              </a:rPr>
              <a:t>Invalid Timer:</a:t>
            </a:r>
            <a:r>
              <a:rPr lang="en-US" dirty="0"/>
              <a:t> The invalid timer specifies how long a routing entry can be in the routing table without being updated. This is also called as expiration Timer. By default, the value is 180 seconds. After the timer expires the hop count of the routing entry will be set to 16, marking the destination as unreachable.</a:t>
            </a:r>
            <a:r>
              <a:rPr lang="en-US" baseline="30000" dirty="0">
                <a:hlinkClick r:id="rId2"/>
              </a:rPr>
              <a:t>[19]</a:t>
            </a:r>
            <a:endParaRPr lang="en-US" dirty="0"/>
          </a:p>
          <a:p>
            <a:r>
              <a:rPr lang="en-US" dirty="0">
                <a:solidFill>
                  <a:srgbClr val="FF0000"/>
                </a:solidFill>
              </a:rPr>
              <a:t>Flush Timer</a:t>
            </a:r>
            <a:r>
              <a:rPr lang="en-US" dirty="0"/>
              <a:t>: The flush timer controls the time between the route is invalidated or marked as unreachable and removal of entry from the routing table. By default the value is 240 seconds. This is 60 seconds longer than Invalid timer. So for 60 seconds the router will be advertising about this unreachable route to all its </a:t>
            </a:r>
            <a:r>
              <a:rPr lang="en-US" dirty="0" err="1"/>
              <a:t>neighbours</a:t>
            </a:r>
            <a:r>
              <a:rPr lang="en-US" dirty="0"/>
              <a:t>. This timer must be set to a higher value than the </a:t>
            </a:r>
            <a:r>
              <a:rPr lang="en-US" i="1" dirty="0"/>
              <a:t>invalid timer.</a:t>
            </a:r>
            <a:r>
              <a:rPr lang="en-US" baseline="30000" dirty="0">
                <a:hlinkClick r:id="rId2"/>
              </a:rPr>
              <a:t>[19]</a:t>
            </a:r>
            <a:endParaRPr lang="en-US" dirty="0"/>
          </a:p>
          <a:p>
            <a:r>
              <a:rPr lang="en-US" dirty="0" err="1">
                <a:solidFill>
                  <a:srgbClr val="FF0000"/>
                </a:solidFill>
              </a:rPr>
              <a:t>Holddown</a:t>
            </a:r>
            <a:r>
              <a:rPr lang="en-US" dirty="0">
                <a:solidFill>
                  <a:srgbClr val="FF0000"/>
                </a:solidFill>
              </a:rPr>
              <a:t> Timer</a:t>
            </a:r>
            <a:r>
              <a:rPr lang="en-US" dirty="0"/>
              <a:t>: The hold-down timer is started per route entry, when the hop count is changing from lower value to higher value. This allows the route to get stabilized. During this time no update can be done to that routing entry</a:t>
            </a:r>
            <a:r>
              <a:rPr lang="en-US" dirty="0" smtClean="0"/>
              <a:t>.. </a:t>
            </a:r>
            <a:r>
              <a:rPr lang="en-US" dirty="0"/>
              <a:t>The default value of this timer is 180 seconds.</a:t>
            </a:r>
            <a:r>
              <a:rPr lang="en-US" baseline="30000" dirty="0">
                <a:hlinkClick r:id="rId2"/>
              </a:rPr>
              <a:t>[19]</a:t>
            </a:r>
            <a:endParaRPr lang="en-US" dirty="0"/>
          </a:p>
          <a:p>
            <a:endParaRPr lang="en-US" dirty="0"/>
          </a:p>
        </p:txBody>
      </p:sp>
    </p:spTree>
    <p:extLst>
      <p:ext uri="{BB962C8B-B14F-4D97-AF65-F5344CB8AC3E}">
        <p14:creationId xmlns:p14="http://schemas.microsoft.com/office/powerpoint/2010/main" val="335071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a:bodyPr>
          <a:lstStyle/>
          <a:p>
            <a:r>
              <a:rPr lang="en-US" altLang="en-US" dirty="0"/>
              <a:t>Approaches to Shortest Path Routing</a:t>
            </a:r>
          </a:p>
        </p:txBody>
      </p:sp>
      <p:sp>
        <p:nvSpPr>
          <p:cNvPr id="223235" name="Rectangle 3"/>
          <p:cNvSpPr>
            <a:spLocks noGrp="1" noChangeArrowheads="1"/>
          </p:cNvSpPr>
          <p:nvPr>
            <p:ph sz="quarter" idx="1"/>
          </p:nvPr>
        </p:nvSpPr>
        <p:spPr/>
        <p:txBody>
          <a:bodyPr>
            <a:normAutofit fontScale="92500" lnSpcReduction="20000"/>
          </a:bodyPr>
          <a:lstStyle/>
          <a:p>
            <a:pPr>
              <a:tabLst>
                <a:tab pos="1771650" algn="l"/>
                <a:tab pos="5661025" algn="l"/>
                <a:tab pos="8629650" algn="r"/>
              </a:tabLst>
            </a:pPr>
            <a:r>
              <a:rPr lang="en-US" altLang="en-US" dirty="0"/>
              <a:t>There are two basic routing algorithms found on the Internet. </a:t>
            </a:r>
            <a:endParaRPr lang="en-US" altLang="en-US" b="1" dirty="0">
              <a:solidFill>
                <a:srgbClr val="FF0000"/>
              </a:solidFill>
            </a:endParaRPr>
          </a:p>
          <a:p>
            <a:pPr>
              <a:buFontTx/>
              <a:buNone/>
              <a:tabLst>
                <a:tab pos="1771650" algn="l"/>
                <a:tab pos="5661025" algn="l"/>
                <a:tab pos="8629650" algn="r"/>
              </a:tabLst>
            </a:pPr>
            <a:r>
              <a:rPr lang="en-US" altLang="en-US" b="1" dirty="0">
                <a:solidFill>
                  <a:srgbClr val="FF0000"/>
                </a:solidFill>
              </a:rPr>
              <a:t>1. Distance Vector Routing</a:t>
            </a:r>
            <a:r>
              <a:rPr lang="en-US" altLang="en-US" dirty="0"/>
              <a:t>  		</a:t>
            </a:r>
          </a:p>
          <a:p>
            <a:pPr>
              <a:tabLst>
                <a:tab pos="1771650" algn="l"/>
                <a:tab pos="5661025" algn="l"/>
                <a:tab pos="8629650" algn="r"/>
              </a:tabLst>
            </a:pPr>
            <a:r>
              <a:rPr lang="en-US" altLang="en-US" sz="2000" dirty="0"/>
              <a:t>Each node knows the distance (=cost) to its directly connected neighbors</a:t>
            </a:r>
          </a:p>
          <a:p>
            <a:pPr>
              <a:tabLst>
                <a:tab pos="1771650" algn="l"/>
                <a:tab pos="5661025" algn="l"/>
                <a:tab pos="8629650" algn="r"/>
              </a:tabLst>
            </a:pPr>
            <a:r>
              <a:rPr lang="en-US" altLang="en-US" sz="2000" dirty="0"/>
              <a:t>A node sends periodically a list of routing updates to its neighbors.</a:t>
            </a:r>
          </a:p>
          <a:p>
            <a:pPr>
              <a:tabLst>
                <a:tab pos="1771650" algn="l"/>
                <a:tab pos="5661025" algn="l"/>
                <a:tab pos="8629650" algn="r"/>
              </a:tabLst>
            </a:pPr>
            <a:r>
              <a:rPr lang="en-US" altLang="en-US" sz="2000" dirty="0"/>
              <a:t>If all nodes update their distances, the routing tables eventually converge</a:t>
            </a:r>
          </a:p>
          <a:p>
            <a:pPr>
              <a:tabLst>
                <a:tab pos="1771650" algn="l"/>
                <a:tab pos="5661025" algn="l"/>
                <a:tab pos="8629650" algn="r"/>
              </a:tabLst>
            </a:pPr>
            <a:r>
              <a:rPr lang="en-US" altLang="en-US" sz="2000" dirty="0"/>
              <a:t>New nodes advertise themselves to their neighbors</a:t>
            </a:r>
          </a:p>
          <a:p>
            <a:pPr>
              <a:tabLst>
                <a:tab pos="1771650" algn="l"/>
                <a:tab pos="5661025" algn="l"/>
                <a:tab pos="8629650" algn="r"/>
              </a:tabLst>
            </a:pPr>
            <a:endParaRPr lang="en-US" altLang="en-US" dirty="0"/>
          </a:p>
          <a:p>
            <a:pPr>
              <a:buFontTx/>
              <a:buNone/>
              <a:tabLst>
                <a:tab pos="1771650" algn="l"/>
                <a:tab pos="5661025" algn="l"/>
                <a:tab pos="8629650" algn="r"/>
              </a:tabLst>
            </a:pPr>
            <a:r>
              <a:rPr lang="en-US" altLang="en-US" b="1" dirty="0">
                <a:solidFill>
                  <a:srgbClr val="FF0000"/>
                </a:solidFill>
              </a:rPr>
              <a:t>2. Link State Routing 		</a:t>
            </a:r>
          </a:p>
          <a:p>
            <a:pPr>
              <a:tabLst>
                <a:tab pos="1771650" algn="l"/>
                <a:tab pos="5661025" algn="l"/>
                <a:tab pos="8629650" algn="r"/>
              </a:tabLst>
            </a:pPr>
            <a:r>
              <a:rPr lang="en-US" altLang="en-US" sz="2000" dirty="0"/>
              <a:t> Each node knows the distance to its neighbors</a:t>
            </a:r>
          </a:p>
          <a:p>
            <a:pPr>
              <a:tabLst>
                <a:tab pos="1771650" algn="l"/>
                <a:tab pos="5661025" algn="l"/>
                <a:tab pos="8629650" algn="r"/>
              </a:tabLst>
            </a:pPr>
            <a:r>
              <a:rPr lang="en-US" altLang="en-US" sz="2000" dirty="0"/>
              <a:t>The distance information (=link state) is broadcast to all nodes in the network</a:t>
            </a:r>
          </a:p>
          <a:p>
            <a:pPr>
              <a:tabLst>
                <a:tab pos="1771650" algn="l"/>
                <a:tab pos="5661025" algn="l"/>
                <a:tab pos="8629650" algn="r"/>
              </a:tabLst>
            </a:pPr>
            <a:r>
              <a:rPr lang="en-US" altLang="en-US" sz="2000" dirty="0"/>
              <a:t>Each node calculates the routing tables independently</a:t>
            </a:r>
          </a:p>
        </p:txBody>
      </p:sp>
      <p:sp>
        <p:nvSpPr>
          <p:cNvPr id="4" name="Slide Number Placeholder 3"/>
          <p:cNvSpPr>
            <a:spLocks noGrp="1"/>
          </p:cNvSpPr>
          <p:nvPr>
            <p:ph type="sldNum" sz="quarter" idx="15"/>
          </p:nvPr>
        </p:nvSpPr>
        <p:spPr/>
        <p:txBody>
          <a:bodyPr/>
          <a:lstStyle/>
          <a:p>
            <a:fld id="{16EC002D-1241-492A-9D09-C0B2EF4D72EC}" type="slidenum">
              <a:rPr lang="en-US" altLang="en-US"/>
              <a:pPr/>
              <a:t>2</a:t>
            </a:fld>
            <a:endParaRPr lang="en-US" altLang="en-US"/>
          </a:p>
        </p:txBody>
      </p:sp>
    </p:spTree>
    <p:extLst>
      <p:ext uri="{BB962C8B-B14F-4D97-AF65-F5344CB8AC3E}">
        <p14:creationId xmlns:p14="http://schemas.microsoft.com/office/powerpoint/2010/main" val="3629961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normAutofit/>
          </a:bodyPr>
          <a:lstStyle/>
          <a:p>
            <a:r>
              <a:rPr lang="en-US" altLang="en-US"/>
              <a:t>Characteristics of Distance Vector Routing</a:t>
            </a:r>
          </a:p>
        </p:txBody>
      </p:sp>
      <p:sp>
        <p:nvSpPr>
          <p:cNvPr id="299011" name="Rectangle 3"/>
          <p:cNvSpPr>
            <a:spLocks noGrp="1" noChangeArrowheads="1"/>
          </p:cNvSpPr>
          <p:nvPr>
            <p:ph sz="quarter" idx="1"/>
          </p:nvPr>
        </p:nvSpPr>
        <p:spPr/>
        <p:txBody>
          <a:bodyPr>
            <a:normAutofit/>
          </a:bodyPr>
          <a:lstStyle/>
          <a:p>
            <a:r>
              <a:rPr lang="en-US" altLang="en-US" b="1" dirty="0">
                <a:solidFill>
                  <a:schemeClr val="accent2"/>
                </a:solidFill>
              </a:rPr>
              <a:t>Periodic Updates:</a:t>
            </a:r>
            <a:r>
              <a:rPr lang="en-US" altLang="en-US" dirty="0"/>
              <a:t> Updates to the routing tables are sent at the end of a certain time period. A typical value is 90 seconds.</a:t>
            </a:r>
          </a:p>
          <a:p>
            <a:r>
              <a:rPr lang="en-US" altLang="en-US" b="1" dirty="0">
                <a:solidFill>
                  <a:schemeClr val="accent2"/>
                </a:solidFill>
              </a:rPr>
              <a:t>Triggered Updates:</a:t>
            </a:r>
            <a:r>
              <a:rPr lang="en-US" altLang="en-US" dirty="0"/>
              <a:t> If a metric changes on a link, a router immediately sends out an update without waiting for the end of the update period.</a:t>
            </a:r>
          </a:p>
          <a:p>
            <a:r>
              <a:rPr lang="en-US" altLang="en-US" b="1" dirty="0">
                <a:solidFill>
                  <a:schemeClr val="accent2"/>
                </a:solidFill>
              </a:rPr>
              <a:t>Full Routing Table Update</a:t>
            </a:r>
            <a:r>
              <a:rPr lang="en-US" altLang="en-US" dirty="0"/>
              <a:t>: Most  distance vector routing protocol send their neighbors the entire routing table (not only entries which change).</a:t>
            </a:r>
          </a:p>
          <a:p>
            <a:r>
              <a:rPr lang="en-US" altLang="en-US" b="1" dirty="0">
                <a:solidFill>
                  <a:schemeClr val="accent2"/>
                </a:solidFill>
              </a:rPr>
              <a:t>Route invalidation timers:</a:t>
            </a:r>
            <a:r>
              <a:rPr lang="en-US" altLang="en-US" dirty="0"/>
              <a:t> Routing table entries are invalid if they are not refreshed. </a:t>
            </a:r>
          </a:p>
        </p:txBody>
      </p:sp>
      <p:sp>
        <p:nvSpPr>
          <p:cNvPr id="4" name="Slide Number Placeholder 3"/>
          <p:cNvSpPr>
            <a:spLocks noGrp="1"/>
          </p:cNvSpPr>
          <p:nvPr>
            <p:ph type="sldNum" sz="quarter" idx="15"/>
          </p:nvPr>
        </p:nvSpPr>
        <p:spPr/>
        <p:txBody>
          <a:bodyPr/>
          <a:lstStyle/>
          <a:p>
            <a:fld id="{AE10710A-AC1B-46A5-9C17-D2BEDBD2716D}" type="slidenum">
              <a:rPr lang="en-US" altLang="en-US"/>
              <a:pPr/>
              <a:t>3</a:t>
            </a:fld>
            <a:endParaRPr lang="en-US" altLang="en-US"/>
          </a:p>
        </p:txBody>
      </p:sp>
    </p:spTree>
    <p:extLst>
      <p:ext uri="{BB962C8B-B14F-4D97-AF65-F5344CB8AC3E}">
        <p14:creationId xmlns:p14="http://schemas.microsoft.com/office/powerpoint/2010/main" val="332593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a:bodyPr>
          <a:lstStyle/>
          <a:p>
            <a:r>
              <a:rPr lang="en-US" altLang="en-US" dirty="0"/>
              <a:t>RIP - Routing Information Protocol</a:t>
            </a:r>
          </a:p>
        </p:txBody>
      </p:sp>
      <p:sp>
        <p:nvSpPr>
          <p:cNvPr id="258051" name="Rectangle 3"/>
          <p:cNvSpPr>
            <a:spLocks noGrp="1" noChangeArrowheads="1"/>
          </p:cNvSpPr>
          <p:nvPr>
            <p:ph sz="quarter" idx="1"/>
          </p:nvPr>
        </p:nvSpPr>
        <p:spPr/>
        <p:txBody>
          <a:bodyPr>
            <a:normAutofit/>
          </a:bodyPr>
          <a:lstStyle/>
          <a:p>
            <a:r>
              <a:rPr lang="en-US" altLang="en-US" dirty="0"/>
              <a:t>A simple </a:t>
            </a:r>
            <a:r>
              <a:rPr lang="en-US" altLang="en-US" dirty="0" err="1"/>
              <a:t>intradomain</a:t>
            </a:r>
            <a:r>
              <a:rPr lang="en-US" altLang="en-US" dirty="0"/>
              <a:t> protocol</a:t>
            </a:r>
          </a:p>
          <a:p>
            <a:r>
              <a:rPr lang="en-US" altLang="en-US" dirty="0"/>
              <a:t>Straightforward implementation of Distance Vector Routing</a:t>
            </a:r>
          </a:p>
          <a:p>
            <a:r>
              <a:rPr lang="en-US" altLang="en-US" dirty="0"/>
              <a:t>Each router advertises its distance vector every 30 seconds (or whenever its routing table changes) to all of its neighbors</a:t>
            </a:r>
          </a:p>
          <a:p>
            <a:r>
              <a:rPr lang="en-US" altLang="en-US" dirty="0"/>
              <a:t>RIP always uses 1 as link metric</a:t>
            </a:r>
          </a:p>
          <a:p>
            <a:r>
              <a:rPr lang="en-US" altLang="en-US" dirty="0"/>
              <a:t>Maximum hop count is 15, with “16” equal to “</a:t>
            </a:r>
            <a:r>
              <a:rPr lang="en-US" altLang="en-US" dirty="0">
                <a:solidFill>
                  <a:srgbClr val="000000"/>
                </a:solidFill>
                <a:sym typeface="Symbol" pitchFamily="18" charset="2"/>
              </a:rPr>
              <a:t>”</a:t>
            </a:r>
            <a:endParaRPr lang="en-US" altLang="en-US" dirty="0"/>
          </a:p>
          <a:p>
            <a:r>
              <a:rPr lang="en-US" altLang="en-US" dirty="0"/>
              <a:t>Routes are timeout (set to 16) after 3 minutes if they are not updated</a:t>
            </a:r>
          </a:p>
          <a:p>
            <a:endParaRPr lang="en-US" altLang="en-US" dirty="0"/>
          </a:p>
          <a:p>
            <a:endParaRPr lang="en-US" altLang="en-US" dirty="0"/>
          </a:p>
        </p:txBody>
      </p:sp>
      <p:sp>
        <p:nvSpPr>
          <p:cNvPr id="4" name="Slide Number Placeholder 3"/>
          <p:cNvSpPr>
            <a:spLocks noGrp="1"/>
          </p:cNvSpPr>
          <p:nvPr>
            <p:ph type="sldNum" sz="quarter" idx="15"/>
          </p:nvPr>
        </p:nvSpPr>
        <p:spPr/>
        <p:txBody>
          <a:bodyPr/>
          <a:lstStyle/>
          <a:p>
            <a:fld id="{A7C1902C-0CD0-411F-BA3F-AD29EB06A62E}" type="slidenum">
              <a:rPr lang="en-US" altLang="en-US"/>
              <a:pPr/>
              <a:t>4</a:t>
            </a:fld>
            <a:endParaRPr lang="en-US" altLang="en-US"/>
          </a:p>
        </p:txBody>
      </p:sp>
    </p:spTree>
    <p:extLst>
      <p:ext uri="{BB962C8B-B14F-4D97-AF65-F5344CB8AC3E}">
        <p14:creationId xmlns:p14="http://schemas.microsoft.com/office/powerpoint/2010/main" val="379564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en-US"/>
              <a:t>RIP Messages</a:t>
            </a:r>
          </a:p>
        </p:txBody>
      </p:sp>
      <p:sp>
        <p:nvSpPr>
          <p:cNvPr id="302083" name="Rectangle 3"/>
          <p:cNvSpPr>
            <a:spLocks noGrp="1" noChangeArrowheads="1"/>
          </p:cNvSpPr>
          <p:nvPr>
            <p:ph sz="quarter" idx="1"/>
          </p:nvPr>
        </p:nvSpPr>
        <p:spPr/>
        <p:txBody>
          <a:bodyPr/>
          <a:lstStyle/>
          <a:p>
            <a:r>
              <a:rPr lang="en-US" altLang="en-US"/>
              <a:t>This is  the operation of RIP in </a:t>
            </a:r>
            <a:r>
              <a:rPr lang="en-US" altLang="en-US" b="1">
                <a:latin typeface="Courier New" pitchFamily="49" charset="0"/>
              </a:rPr>
              <a:t>routed</a:t>
            </a:r>
            <a:r>
              <a:rPr lang="en-US" altLang="en-US"/>
              <a:t>. Dedicated port for RIP is UDP port 520.</a:t>
            </a:r>
          </a:p>
          <a:p>
            <a:endParaRPr lang="en-US" altLang="en-US"/>
          </a:p>
          <a:p>
            <a:r>
              <a:rPr lang="en-US" altLang="en-US"/>
              <a:t>Two types of messages: </a:t>
            </a:r>
          </a:p>
          <a:p>
            <a:pPr lvl="1"/>
            <a:r>
              <a:rPr lang="en-US" altLang="en-US" b="1">
                <a:solidFill>
                  <a:schemeClr val="accent2"/>
                </a:solidFill>
              </a:rPr>
              <a:t>Request messages </a:t>
            </a:r>
          </a:p>
          <a:p>
            <a:pPr lvl="2"/>
            <a:r>
              <a:rPr lang="en-US" altLang="en-US"/>
              <a:t>used to ask neighboring nodes for an update</a:t>
            </a:r>
          </a:p>
          <a:p>
            <a:pPr lvl="1"/>
            <a:r>
              <a:rPr lang="en-US" altLang="en-US" b="1">
                <a:solidFill>
                  <a:schemeClr val="accent2"/>
                </a:solidFill>
              </a:rPr>
              <a:t>Response messages</a:t>
            </a:r>
            <a:endParaRPr lang="en-US" altLang="en-US"/>
          </a:p>
          <a:p>
            <a:pPr lvl="2"/>
            <a:r>
              <a:rPr lang="en-US" altLang="en-US"/>
              <a:t>contains an update</a:t>
            </a:r>
          </a:p>
        </p:txBody>
      </p:sp>
      <p:sp>
        <p:nvSpPr>
          <p:cNvPr id="4" name="Slide Number Placeholder 3"/>
          <p:cNvSpPr>
            <a:spLocks noGrp="1"/>
          </p:cNvSpPr>
          <p:nvPr>
            <p:ph type="sldNum" sz="quarter" idx="15"/>
          </p:nvPr>
        </p:nvSpPr>
        <p:spPr/>
        <p:txBody>
          <a:bodyPr/>
          <a:lstStyle/>
          <a:p>
            <a:fld id="{6D182B41-A691-4C96-B672-C175F45EF005}" type="slidenum">
              <a:rPr lang="en-US" altLang="en-US"/>
              <a:pPr/>
              <a:t>5</a:t>
            </a:fld>
            <a:endParaRPr lang="en-US" altLang="en-US"/>
          </a:p>
        </p:txBody>
      </p:sp>
    </p:spTree>
    <p:extLst>
      <p:ext uri="{BB962C8B-B14F-4D97-AF65-F5344CB8AC3E}">
        <p14:creationId xmlns:p14="http://schemas.microsoft.com/office/powerpoint/2010/main" val="286014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a:t>Routing with RIP</a:t>
            </a:r>
          </a:p>
        </p:txBody>
      </p:sp>
      <p:sp>
        <p:nvSpPr>
          <p:cNvPr id="260099" name="Rectangle 3"/>
          <p:cNvSpPr>
            <a:spLocks noGrp="1" noChangeArrowheads="1"/>
          </p:cNvSpPr>
          <p:nvPr>
            <p:ph sz="quarter" idx="1"/>
          </p:nvPr>
        </p:nvSpPr>
        <p:spPr>
          <a:xfrm>
            <a:off x="381000" y="1600200"/>
            <a:ext cx="8229600" cy="4525963"/>
          </a:xfrm>
        </p:spPr>
        <p:txBody>
          <a:bodyPr>
            <a:normAutofit/>
          </a:bodyPr>
          <a:lstStyle/>
          <a:p>
            <a:r>
              <a:rPr lang="en-US" altLang="en-US" sz="2000" b="1" dirty="0"/>
              <a:t>Initialization: </a:t>
            </a:r>
            <a:r>
              <a:rPr lang="en-US" altLang="en-US" sz="2000" dirty="0"/>
              <a:t>Send a</a:t>
            </a:r>
            <a:r>
              <a:rPr lang="en-US" altLang="en-US" sz="2000" b="1" dirty="0"/>
              <a:t> request packet</a:t>
            </a:r>
            <a:r>
              <a:rPr lang="en-US" altLang="en-US" sz="2000" dirty="0"/>
              <a:t> (command = 1, address family=0..0) on all interfaces:</a:t>
            </a:r>
          </a:p>
          <a:p>
            <a:pPr lvl="2"/>
            <a:r>
              <a:rPr lang="en-US" altLang="en-US" sz="2000" dirty="0"/>
              <a:t>RIPv1 uses broadcast if possible, </a:t>
            </a:r>
          </a:p>
          <a:p>
            <a:pPr lvl="2"/>
            <a:r>
              <a:rPr lang="en-US" altLang="en-US" sz="2000" dirty="0"/>
              <a:t>RIPv2 uses multicast address 224.0.0.9, if possible  </a:t>
            </a:r>
          </a:p>
          <a:p>
            <a:pPr>
              <a:buFontTx/>
              <a:buNone/>
            </a:pPr>
            <a:r>
              <a:rPr lang="en-US" altLang="en-US" sz="2000" dirty="0"/>
              <a:t>	requesting routing tables from neighboring routers </a:t>
            </a:r>
          </a:p>
          <a:p>
            <a:r>
              <a:rPr lang="en-US" altLang="en-US" sz="2000" b="1" dirty="0"/>
              <a:t>Request received</a:t>
            </a:r>
            <a:r>
              <a:rPr lang="en-US" altLang="en-US" sz="2000" dirty="0"/>
              <a:t>: Routers that receive above request send their entire routing table</a:t>
            </a:r>
          </a:p>
          <a:p>
            <a:r>
              <a:rPr lang="en-US" altLang="en-US" sz="2000" b="1" dirty="0"/>
              <a:t>Response received</a:t>
            </a:r>
            <a:r>
              <a:rPr lang="en-US" altLang="en-US" sz="2000" dirty="0"/>
              <a:t>: Update the routing table</a:t>
            </a:r>
          </a:p>
          <a:p>
            <a:endParaRPr lang="en-US" altLang="en-US" sz="2000" dirty="0" smtClean="0"/>
          </a:p>
          <a:p>
            <a:r>
              <a:rPr lang="en-US" altLang="en-US" sz="2000" dirty="0" smtClean="0"/>
              <a:t>Typically, there is a routing daemon (routed) that is an </a:t>
            </a:r>
            <a:r>
              <a:rPr lang="en-US" altLang="en-US" sz="2000" b="1" dirty="0" smtClean="0"/>
              <a:t>application layer process</a:t>
            </a:r>
            <a:r>
              <a:rPr lang="en-US" altLang="en-US" sz="2000" dirty="0" smtClean="0"/>
              <a:t> that provides access to routing tables. </a:t>
            </a:r>
          </a:p>
          <a:p>
            <a:endParaRPr lang="en-US" altLang="en-US" sz="2000" dirty="0"/>
          </a:p>
        </p:txBody>
      </p:sp>
      <p:sp>
        <p:nvSpPr>
          <p:cNvPr id="4" name="Slide Number Placeholder 3"/>
          <p:cNvSpPr>
            <a:spLocks noGrp="1"/>
          </p:cNvSpPr>
          <p:nvPr>
            <p:ph type="sldNum" sz="quarter" idx="15"/>
          </p:nvPr>
        </p:nvSpPr>
        <p:spPr/>
        <p:txBody>
          <a:bodyPr/>
          <a:lstStyle/>
          <a:p>
            <a:fld id="{9884C27B-607E-4983-8CB3-8CD83825216C}" type="slidenum">
              <a:rPr lang="en-US" altLang="en-US"/>
              <a:pPr/>
              <a:t>6</a:t>
            </a:fld>
            <a:endParaRPr lang="en-US" altLang="en-US"/>
          </a:p>
        </p:txBody>
      </p:sp>
    </p:spTree>
    <p:extLst>
      <p:ext uri="{BB962C8B-B14F-4D97-AF65-F5344CB8AC3E}">
        <p14:creationId xmlns:p14="http://schemas.microsoft.com/office/powerpoint/2010/main" val="203422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Routing with Rip Cont.</a:t>
            </a:r>
            <a:endParaRPr lang="en-US" dirty="0"/>
          </a:p>
        </p:txBody>
      </p:sp>
      <p:sp>
        <p:nvSpPr>
          <p:cNvPr id="3" name="Content Placeholder 2"/>
          <p:cNvSpPr>
            <a:spLocks noGrp="1"/>
          </p:cNvSpPr>
          <p:nvPr>
            <p:ph sz="quarter" idx="1"/>
          </p:nvPr>
        </p:nvSpPr>
        <p:spPr/>
        <p:txBody>
          <a:bodyPr>
            <a:normAutofit/>
          </a:bodyPr>
          <a:lstStyle/>
          <a:p>
            <a:r>
              <a:rPr lang="en-US" altLang="en-US" b="1" dirty="0" smtClean="0"/>
              <a:t>Regular routing updates</a:t>
            </a:r>
            <a:r>
              <a:rPr lang="en-US" altLang="en-US" dirty="0" smtClean="0"/>
              <a:t>: Every 30 seconds, send all or part of the routing tables to every neighbor in an response message</a:t>
            </a:r>
          </a:p>
          <a:p>
            <a:r>
              <a:rPr lang="en-US" altLang="en-US" b="1" dirty="0" smtClean="0"/>
              <a:t>Triggered Updates:</a:t>
            </a:r>
            <a:r>
              <a:rPr lang="en-US" altLang="en-US" dirty="0" smtClean="0"/>
              <a:t> Whenever the metric for a route change, send entire routing table. </a:t>
            </a:r>
          </a:p>
          <a:p>
            <a:r>
              <a:rPr lang="en-US" altLang="en-US" dirty="0" smtClean="0"/>
              <a:t>If a router does not hear from its neighbor once every 180 seconds, the neighbor is deemed unreachable.</a:t>
            </a:r>
          </a:p>
          <a:p>
            <a:endParaRPr lang="en-US" dirty="0"/>
          </a:p>
        </p:txBody>
      </p:sp>
    </p:spTree>
    <p:extLst>
      <p:ext uri="{BB962C8B-B14F-4D97-AF65-F5344CB8AC3E}">
        <p14:creationId xmlns:p14="http://schemas.microsoft.com/office/powerpoint/2010/main" val="163400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ltLang="en-US"/>
              <a:t>RIP Problems</a:t>
            </a:r>
          </a:p>
        </p:txBody>
      </p:sp>
      <p:sp>
        <p:nvSpPr>
          <p:cNvPr id="285699" name="Rectangle 3"/>
          <p:cNvSpPr>
            <a:spLocks noGrp="1" noChangeArrowheads="1"/>
          </p:cNvSpPr>
          <p:nvPr>
            <p:ph sz="quarter" idx="1"/>
          </p:nvPr>
        </p:nvSpPr>
        <p:spPr/>
        <p:txBody>
          <a:bodyPr>
            <a:normAutofit/>
          </a:bodyPr>
          <a:lstStyle/>
          <a:p>
            <a:endParaRPr lang="en-US" altLang="en-US" dirty="0"/>
          </a:p>
          <a:p>
            <a:r>
              <a:rPr lang="en-US" altLang="en-US" dirty="0"/>
              <a:t>RIP takes a long time to stabilize</a:t>
            </a:r>
          </a:p>
          <a:p>
            <a:pPr lvl="1"/>
            <a:r>
              <a:rPr lang="en-US" altLang="en-US" dirty="0"/>
              <a:t>Even for a small network, it takes several minutes until the routing tables have settled after a change</a:t>
            </a:r>
          </a:p>
          <a:p>
            <a:r>
              <a:rPr lang="en-US" altLang="en-US" dirty="0"/>
              <a:t>RIP has all the problems of distance vector algorithms, </a:t>
            </a:r>
            <a:endParaRPr lang="en-US" altLang="en-US" dirty="0"/>
          </a:p>
          <a:p>
            <a:r>
              <a:rPr lang="en-US" altLang="en-US" dirty="0" smtClean="0"/>
              <a:t>The </a:t>
            </a:r>
            <a:r>
              <a:rPr lang="en-US" altLang="en-US" dirty="0"/>
              <a:t>maximum path in RIP is 15 hops</a:t>
            </a:r>
          </a:p>
          <a:p>
            <a:endParaRPr lang="en-US" altLang="en-US" sz="2000" dirty="0"/>
          </a:p>
        </p:txBody>
      </p:sp>
      <p:sp>
        <p:nvSpPr>
          <p:cNvPr id="4" name="Slide Number Placeholder 3"/>
          <p:cNvSpPr>
            <a:spLocks noGrp="1"/>
          </p:cNvSpPr>
          <p:nvPr>
            <p:ph type="sldNum" sz="quarter" idx="15"/>
          </p:nvPr>
        </p:nvSpPr>
        <p:spPr/>
        <p:txBody>
          <a:bodyPr/>
          <a:lstStyle/>
          <a:p>
            <a:fld id="{39BAEFF2-4528-48D9-8E9F-7EEB7F7359BD}" type="slidenum">
              <a:rPr lang="en-US" altLang="en-US"/>
              <a:pPr/>
              <a:t>8</a:t>
            </a:fld>
            <a:endParaRPr lang="en-US" altLang="en-US"/>
          </a:p>
        </p:txBody>
      </p:sp>
    </p:spTree>
    <p:extLst>
      <p:ext uri="{BB962C8B-B14F-4D97-AF65-F5344CB8AC3E}">
        <p14:creationId xmlns:p14="http://schemas.microsoft.com/office/powerpoint/2010/main" val="72758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An Example of RIP</a:t>
            </a:r>
          </a:p>
        </p:txBody>
      </p:sp>
      <p:sp>
        <p:nvSpPr>
          <p:cNvPr id="20483" name="Rectangle 3"/>
          <p:cNvSpPr>
            <a:spLocks noGrp="1" noChangeArrowheads="1"/>
          </p:cNvSpPr>
          <p:nvPr>
            <p:ph sz="quarter" idx="1"/>
          </p:nvPr>
        </p:nvSpPr>
        <p:spPr>
          <a:xfrm>
            <a:off x="304800" y="1752600"/>
            <a:ext cx="4724400" cy="4572000"/>
          </a:xfrm>
        </p:spPr>
        <p:txBody>
          <a:bodyPr/>
          <a:lstStyle/>
          <a:p>
            <a:r>
              <a:rPr lang="en-US" altLang="en-US" sz="2400"/>
              <a:t>Routers advertise the cost of reaching networks.</a:t>
            </a:r>
          </a:p>
          <a:p>
            <a:r>
              <a:rPr lang="en-US" altLang="en-US" sz="2400"/>
              <a:t>In this example, C’s update to A would indicate that C can reach Networks 2 and 3 with cost 0, Networks 5 and 6 with cost 1 and Network 4 with cost 2.</a:t>
            </a:r>
          </a:p>
        </p:txBody>
      </p:sp>
      <p:pic>
        <p:nvPicPr>
          <p:cNvPr id="20484" name="Picture 4" descr="W:\Editorial\KARYN\Booksold\PD3e\final figures\Metafiles\04x16.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286000"/>
            <a:ext cx="3865563" cy="293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736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150</TotalTime>
  <Words>620</Words>
  <Application>Microsoft Office PowerPoint</Application>
  <PresentationFormat>On-screen Show (4:3)</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RIP</vt:lpstr>
      <vt:lpstr>Approaches to Shortest Path Routing</vt:lpstr>
      <vt:lpstr>Characteristics of Distance Vector Routing</vt:lpstr>
      <vt:lpstr>RIP - Routing Information Protocol</vt:lpstr>
      <vt:lpstr>RIP Messages</vt:lpstr>
      <vt:lpstr>Routing with RIP</vt:lpstr>
      <vt:lpstr>Routing with Rip Cont.</vt:lpstr>
      <vt:lpstr>RIP Problems</vt:lpstr>
      <vt:lpstr>An Example of RIP</vt:lpstr>
      <vt:lpstr>RIP TIMERS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win7user</dc:creator>
  <cp:lastModifiedBy>Admin</cp:lastModifiedBy>
  <cp:revision>9</cp:revision>
  <dcterms:created xsi:type="dcterms:W3CDTF">2013-09-23T14:03:34Z</dcterms:created>
  <dcterms:modified xsi:type="dcterms:W3CDTF">2019-06-20T07:44:13Z</dcterms:modified>
</cp:coreProperties>
</file>