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roxima Nova"/>
      <p:regular r:id="rId19"/>
      <p:bold r:id="rId20"/>
      <p:italic r:id="rId21"/>
      <p:boldItalic r:id="rId22"/>
    </p:embeddedFont>
    <p:embeddedFont>
      <p:font typeface="Alfa Slab One"/>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07628A-5694-431C-BBF7-8D3A204810FF}">
  <a:tblStyle styleId="{3107628A-5694-431C-BBF7-8D3A204810F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5.xml"/><Relationship Id="rId22" Type="http://schemas.openxmlformats.org/officeDocument/2006/relationships/font" Target="fonts/ProximaNova-boldItalic.fntdata"/><Relationship Id="rId10" Type="http://schemas.openxmlformats.org/officeDocument/2006/relationships/slide" Target="slides/slide4.xml"/><Relationship Id="rId21" Type="http://schemas.openxmlformats.org/officeDocument/2006/relationships/font" Target="fonts/ProximaNova-italic.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AlfaSlabOn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roximaNova-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19ae1930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19ae1930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9ae19303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9ae19303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9ae193030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9ae193030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9ae19303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9ae19303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9ae1930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9ae1930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9ae19303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9ae19303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9ae19303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9ae19303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9ae19303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9ae19303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9ae19303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9ae19303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9ae19303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9ae19303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9ae193030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9ae193030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9ae19303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9ae19303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idx="1" type="subTitle"/>
          </p:nvPr>
        </p:nvSpPr>
        <p:spPr>
          <a:xfrm>
            <a:off x="1891350" y="2774176"/>
            <a:ext cx="5361300" cy="964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Lecture 1 - Part 2</a:t>
            </a:r>
            <a:endParaRPr/>
          </a:p>
          <a:p>
            <a:pPr indent="0" lvl="0" marL="0" rtl="0" algn="ctr">
              <a:spcBef>
                <a:spcPts val="0"/>
              </a:spcBef>
              <a:spcAft>
                <a:spcPts val="0"/>
              </a:spcAft>
              <a:buNone/>
            </a:pPr>
            <a:r>
              <a:rPr lang="en"/>
              <a:t>Knowing more about Images </a:t>
            </a:r>
            <a:endParaRPr/>
          </a:p>
        </p:txBody>
      </p:sp>
      <p:sp>
        <p:nvSpPr>
          <p:cNvPr id="57" name="Google Shape;57;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t>Computer Vision Fundamentals</a:t>
            </a:r>
            <a:endParaRPr sz="3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File types </a:t>
            </a:r>
            <a:endParaRPr/>
          </a:p>
        </p:txBody>
      </p:sp>
      <p:sp>
        <p:nvSpPr>
          <p:cNvPr id="113" name="Google Shape;113;p22"/>
          <p:cNvSpPr txBox="1"/>
          <p:nvPr>
            <p:ph idx="1" type="body"/>
          </p:nvPr>
        </p:nvSpPr>
        <p:spPr>
          <a:xfrm>
            <a:off x="311700" y="1017725"/>
            <a:ext cx="8520600" cy="41259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b="1" lang="en"/>
              <a:t>TIFF (.tif, .tiff):</a:t>
            </a:r>
            <a:r>
              <a:rPr lang="en"/>
              <a:t> TIFF or Tagged Image File Format are lossless images files meaning that they do not need to compress or lose any image quality or information (although there are options for compression), allowing for very high-quality images but also larger file sizes.</a:t>
            </a:r>
            <a:endParaRPr/>
          </a:p>
          <a:p>
            <a:pPr indent="-317182" lvl="0" marL="457200" rtl="0" algn="l">
              <a:spcBef>
                <a:spcPts val="0"/>
              </a:spcBef>
              <a:spcAft>
                <a:spcPts val="0"/>
              </a:spcAft>
              <a:buSzPct val="100000"/>
              <a:buChar char="●"/>
            </a:pPr>
            <a:r>
              <a:rPr b="1" lang="en"/>
              <a:t>Bitmap (.bmp):</a:t>
            </a:r>
            <a:r>
              <a:rPr lang="en"/>
              <a:t> BMP or Bitmap Image File is a format developed by Microsoft for Windows. There is no compression or information loss with BMP files which allow images to have very high quality, but also very large file sizes. Due to BMP being a proprietary format, it is generally recommended to use TIFF files.</a:t>
            </a:r>
            <a:endParaRPr/>
          </a:p>
          <a:p>
            <a:pPr indent="-317182" lvl="0" marL="457200" rtl="0" algn="l">
              <a:spcBef>
                <a:spcPts val="0"/>
              </a:spcBef>
              <a:spcAft>
                <a:spcPts val="0"/>
              </a:spcAft>
              <a:buSzPct val="100000"/>
              <a:buChar char="●"/>
            </a:pPr>
            <a:r>
              <a:rPr b="1" lang="en"/>
              <a:t>JPEG (.jpg, .jpeg): </a:t>
            </a:r>
            <a:r>
              <a:rPr lang="en"/>
              <a:t>JPEG, which stands for Joint Photographic Experts Groups is a “lossy” format meaning that the image is compressed to make a smaller file. The compression does create a loss in quality but this loss is generally not noticeable. JPEG files are very common on the Internet and JPEG is a popular format for digital cameras - making it ideal for web use and non-professional prints.</a:t>
            </a:r>
            <a:endParaRPr/>
          </a:p>
          <a:p>
            <a:pPr indent="-317182" lvl="0" marL="457200" rtl="0" algn="l">
              <a:spcBef>
                <a:spcPts val="0"/>
              </a:spcBef>
              <a:spcAft>
                <a:spcPts val="0"/>
              </a:spcAft>
              <a:buSzPct val="100000"/>
              <a:buChar char="●"/>
            </a:pPr>
            <a:r>
              <a:rPr b="1" lang="en"/>
              <a:t>GIF (.gif):</a:t>
            </a:r>
            <a:r>
              <a:rPr lang="en"/>
              <a:t> GIF or Graphics Interchange Format files are widely used for web graphics, because they are limited to only 256 colors, can allow for transparency, and can be animated. GIF files are typically small is size and are very portable. </a:t>
            </a:r>
            <a:endParaRPr/>
          </a:p>
          <a:p>
            <a:pPr indent="-317182" lvl="0" marL="457200" rtl="0" algn="l">
              <a:spcBef>
                <a:spcPts val="0"/>
              </a:spcBef>
              <a:spcAft>
                <a:spcPts val="0"/>
              </a:spcAft>
              <a:buSzPct val="100000"/>
              <a:buChar char="●"/>
            </a:pPr>
            <a:r>
              <a:rPr b="1" lang="en"/>
              <a:t>PNG (.png):</a:t>
            </a:r>
            <a:r>
              <a:rPr lang="en"/>
              <a:t> PNG or Portable Network Graphics files are a lossless image format originally designed to improve upon and replace the gif format. PNG files are able to handle up to 16 million colors, unlike the 256 colors supported by GIF.</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1421800" y="1362075"/>
            <a:ext cx="6300390" cy="2419350"/>
          </a:xfrm>
          <a:prstGeom prst="rect">
            <a:avLst/>
          </a:prstGeom>
          <a:noFill/>
          <a:ln>
            <a:noFill/>
          </a:ln>
        </p:spPr>
      </p:pic>
      <p:sp>
        <p:nvSpPr>
          <p:cNvPr id="119" name="Google Shape;119;p23"/>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When to use what?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idx="1" type="body"/>
          </p:nvPr>
        </p:nvSpPr>
        <p:spPr>
          <a:xfrm>
            <a:off x="1572600" y="2272350"/>
            <a:ext cx="5998800" cy="5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Thankyou </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an image?</a:t>
            </a:r>
            <a:endParaRPr/>
          </a:p>
          <a:p>
            <a:pPr indent="-342900" lvl="0" marL="457200" rtl="0" algn="l">
              <a:spcBef>
                <a:spcPts val="0"/>
              </a:spcBef>
              <a:spcAft>
                <a:spcPts val="0"/>
              </a:spcAft>
              <a:buSzPts val="1800"/>
              <a:buChar char="●"/>
            </a:pPr>
            <a:r>
              <a:rPr lang="en"/>
              <a:t>Types of images?</a:t>
            </a:r>
            <a:endParaRPr/>
          </a:p>
          <a:p>
            <a:pPr indent="-342900" lvl="0" marL="457200" rtl="0" algn="l">
              <a:spcBef>
                <a:spcPts val="0"/>
              </a:spcBef>
              <a:spcAft>
                <a:spcPts val="0"/>
              </a:spcAft>
              <a:buSzPts val="1800"/>
              <a:buChar char="●"/>
            </a:pPr>
            <a:r>
              <a:rPr lang="en"/>
              <a:t>Analog vs. Digital Image Processing</a:t>
            </a:r>
            <a:endParaRPr/>
          </a:p>
          <a:p>
            <a:pPr indent="-342900" lvl="0" marL="457200" rtl="0" algn="l">
              <a:spcBef>
                <a:spcPts val="0"/>
              </a:spcBef>
              <a:spcAft>
                <a:spcPts val="0"/>
              </a:spcAft>
              <a:buSzPts val="1800"/>
              <a:buChar char="●"/>
            </a:pPr>
            <a:r>
              <a:rPr lang="en"/>
              <a:t>Key Concepts</a:t>
            </a:r>
            <a:endParaRPr/>
          </a:p>
          <a:p>
            <a:pPr indent="-342900" lvl="0" marL="457200" rtl="0" algn="l">
              <a:spcBef>
                <a:spcPts val="0"/>
              </a:spcBef>
              <a:spcAft>
                <a:spcPts val="0"/>
              </a:spcAft>
              <a:buSzPts val="1800"/>
              <a:buChar char="●"/>
            </a:pPr>
            <a:r>
              <a:rPr lang="en"/>
              <a:t>Common image formats</a:t>
            </a:r>
            <a:endParaRPr/>
          </a:p>
          <a:p>
            <a:pPr indent="-342900" lvl="0" marL="457200" rtl="0" algn="l">
              <a:spcBef>
                <a:spcPts val="0"/>
              </a:spcBef>
              <a:spcAft>
                <a:spcPts val="0"/>
              </a:spcAft>
              <a:buSzPts val="1800"/>
              <a:buChar char="●"/>
            </a:pPr>
            <a:r>
              <a:rPr lang="en"/>
              <a:t>Image File Types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an Image?</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Every scene around us </a:t>
            </a:r>
            <a:r>
              <a:rPr lang="en"/>
              <a:t>involves</a:t>
            </a:r>
            <a:r>
              <a:rPr lang="en"/>
              <a:t> images or image </a:t>
            </a:r>
            <a:r>
              <a:rPr lang="en"/>
              <a:t>processing</a:t>
            </a:r>
            <a:endParaRPr/>
          </a:p>
          <a:p>
            <a:pPr indent="-342900" lvl="0" marL="457200" rtl="0" algn="l">
              <a:spcBef>
                <a:spcPts val="0"/>
              </a:spcBef>
              <a:spcAft>
                <a:spcPts val="0"/>
              </a:spcAft>
              <a:buSzPts val="1800"/>
              <a:buChar char="●"/>
            </a:pPr>
            <a:r>
              <a:rPr lang="en"/>
              <a:t>An image can be defined as a two dimensional signal (analog or digital) that contains intensity or color information arranged along x and y spatial axes</a:t>
            </a:r>
            <a:endParaRPr/>
          </a:p>
          <a:p>
            <a:pPr indent="-342900" lvl="0" marL="457200" rtl="0" algn="l">
              <a:spcBef>
                <a:spcPts val="0"/>
              </a:spcBef>
              <a:spcAft>
                <a:spcPts val="0"/>
              </a:spcAft>
              <a:buSzPts val="1800"/>
              <a:buChar char="●"/>
            </a:pPr>
            <a:r>
              <a:rPr lang="en"/>
              <a:t>It can be defined as a two dimensional function </a:t>
            </a:r>
            <a:r>
              <a:rPr b="1" lang="en"/>
              <a:t>f(x,y) </a:t>
            </a:r>
            <a:r>
              <a:rPr lang="en"/>
              <a:t>where x and y are the spatial coordinates. </a:t>
            </a:r>
            <a:endParaRPr/>
          </a:p>
          <a:p>
            <a:pPr indent="-317500" lvl="1" marL="914400" rtl="0" algn="l">
              <a:spcBef>
                <a:spcPts val="0"/>
              </a:spcBef>
              <a:spcAft>
                <a:spcPts val="0"/>
              </a:spcAft>
              <a:buSzPts val="1400"/>
              <a:buChar char="○"/>
            </a:pPr>
            <a:r>
              <a:rPr lang="en"/>
              <a:t>Here the amplitude of the function “f” at any pair of coordinates (x,y) is called intensity or grey level or the color of the image at that point</a:t>
            </a:r>
            <a:endParaRPr/>
          </a:p>
          <a:p>
            <a:pPr indent="-317500" lvl="1" marL="914400" rtl="0" algn="l">
              <a:spcBef>
                <a:spcPts val="0"/>
              </a:spcBef>
              <a:spcAft>
                <a:spcPts val="0"/>
              </a:spcAft>
              <a:buSzPts val="1400"/>
              <a:buChar char="○"/>
            </a:pPr>
            <a:r>
              <a:rPr lang="en"/>
              <a:t>So, an image can be a  collection of various amplitude functions arranged in a grid matrix to create an image of all pixels, each pixel having a distinctive amplitude function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150325" y="3839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Images</a:t>
            </a:r>
            <a:endParaRPr/>
          </a:p>
        </p:txBody>
      </p:sp>
      <p:sp>
        <p:nvSpPr>
          <p:cNvPr id="75" name="Google Shape;75;p16"/>
          <p:cNvSpPr txBox="1"/>
          <p:nvPr>
            <p:ph idx="1" type="body"/>
          </p:nvPr>
        </p:nvSpPr>
        <p:spPr>
          <a:xfrm>
            <a:off x="150325" y="45466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Images can be analog (A) or digital (B)</a:t>
            </a:r>
            <a:endParaRPr/>
          </a:p>
        </p:txBody>
      </p:sp>
      <p:pic>
        <p:nvPicPr>
          <p:cNvPr id="76" name="Google Shape;76;p16"/>
          <p:cNvPicPr preferRelativeResize="0"/>
          <p:nvPr/>
        </p:nvPicPr>
        <p:blipFill>
          <a:blip r:embed="rId3">
            <a:alphaModFix/>
          </a:blip>
          <a:stretch>
            <a:fillRect/>
          </a:stretch>
        </p:blipFill>
        <p:spPr>
          <a:xfrm>
            <a:off x="1190061" y="274175"/>
            <a:ext cx="6763875" cy="3564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176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Analog v Digital Image processing </a:t>
            </a:r>
            <a:endParaRPr/>
          </a:p>
        </p:txBody>
      </p:sp>
      <p:graphicFrame>
        <p:nvGraphicFramePr>
          <p:cNvPr id="82" name="Google Shape;82;p17"/>
          <p:cNvGraphicFramePr/>
          <p:nvPr/>
        </p:nvGraphicFramePr>
        <p:xfrm>
          <a:off x="311700" y="748750"/>
          <a:ext cx="3000000" cy="3000000"/>
        </p:xfrm>
        <a:graphic>
          <a:graphicData uri="http://schemas.openxmlformats.org/drawingml/2006/table">
            <a:tbl>
              <a:tblPr>
                <a:solidFill>
                  <a:srgbClr val="FFFFFF"/>
                </a:solidFill>
                <a:tableStyleId>{3107628A-5694-431C-BBF7-8D3A204810FF}</a:tableStyleId>
              </a:tblPr>
              <a:tblGrid>
                <a:gridCol w="4001150"/>
                <a:gridCol w="4519450"/>
              </a:tblGrid>
              <a:tr h="444550">
                <a:tc>
                  <a:txBody>
                    <a:bodyPr/>
                    <a:lstStyle/>
                    <a:p>
                      <a:pPr indent="0" lvl="0" marL="0" rtl="0" algn="l">
                        <a:spcBef>
                          <a:spcPts val="0"/>
                        </a:spcBef>
                        <a:spcAft>
                          <a:spcPts val="0"/>
                        </a:spcAft>
                        <a:buNone/>
                      </a:pPr>
                      <a:r>
                        <a:rPr lang="en">
                          <a:latin typeface="Proxima Nova"/>
                          <a:ea typeface="Proxima Nova"/>
                          <a:cs typeface="Proxima Nova"/>
                          <a:sym typeface="Proxima Nova"/>
                        </a:rPr>
                        <a:t>Analog Image Processing</a:t>
                      </a:r>
                      <a:endParaRPr>
                        <a:latin typeface="Proxima Nova"/>
                        <a:ea typeface="Proxima Nova"/>
                        <a:cs typeface="Proxima Nova"/>
                        <a:sym typeface="Proxima Nova"/>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Digital Image Processing</a:t>
                      </a:r>
                      <a:endParaRPr>
                        <a:latin typeface="Proxima Nova"/>
                        <a:ea typeface="Proxima Nova"/>
                        <a:cs typeface="Proxima Nova"/>
                        <a:sym typeface="Proxima Nova"/>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r>
              <a:tr h="792500">
                <a:tc>
                  <a:txBody>
                    <a:bodyPr/>
                    <a:lstStyle/>
                    <a:p>
                      <a:pPr indent="0" lvl="0" marL="0" rtl="0" algn="l">
                        <a:spcBef>
                          <a:spcPts val="0"/>
                        </a:spcBef>
                        <a:spcAft>
                          <a:spcPts val="0"/>
                        </a:spcAft>
                        <a:buNone/>
                      </a:pPr>
                      <a:r>
                        <a:rPr lang="en">
                          <a:latin typeface="Proxima Nova"/>
                          <a:ea typeface="Proxima Nova"/>
                          <a:cs typeface="Proxima Nova"/>
                          <a:sym typeface="Proxima Nova"/>
                        </a:rPr>
                        <a:t>The analog image processing is applied on analog signals and it processes only two-dimensional signals.</a:t>
                      </a:r>
                      <a:endParaRPr>
                        <a:latin typeface="Proxima Nova"/>
                        <a:ea typeface="Proxima Nova"/>
                        <a:cs typeface="Proxima Nova"/>
                        <a:sym typeface="Proxima Nov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The digital image processing is applied to digital signals that work on analyzing and manipulating the images.</a:t>
                      </a:r>
                      <a:endParaRPr>
                        <a:latin typeface="Proxima Nova"/>
                        <a:ea typeface="Proxima Nova"/>
                        <a:cs typeface="Proxima Nova"/>
                        <a:sym typeface="Proxima Nov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792500">
                <a:tc>
                  <a:txBody>
                    <a:bodyPr/>
                    <a:lstStyle/>
                    <a:p>
                      <a:pPr indent="0" lvl="0" marL="0" rtl="0" algn="l">
                        <a:spcBef>
                          <a:spcPts val="0"/>
                        </a:spcBef>
                        <a:spcAft>
                          <a:spcPts val="0"/>
                        </a:spcAft>
                        <a:buNone/>
                      </a:pPr>
                      <a:r>
                        <a:rPr lang="en">
                          <a:latin typeface="Proxima Nova"/>
                          <a:ea typeface="Proxima Nova"/>
                          <a:cs typeface="Proxima Nova"/>
                          <a:sym typeface="Proxima Nova"/>
                        </a:rPr>
                        <a:t>Analog signal is time-varying signals so the images formed under analog image processing get varied.</a:t>
                      </a:r>
                      <a:endParaRPr>
                        <a:latin typeface="Proxima Nova"/>
                        <a:ea typeface="Proxima Nova"/>
                        <a:cs typeface="Proxima Nova"/>
                        <a:sym typeface="Proxima Nov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It improves the digital quality of the image and intensity distribution is perfect in it.</a:t>
                      </a:r>
                      <a:endParaRPr>
                        <a:latin typeface="Proxima Nova"/>
                        <a:ea typeface="Proxima Nova"/>
                        <a:cs typeface="Proxima Nova"/>
                        <a:sym typeface="Proxima Nov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579850">
                <a:tc>
                  <a:txBody>
                    <a:bodyPr/>
                    <a:lstStyle/>
                    <a:p>
                      <a:pPr indent="0" lvl="0" marL="0" rtl="0" algn="l">
                        <a:spcBef>
                          <a:spcPts val="0"/>
                        </a:spcBef>
                        <a:spcAft>
                          <a:spcPts val="0"/>
                        </a:spcAft>
                        <a:buNone/>
                      </a:pPr>
                      <a:r>
                        <a:rPr lang="en">
                          <a:latin typeface="Proxima Nova"/>
                          <a:ea typeface="Proxima Nova"/>
                          <a:cs typeface="Proxima Nova"/>
                          <a:sym typeface="Proxima Nova"/>
                        </a:rPr>
                        <a:t>Analog image processing is a slower and costlier process.</a:t>
                      </a:r>
                      <a:endParaRPr>
                        <a:latin typeface="Proxima Nova"/>
                        <a:ea typeface="Proxima Nova"/>
                        <a:cs typeface="Proxima Nova"/>
                        <a:sym typeface="Proxima Nov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Digital image processing is a cheaper and fast image storage and retrieval process.</a:t>
                      </a:r>
                      <a:endParaRPr>
                        <a:latin typeface="Proxima Nova"/>
                        <a:ea typeface="Proxima Nova"/>
                        <a:cs typeface="Proxima Nova"/>
                        <a:sym typeface="Proxima Nov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792500">
                <a:tc>
                  <a:txBody>
                    <a:bodyPr/>
                    <a:lstStyle/>
                    <a:p>
                      <a:pPr indent="0" lvl="0" marL="0" rtl="0" algn="l">
                        <a:spcBef>
                          <a:spcPts val="0"/>
                        </a:spcBef>
                        <a:spcAft>
                          <a:spcPts val="0"/>
                        </a:spcAft>
                        <a:buNone/>
                      </a:pPr>
                      <a:r>
                        <a:rPr lang="en">
                          <a:latin typeface="Proxima Nova"/>
                          <a:ea typeface="Proxima Nova"/>
                          <a:cs typeface="Proxima Nova"/>
                          <a:sym typeface="Proxima Nova"/>
                        </a:rPr>
                        <a:t>Analog signal is a real-world but not good quality of images.</a:t>
                      </a:r>
                      <a:endParaRPr>
                        <a:latin typeface="Proxima Nova"/>
                        <a:ea typeface="Proxima Nova"/>
                        <a:cs typeface="Proxima Nova"/>
                        <a:sym typeface="Proxima Nov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It uses good image compression techniques that reduce the amount of data required and produce good quality of images</a:t>
                      </a:r>
                      <a:endParaRPr>
                        <a:latin typeface="Proxima Nova"/>
                        <a:ea typeface="Proxima Nova"/>
                        <a:cs typeface="Proxima Nova"/>
                        <a:sym typeface="Proxima Nov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792500">
                <a:tc>
                  <a:txBody>
                    <a:bodyPr/>
                    <a:lstStyle/>
                    <a:p>
                      <a:pPr indent="0" lvl="0" marL="0" rtl="0" algn="l">
                        <a:spcBef>
                          <a:spcPts val="0"/>
                        </a:spcBef>
                        <a:spcAft>
                          <a:spcPts val="0"/>
                        </a:spcAft>
                        <a:buNone/>
                      </a:pPr>
                      <a:r>
                        <a:rPr lang="en">
                          <a:latin typeface="Proxima Nova"/>
                          <a:ea typeface="Proxima Nova"/>
                          <a:cs typeface="Proxima Nova"/>
                          <a:sym typeface="Proxima Nova"/>
                        </a:rPr>
                        <a:t>It is generally continuous and not broken into tiny components.</a:t>
                      </a:r>
                      <a:endParaRPr>
                        <a:latin typeface="Proxima Nova"/>
                        <a:ea typeface="Proxima Nova"/>
                        <a:cs typeface="Proxima Nova"/>
                        <a:sym typeface="Proxima Nov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It uses an image segmentation technique which is used to detect discontinuity which occurs due to a broken connection path.</a:t>
                      </a:r>
                      <a:endParaRPr>
                        <a:latin typeface="Proxima Nova"/>
                        <a:ea typeface="Proxima Nova"/>
                        <a:cs typeface="Proxima Nova"/>
                        <a:sym typeface="Proxima Nov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Concepts</a:t>
            </a:r>
            <a:endParaRPr/>
          </a:p>
        </p:txBody>
      </p:sp>
      <p:sp>
        <p:nvSpPr>
          <p:cNvPr id="88" name="Google Shape;88;p18"/>
          <p:cNvSpPr txBox="1"/>
          <p:nvPr>
            <p:ph idx="1" type="body"/>
          </p:nvPr>
        </p:nvSpPr>
        <p:spPr>
          <a:xfrm>
            <a:off x="311700" y="1152475"/>
            <a:ext cx="8520600" cy="3796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t>Signal</a:t>
            </a:r>
            <a:endParaRPr b="1" sz="1765"/>
          </a:p>
          <a:p>
            <a:pPr indent="0" lvl="0" marL="0" rtl="0" algn="l">
              <a:lnSpc>
                <a:spcPct val="95000"/>
              </a:lnSpc>
              <a:spcBef>
                <a:spcPts val="1200"/>
              </a:spcBef>
              <a:spcAft>
                <a:spcPts val="0"/>
              </a:spcAft>
              <a:buSzPts val="1018"/>
              <a:buNone/>
            </a:pPr>
            <a:r>
              <a:rPr lang="en" sz="1765"/>
              <a:t>A signal is a mathematical and statistical approach that relates us to the physical world. It can be measured through its dimensions and time over space. Signals are used to convey information from one source to another. Here, one-dimensional signals are measured on time over space and two-dimensional signals are measured on some other physical quantities, for example, digital image.</a:t>
            </a:r>
            <a:endParaRPr sz="1765"/>
          </a:p>
          <a:p>
            <a:pPr indent="0" lvl="0" marL="0" rtl="0" algn="l">
              <a:lnSpc>
                <a:spcPct val="95000"/>
              </a:lnSpc>
              <a:spcBef>
                <a:spcPts val="1200"/>
              </a:spcBef>
              <a:spcAft>
                <a:spcPts val="0"/>
              </a:spcAft>
              <a:buSzPts val="1018"/>
              <a:buNone/>
            </a:pPr>
            <a:r>
              <a:rPr b="1" lang="en" sz="1765"/>
              <a:t>Relationship</a:t>
            </a:r>
            <a:endParaRPr b="1" sz="1765"/>
          </a:p>
          <a:p>
            <a:pPr indent="0" lvl="0" marL="0" rtl="0" algn="l">
              <a:lnSpc>
                <a:spcPct val="95000"/>
              </a:lnSpc>
              <a:spcBef>
                <a:spcPts val="1200"/>
              </a:spcBef>
              <a:spcAft>
                <a:spcPts val="0"/>
              </a:spcAft>
              <a:buSzPts val="1018"/>
              <a:buNone/>
            </a:pPr>
            <a:r>
              <a:rPr lang="en" sz="1765"/>
              <a:t>A signal is that which conveys information around us in the physical world, it can be any voice, images etc. whatever we speak, it first converted into a signal or wave and then transfer to others in due time period. While capturing an image in the digital camera, a signal is transferred from one system to another.</a:t>
            </a:r>
            <a:endParaRPr sz="1765"/>
          </a:p>
          <a:p>
            <a:pPr indent="0" lvl="0" marL="0" rtl="0" algn="l">
              <a:lnSpc>
                <a:spcPct val="95000"/>
              </a:lnSpc>
              <a:spcBef>
                <a:spcPts val="1200"/>
              </a:spcBef>
              <a:spcAft>
                <a:spcPts val="1200"/>
              </a:spcAft>
              <a:buSzPts val="1018"/>
              <a:buNone/>
            </a:pPr>
            <a:r>
              <a:t/>
            </a:r>
            <a:endParaRPr sz="176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94" name="Google Shape;94;p19"/>
          <p:cNvSpPr txBox="1"/>
          <p:nvPr>
            <p:ph idx="1" type="body"/>
          </p:nvPr>
        </p:nvSpPr>
        <p:spPr>
          <a:xfrm>
            <a:off x="311700" y="1152475"/>
            <a:ext cx="8520600" cy="387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900"/>
              <a:t>Machine or Computer Vision</a:t>
            </a:r>
            <a:endParaRPr b="1" sz="1900"/>
          </a:p>
          <a:p>
            <a:pPr indent="0" lvl="0" marL="0" rtl="0" algn="l">
              <a:spcBef>
                <a:spcPts val="1200"/>
              </a:spcBef>
              <a:spcAft>
                <a:spcPts val="0"/>
              </a:spcAft>
              <a:buNone/>
            </a:pPr>
            <a:r>
              <a:rPr lang="en" sz="1900"/>
              <a:t>Machine and computer vision are almost the same with a few other characteristics. It deals with developing a system in which input is an image and output is some information.</a:t>
            </a:r>
            <a:endParaRPr sz="1900"/>
          </a:p>
          <a:p>
            <a:pPr indent="0" lvl="0" marL="0" rtl="0" algn="l">
              <a:spcBef>
                <a:spcPts val="1200"/>
              </a:spcBef>
              <a:spcAft>
                <a:spcPts val="0"/>
              </a:spcAft>
              <a:buNone/>
            </a:pPr>
            <a:r>
              <a:rPr b="1" lang="en" sz="1900"/>
              <a:t>Computer graphics</a:t>
            </a:r>
            <a:endParaRPr b="1" sz="1900"/>
          </a:p>
          <a:p>
            <a:pPr indent="0" lvl="0" marL="0" rtl="0" algn="l">
              <a:spcBef>
                <a:spcPts val="1200"/>
              </a:spcBef>
              <a:spcAft>
                <a:spcPts val="0"/>
              </a:spcAft>
              <a:buNone/>
            </a:pPr>
            <a:r>
              <a:rPr lang="en" sz="1900"/>
              <a:t>Computer graphics is a series of an image which is formed from object models. Instead of capturing images from a device, images are generated using an object model. Computer generated images are used for making video games, movies, advertisement, etc.</a:t>
            </a:r>
            <a:endParaRPr sz="1900"/>
          </a:p>
          <a:p>
            <a:pPr indent="0" lvl="0" marL="0" rtl="0" algn="l">
              <a:spcBef>
                <a:spcPts val="1200"/>
              </a:spcBef>
              <a:spcAft>
                <a:spcPts val="1200"/>
              </a:spcAft>
              <a:buNone/>
            </a:pPr>
            <a:r>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100" name="Google Shape;100;p20"/>
          <p:cNvSpPr txBox="1"/>
          <p:nvPr>
            <p:ph idx="1" type="body"/>
          </p:nvPr>
        </p:nvSpPr>
        <p:spPr>
          <a:xfrm>
            <a:off x="311700" y="1152475"/>
            <a:ext cx="8520600" cy="3849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Artificial intelligence</a:t>
            </a:r>
            <a:endParaRPr b="1"/>
          </a:p>
          <a:p>
            <a:pPr indent="0" lvl="0" marL="0" rtl="0" algn="l">
              <a:spcBef>
                <a:spcPts val="1200"/>
              </a:spcBef>
              <a:spcAft>
                <a:spcPts val="0"/>
              </a:spcAft>
              <a:buNone/>
            </a:pPr>
            <a:r>
              <a:rPr lang="en"/>
              <a:t>Artificial Intelligence (AI) is an area of Computer Science that creates machine?s work and reacts like humans. Computer scenes are used after the image has been processed to obtain features. Artificial intelligence has many applications in image processing.</a:t>
            </a:r>
            <a:endParaRPr/>
          </a:p>
          <a:p>
            <a:pPr indent="0" lvl="0" marL="0" rtl="0" algn="l">
              <a:spcBef>
                <a:spcPts val="1200"/>
              </a:spcBef>
              <a:spcAft>
                <a:spcPts val="0"/>
              </a:spcAft>
              <a:buNone/>
            </a:pPr>
            <a:r>
              <a:rPr lang="en"/>
              <a:t>For example: X-ray, MRI, CT-Scan, etc. are in the form of the image which helps the doctor in treatment.</a:t>
            </a:r>
            <a:endParaRPr/>
          </a:p>
          <a:p>
            <a:pPr indent="0" lvl="0" marL="0" rtl="0" algn="l">
              <a:spcBef>
                <a:spcPts val="1200"/>
              </a:spcBef>
              <a:spcAft>
                <a:spcPts val="0"/>
              </a:spcAft>
              <a:buNone/>
            </a:pPr>
            <a:r>
              <a:rPr b="1" lang="en"/>
              <a:t>Signal processing</a:t>
            </a:r>
            <a:endParaRPr b="1"/>
          </a:p>
          <a:p>
            <a:pPr indent="0" lvl="0" marL="0" rtl="0" algn="l">
              <a:spcBef>
                <a:spcPts val="1200"/>
              </a:spcBef>
              <a:spcAft>
                <a:spcPts val="0"/>
              </a:spcAft>
              <a:buNone/>
            </a:pPr>
            <a:r>
              <a:rPr lang="en"/>
              <a:t>Signal processing includes extracting, manipulating, and storing information that has complex signals and images. There are many applications of signals in image processing.</a:t>
            </a:r>
            <a:endParaRPr/>
          </a:p>
          <a:p>
            <a:pPr indent="0" lvl="0" marL="0" rtl="0" algn="l">
              <a:spcBef>
                <a:spcPts val="1200"/>
              </a:spcBef>
              <a:spcAft>
                <a:spcPts val="1200"/>
              </a:spcAft>
              <a:buNone/>
            </a:pPr>
            <a:r>
              <a:rPr lang="en"/>
              <a:t>For Example: In the field of medicine, there are both one and multidimensional signals such as EEG, ultrasound signals, etc. and 2 and 3-dimensional images such as ultrasound images, holographic images, etc.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Image formats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 be </a:t>
            </a:r>
            <a:r>
              <a:rPr lang="en"/>
              <a:t>differentiated</a:t>
            </a:r>
            <a:r>
              <a:rPr lang="en"/>
              <a:t> among three formats </a:t>
            </a:r>
            <a:endParaRPr/>
          </a:p>
          <a:p>
            <a:pPr indent="-317500" lvl="1" marL="914400" rtl="0" algn="l">
              <a:spcBef>
                <a:spcPts val="0"/>
              </a:spcBef>
              <a:spcAft>
                <a:spcPts val="0"/>
              </a:spcAft>
              <a:buSzPts val="1400"/>
              <a:buChar char="○"/>
            </a:pPr>
            <a:r>
              <a:rPr lang="en"/>
              <a:t>1 sample (amplitude function) per point (B&amp;W and </a:t>
            </a:r>
            <a:r>
              <a:rPr lang="en"/>
              <a:t>grayscale</a:t>
            </a:r>
            <a:r>
              <a:rPr lang="en"/>
              <a:t>)</a:t>
            </a:r>
            <a:endParaRPr/>
          </a:p>
          <a:p>
            <a:pPr indent="-317500" lvl="1" marL="914400" rtl="0" algn="l">
              <a:spcBef>
                <a:spcPts val="0"/>
              </a:spcBef>
              <a:spcAft>
                <a:spcPts val="0"/>
              </a:spcAft>
              <a:buSzPts val="1400"/>
              <a:buChar char="○"/>
            </a:pPr>
            <a:r>
              <a:rPr lang="en"/>
              <a:t>3 samples per point (RGB)</a:t>
            </a:r>
            <a:endParaRPr/>
          </a:p>
          <a:p>
            <a:pPr indent="-317500" lvl="1" marL="914400" rtl="0" algn="l">
              <a:spcBef>
                <a:spcPts val="0"/>
              </a:spcBef>
              <a:spcAft>
                <a:spcPts val="0"/>
              </a:spcAft>
              <a:buSzPts val="1400"/>
              <a:buChar char="○"/>
            </a:pPr>
            <a:r>
              <a:rPr lang="en"/>
              <a:t>4 samples per point (CMYK, RGBa)</a:t>
            </a:r>
            <a:endParaRPr/>
          </a:p>
        </p:txBody>
      </p:sp>
      <p:pic>
        <p:nvPicPr>
          <p:cNvPr id="107" name="Google Shape;107;p21"/>
          <p:cNvPicPr preferRelativeResize="0"/>
          <p:nvPr/>
        </p:nvPicPr>
        <p:blipFill rotWithShape="1">
          <a:blip r:embed="rId3">
            <a:alphaModFix/>
          </a:blip>
          <a:srcRect b="49999" l="0" r="0" t="11243"/>
          <a:stretch/>
        </p:blipFill>
        <p:spPr>
          <a:xfrm>
            <a:off x="1979475" y="2422200"/>
            <a:ext cx="7164513" cy="2721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