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9b7e62a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9b7e62a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9b7e62a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9b7e62a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9b7e62a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9b7e62a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9b7e62a3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9b7e62a3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9b7e62a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9b7e62a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9b7e62a3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9b7e62a3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9b7e62a3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9b7e62a3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9b7e62a3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9b7e62a3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9b7e62a3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9b7e62a3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9b7e62a3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9b7e62a3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ctave-online.n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Computer Vision Fundamentals</a:t>
            </a:r>
            <a:endParaRPr sz="3500"/>
          </a:p>
        </p:txBody>
      </p:sp>
      <p:sp>
        <p:nvSpPr>
          <p:cNvPr id="57" name="Google Shape;57;p13"/>
          <p:cNvSpPr txBox="1"/>
          <p:nvPr>
            <p:ph idx="1" type="subTitle"/>
          </p:nvPr>
        </p:nvSpPr>
        <p:spPr>
          <a:xfrm>
            <a:off x="1891350" y="2774176"/>
            <a:ext cx="5361300" cy="96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2 - Part 1</a:t>
            </a:r>
            <a:endParaRPr/>
          </a:p>
          <a:p>
            <a:pPr indent="0" lvl="0" marL="0" rtl="0" algn="ctr">
              <a:spcBef>
                <a:spcPts val="0"/>
              </a:spcBef>
              <a:spcAft>
                <a:spcPts val="0"/>
              </a:spcAft>
              <a:buNone/>
            </a:pPr>
            <a:r>
              <a:rPr lang="en"/>
              <a:t>Introduction to MATLAB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1572600" y="2272350"/>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Thankyou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MATLAB?</a:t>
            </a:r>
            <a:endParaRPr/>
          </a:p>
          <a:p>
            <a:pPr indent="-342900" lvl="0" marL="457200" rtl="0" algn="l">
              <a:spcBef>
                <a:spcPts val="0"/>
              </a:spcBef>
              <a:spcAft>
                <a:spcPts val="0"/>
              </a:spcAft>
              <a:buSzPts val="1800"/>
              <a:buChar char="●"/>
            </a:pPr>
            <a:r>
              <a:rPr lang="en"/>
              <a:t>Key Concepts</a:t>
            </a:r>
            <a:endParaRPr/>
          </a:p>
          <a:p>
            <a:pPr indent="-342900" lvl="0" marL="457200" rtl="0" algn="l">
              <a:spcBef>
                <a:spcPts val="0"/>
              </a:spcBef>
              <a:spcAft>
                <a:spcPts val="0"/>
              </a:spcAft>
              <a:buSzPts val="1800"/>
              <a:buChar char="●"/>
            </a:pPr>
            <a:r>
              <a:rPr lang="en"/>
              <a:t>Using MATLAB</a:t>
            </a:r>
            <a:endParaRPr/>
          </a:p>
          <a:p>
            <a:pPr indent="-342900" lvl="0" marL="457200" rtl="0" algn="l">
              <a:spcBef>
                <a:spcPts val="0"/>
              </a:spcBef>
              <a:spcAft>
                <a:spcPts val="0"/>
              </a:spcAft>
              <a:buSzPts val="1800"/>
              <a:buChar char="●"/>
            </a:pPr>
            <a:r>
              <a:rPr lang="en"/>
              <a:t>Using variables</a:t>
            </a:r>
            <a:endParaRPr/>
          </a:p>
          <a:p>
            <a:pPr indent="-342900" lvl="0" marL="457200" rtl="0" algn="l">
              <a:spcBef>
                <a:spcPts val="0"/>
              </a:spcBef>
              <a:spcAft>
                <a:spcPts val="0"/>
              </a:spcAft>
              <a:buSzPts val="1800"/>
              <a:buChar char="●"/>
            </a:pPr>
            <a:r>
              <a:rPr lang="en"/>
              <a:t>Typecasting</a:t>
            </a:r>
            <a:endParaRPr/>
          </a:p>
          <a:p>
            <a:pPr indent="-342900" lvl="0" marL="457200" rtl="0" algn="l">
              <a:spcBef>
                <a:spcPts val="0"/>
              </a:spcBef>
              <a:spcAft>
                <a:spcPts val="0"/>
              </a:spcAft>
              <a:buSzPts val="1800"/>
              <a:buChar char="●"/>
            </a:pPr>
            <a:r>
              <a:rPr lang="en"/>
              <a:t>WHOS and WHO</a:t>
            </a:r>
            <a:endParaRPr/>
          </a:p>
          <a:p>
            <a:pPr indent="-342900" lvl="0" marL="457200" rtl="0" algn="l">
              <a:spcBef>
                <a:spcPts val="0"/>
              </a:spcBef>
              <a:spcAft>
                <a:spcPts val="0"/>
              </a:spcAft>
              <a:buSzPts val="1800"/>
              <a:buChar char="●"/>
            </a:pPr>
            <a:r>
              <a:rPr lang="en"/>
              <a:t>TIC TOC timer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MATLAB?</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Matlab is a data analysis and visualization tool which has been designed with powerful support for matrices and matrix operations. </a:t>
            </a:r>
            <a:endParaRPr/>
          </a:p>
          <a:p>
            <a:pPr indent="-342900" lvl="0" marL="457200" rtl="0" algn="l">
              <a:spcBef>
                <a:spcPts val="0"/>
              </a:spcBef>
              <a:spcAft>
                <a:spcPts val="0"/>
              </a:spcAft>
              <a:buSzPts val="1800"/>
              <a:buChar char="●"/>
            </a:pPr>
            <a:r>
              <a:rPr lang="en"/>
              <a:t>As well as this, Matlab has excellent graphics capabilities, and its own powerful programming language. </a:t>
            </a:r>
            <a:endParaRPr/>
          </a:p>
          <a:p>
            <a:pPr indent="-342900" lvl="0" marL="457200" rtl="0" algn="l">
              <a:spcBef>
                <a:spcPts val="0"/>
              </a:spcBef>
              <a:spcAft>
                <a:spcPts val="0"/>
              </a:spcAft>
              <a:buSzPts val="1800"/>
              <a:buChar char="●"/>
            </a:pPr>
            <a:r>
              <a:rPr lang="en"/>
              <a:t>One of the reasons that Matlab has become such an important tool is through the use of sets of Matlab programs designed to support a particular task. </a:t>
            </a:r>
            <a:endParaRPr/>
          </a:p>
          <a:p>
            <a:pPr indent="-342900" lvl="0" marL="457200" rtl="0" algn="l">
              <a:spcBef>
                <a:spcPts val="0"/>
              </a:spcBef>
              <a:spcAft>
                <a:spcPts val="0"/>
              </a:spcAft>
              <a:buSzPts val="1800"/>
              <a:buChar char="●"/>
            </a:pPr>
            <a:r>
              <a:rPr lang="en"/>
              <a:t>These sets of programs are called toolboxes, and the particular toolbox of interest to us is the image processing toolbox.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Matlab function is a keyword which accepts various parameters, and produces some sort of output: for example a matrix, a string, a graph or figure. Examples of such functions are sin, imread, imclose.</a:t>
            </a:r>
            <a:endParaRPr/>
          </a:p>
          <a:p>
            <a:pPr indent="0" lvl="0" marL="0" rtl="0" algn="l">
              <a:spcBef>
                <a:spcPts val="1200"/>
              </a:spcBef>
              <a:spcAft>
                <a:spcPts val="1200"/>
              </a:spcAft>
              <a:buNone/>
            </a:pPr>
            <a:r>
              <a:rPr lang="en"/>
              <a:t>Matlab’s standard data type is the matrix—all data are considered to be matrices of some sort. Images, of course, are matrices whose elements are the grey values (or possibly the RGB values) of its pixels. Single values are considered by Matlab to be    matrices, while a string is merely a   matrix of characters; being the string’s length.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MATLAB</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For this course, we will use OCTAVE </a:t>
            </a:r>
            <a:r>
              <a:rPr b="1" lang="en"/>
              <a:t>online</a:t>
            </a:r>
            <a:r>
              <a:rPr b="1" lang="en"/>
              <a:t> compiler for hustle free coding on MATLAB.</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Access link: </a:t>
            </a:r>
            <a:r>
              <a:rPr lang="en" u="sng">
                <a:solidFill>
                  <a:schemeClr val="hlink"/>
                </a:solidFill>
                <a:hlinkClick r:id="rId3"/>
              </a:rPr>
              <a:t>https://octave-online.net/</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variables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DON’T FORGET TO HIT ‘ENTER’ AFTER EACH COMMAND</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&gt;&gt;</a:t>
            </a:r>
            <a:r>
              <a:rPr b="1" lang="en"/>
              <a:t> a=5^(7/2) </a:t>
            </a:r>
            <a:endParaRPr b="1"/>
          </a:p>
          <a:p>
            <a:pPr indent="0" lvl="0" marL="0" rtl="0" algn="l">
              <a:spcBef>
                <a:spcPts val="1200"/>
              </a:spcBef>
              <a:spcAft>
                <a:spcPts val="0"/>
              </a:spcAft>
              <a:buNone/>
            </a:pPr>
            <a:r>
              <a:rPr lang="en"/>
              <a:t>a = 279.5085 </a:t>
            </a:r>
            <a:endParaRPr/>
          </a:p>
          <a:p>
            <a:pPr indent="0" lvl="0" marL="0" rtl="0" algn="l">
              <a:spcBef>
                <a:spcPts val="1200"/>
              </a:spcBef>
              <a:spcAft>
                <a:spcPts val="0"/>
              </a:spcAft>
              <a:buNone/>
            </a:pPr>
            <a:r>
              <a:rPr lang="en"/>
              <a:t>&gt;&gt; </a:t>
            </a:r>
            <a:r>
              <a:rPr b="1" lang="en"/>
              <a:t>b=sin(pi/9)-cos(pi/9) </a:t>
            </a:r>
            <a:endParaRPr b="1"/>
          </a:p>
          <a:p>
            <a:pPr indent="0" lvl="0" marL="0" rtl="0" algn="l">
              <a:spcBef>
                <a:spcPts val="1200"/>
              </a:spcBef>
              <a:spcAft>
                <a:spcPts val="0"/>
              </a:spcAft>
              <a:buNone/>
            </a:pPr>
            <a:r>
              <a:rPr lang="en"/>
              <a:t>b = -0.5977</a:t>
            </a:r>
            <a:endParaRPr/>
          </a:p>
          <a:p>
            <a:pPr indent="0" lvl="0" marL="0" rtl="0" algn="l">
              <a:spcBef>
                <a:spcPts val="1200"/>
              </a:spcBef>
              <a:spcAft>
                <a:spcPts val="1200"/>
              </a:spcAft>
              <a:buNone/>
            </a:pPr>
            <a:r>
              <a:t/>
            </a:r>
            <a:endParaRPr b="1"/>
          </a:p>
        </p:txBody>
      </p:sp>
      <p:pic>
        <p:nvPicPr>
          <p:cNvPr id="88" name="Google Shape;88;p18"/>
          <p:cNvPicPr preferRelativeResize="0"/>
          <p:nvPr/>
        </p:nvPicPr>
        <p:blipFill>
          <a:blip r:embed="rId3">
            <a:alphaModFix/>
          </a:blip>
          <a:stretch>
            <a:fillRect/>
          </a:stretch>
        </p:blipFill>
        <p:spPr>
          <a:xfrm>
            <a:off x="3065926" y="2298177"/>
            <a:ext cx="5684550" cy="1249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Typecasting </a:t>
            </a:r>
            <a:endParaRPr/>
          </a:p>
        </p:txBody>
      </p:sp>
      <p:sp>
        <p:nvSpPr>
          <p:cNvPr id="94" name="Google Shape;94;p19"/>
          <p:cNvSpPr txBox="1"/>
          <p:nvPr>
            <p:ph idx="1" type="body"/>
          </p:nvPr>
        </p:nvSpPr>
        <p:spPr>
          <a:xfrm>
            <a:off x="311700" y="1152475"/>
            <a:ext cx="8520600" cy="38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DON’T FORGET TO HIT ‘ENTER’ AFTER EACH COMMAND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&gt;&gt; </a:t>
            </a:r>
            <a:r>
              <a:rPr b="1" lang="en"/>
              <a:t>format long;a,format</a:t>
            </a:r>
            <a:endParaRPr b="1"/>
          </a:p>
          <a:p>
            <a:pPr indent="0" lvl="0" marL="0" rtl="0" algn="l">
              <a:spcBef>
                <a:spcPts val="1200"/>
              </a:spcBef>
              <a:spcAft>
                <a:spcPts val="0"/>
              </a:spcAft>
              <a:buNone/>
            </a:pPr>
            <a:r>
              <a:rPr lang="en"/>
              <a:t>a = 2.795084971874737e+02</a:t>
            </a:r>
            <a:endParaRPr/>
          </a:p>
          <a:p>
            <a:pPr indent="0" lvl="0" marL="0" rtl="0" algn="l">
              <a:spcBef>
                <a:spcPts val="1200"/>
              </a:spcBef>
              <a:spcAft>
                <a:spcPts val="0"/>
              </a:spcAft>
              <a:buNone/>
            </a:pPr>
            <a:r>
              <a:rPr lang="en"/>
              <a:t>&gt;&gt; </a:t>
            </a:r>
            <a:r>
              <a:rPr b="1" lang="en"/>
              <a:t>log(a^2)/log(5) </a:t>
            </a:r>
            <a:endParaRPr b="1"/>
          </a:p>
          <a:p>
            <a:pPr indent="0" lvl="0" marL="0" rtl="0" algn="l">
              <a:spcBef>
                <a:spcPts val="1200"/>
              </a:spcBef>
              <a:spcAft>
                <a:spcPts val="0"/>
              </a:spcAft>
              <a:buNone/>
            </a:pPr>
            <a:r>
              <a:rPr lang="en"/>
              <a:t>ans = 7</a:t>
            </a:r>
            <a:endParaRPr/>
          </a:p>
          <a:p>
            <a:pPr indent="0" lvl="0" marL="0" rtl="0" algn="l">
              <a:spcBef>
                <a:spcPts val="1200"/>
              </a:spcBef>
              <a:spcAft>
                <a:spcPts val="0"/>
              </a:spcAft>
              <a:buNone/>
            </a:pPr>
            <a:r>
              <a:rPr lang="en"/>
              <a:t>&gt;&gt; </a:t>
            </a:r>
            <a:r>
              <a:rPr b="1" lang="en"/>
              <a:t>atan(1/b) </a:t>
            </a:r>
            <a:endParaRPr b="1"/>
          </a:p>
          <a:p>
            <a:pPr indent="0" lvl="0" marL="0" rtl="0" algn="l">
              <a:spcBef>
                <a:spcPts val="1200"/>
              </a:spcBef>
              <a:spcAft>
                <a:spcPts val="1200"/>
              </a:spcAft>
              <a:buNone/>
            </a:pPr>
            <a:r>
              <a:rPr lang="en"/>
              <a:t>ans = -1.0321 </a:t>
            </a:r>
            <a:endParaRPr/>
          </a:p>
        </p:txBody>
      </p:sp>
      <p:pic>
        <p:nvPicPr>
          <p:cNvPr id="95" name="Google Shape;95;p19"/>
          <p:cNvPicPr preferRelativeResize="0"/>
          <p:nvPr/>
        </p:nvPicPr>
        <p:blipFill>
          <a:blip r:embed="rId3">
            <a:alphaModFix/>
          </a:blip>
          <a:stretch>
            <a:fillRect/>
          </a:stretch>
        </p:blipFill>
        <p:spPr>
          <a:xfrm>
            <a:off x="4890250" y="1693225"/>
            <a:ext cx="3352800" cy="3295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WHOS and WHO</a:t>
            </a:r>
            <a:endParaRPr/>
          </a:p>
        </p:txBody>
      </p:sp>
      <p:sp>
        <p:nvSpPr>
          <p:cNvPr id="101" name="Google Shape;101;p20"/>
          <p:cNvSpPr txBox="1"/>
          <p:nvPr>
            <p:ph idx="1" type="body"/>
          </p:nvPr>
        </p:nvSpPr>
        <p:spPr>
          <a:xfrm>
            <a:off x="311700" y="1152475"/>
            <a:ext cx="8520600" cy="16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If you are using a windowed version of Matlab, you may find a Workspace item in the View menu. This lists all your currently defined variables, their numeric data types, and their sizes in bytes. To open the workspace window, use the View menu, and choose Workspace. The same information can be obtained using the whos function:</a:t>
            </a:r>
            <a:endParaRPr/>
          </a:p>
        </p:txBody>
      </p:sp>
      <p:pic>
        <p:nvPicPr>
          <p:cNvPr id="102" name="Google Shape;102;p20"/>
          <p:cNvPicPr preferRelativeResize="0"/>
          <p:nvPr/>
        </p:nvPicPr>
        <p:blipFill>
          <a:blip r:embed="rId3">
            <a:alphaModFix/>
          </a:blip>
          <a:stretch>
            <a:fillRect/>
          </a:stretch>
        </p:blipFill>
        <p:spPr>
          <a:xfrm>
            <a:off x="1467150" y="2501350"/>
            <a:ext cx="6127151" cy="2514400"/>
          </a:xfrm>
          <a:prstGeom prst="rect">
            <a:avLst/>
          </a:prstGeom>
          <a:noFill/>
          <a:ln>
            <a:noFill/>
          </a:ln>
          <a:effectLst>
            <a:outerShdw blurRad="57150" rotWithShape="0" algn="bl" dir="5400000" dist="19050">
              <a:srgbClr val="000000">
                <a:alpha val="50000"/>
              </a:srgbClr>
            </a:outerShdw>
          </a:effectLst>
        </p:spPr>
      </p:pic>
      <p:pic>
        <p:nvPicPr>
          <p:cNvPr id="103" name="Google Shape;103;p20"/>
          <p:cNvPicPr preferRelativeResize="0"/>
          <p:nvPr/>
        </p:nvPicPr>
        <p:blipFill>
          <a:blip r:embed="rId4">
            <a:alphaModFix/>
          </a:blip>
          <a:stretch>
            <a:fillRect/>
          </a:stretch>
        </p:blipFill>
        <p:spPr>
          <a:xfrm>
            <a:off x="4572000" y="276088"/>
            <a:ext cx="4424244" cy="910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 TOC timer</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tic starts a </a:t>
            </a:r>
            <a:r>
              <a:rPr lang="en"/>
              <a:t>stopwatch</a:t>
            </a:r>
            <a:r>
              <a:rPr lang="en"/>
              <a:t> timer, and toc stops it and prints out the elapsed time in seconds</a:t>
            </a:r>
            <a:endParaRPr/>
          </a:p>
          <a:p>
            <a:pPr indent="0" lvl="0" marL="0" rtl="0" algn="l">
              <a:spcBef>
                <a:spcPts val="1200"/>
              </a:spcBef>
              <a:spcAft>
                <a:spcPts val="1200"/>
              </a:spcAft>
              <a:buNone/>
            </a:pPr>
            <a:r>
              <a:rPr lang="en"/>
              <a:t>&gt;&gt; </a:t>
            </a:r>
            <a:r>
              <a:rPr b="1" lang="en"/>
              <a:t>tic , for i = 1 : 10 ^ 6 , sin ( i ) ; end , toc</a:t>
            </a:r>
            <a:endParaRPr b="1"/>
          </a:p>
        </p:txBody>
      </p:sp>
      <p:pic>
        <p:nvPicPr>
          <p:cNvPr id="110" name="Google Shape;110;p21"/>
          <p:cNvPicPr preferRelativeResize="0"/>
          <p:nvPr/>
        </p:nvPicPr>
        <p:blipFill>
          <a:blip r:embed="rId3">
            <a:alphaModFix/>
          </a:blip>
          <a:stretch>
            <a:fillRect/>
          </a:stretch>
        </p:blipFill>
        <p:spPr>
          <a:xfrm>
            <a:off x="1018404" y="2810454"/>
            <a:ext cx="7691125" cy="824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