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Alfa Slab One"/>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AlfaSlabOn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20621d27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20621d27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0621d27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0621d27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0621d27c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0621d27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0621d27c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0621d27c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0621d27c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0621d27c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0621d27c6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0621d27c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0621d27c6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0621d27c6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0621d27c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0621d27c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t>Computer Vision Fundamentals</a:t>
            </a:r>
            <a:endParaRPr sz="3500"/>
          </a:p>
        </p:txBody>
      </p:sp>
      <p:sp>
        <p:nvSpPr>
          <p:cNvPr id="57" name="Google Shape;57;p13"/>
          <p:cNvSpPr txBox="1"/>
          <p:nvPr>
            <p:ph idx="1" type="subTitle"/>
          </p:nvPr>
        </p:nvSpPr>
        <p:spPr>
          <a:xfrm>
            <a:off x="1891350" y="2774176"/>
            <a:ext cx="5361300" cy="964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 3 - Part 3</a:t>
            </a:r>
            <a:endParaRPr/>
          </a:p>
          <a:p>
            <a:pPr indent="0" lvl="0" marL="0" rtl="0" algn="ctr">
              <a:spcBef>
                <a:spcPts val="0"/>
              </a:spcBef>
              <a:spcAft>
                <a:spcPts val="0"/>
              </a:spcAft>
              <a:buNone/>
            </a:pPr>
            <a:r>
              <a:rPr lang="en"/>
              <a:t>Point Processing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Transformation Schema</a:t>
            </a:r>
            <a:endParaRPr/>
          </a:p>
          <a:p>
            <a:pPr indent="-342900" lvl="0" marL="457200" rtl="0" algn="l">
              <a:spcBef>
                <a:spcPts val="0"/>
              </a:spcBef>
              <a:spcAft>
                <a:spcPts val="0"/>
              </a:spcAft>
              <a:buSzPts val="1800"/>
              <a:buChar char="●"/>
            </a:pPr>
            <a:r>
              <a:rPr lang="en"/>
              <a:t>Operations</a:t>
            </a:r>
            <a:endParaRPr/>
          </a:p>
          <a:p>
            <a:pPr indent="-342900" lvl="0" marL="457200" rtl="0" algn="l">
              <a:spcBef>
                <a:spcPts val="0"/>
              </a:spcBef>
              <a:spcAft>
                <a:spcPts val="0"/>
              </a:spcAft>
              <a:buSzPts val="1800"/>
              <a:buChar char="●"/>
            </a:pPr>
            <a:r>
              <a:rPr lang="en"/>
              <a:t>immultiply( ) function</a:t>
            </a:r>
            <a:endParaRPr/>
          </a:p>
          <a:p>
            <a:pPr indent="-342900" lvl="0" marL="457200" rtl="0" algn="l">
              <a:spcBef>
                <a:spcPts val="0"/>
              </a:spcBef>
              <a:spcAft>
                <a:spcPts val="0"/>
              </a:spcAft>
              <a:buSzPts val="1800"/>
              <a:buChar char="●"/>
            </a:pPr>
            <a:r>
              <a:rPr lang="en"/>
              <a:t>Compliments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Transformation Schema</a:t>
            </a:r>
            <a:endParaRPr/>
          </a:p>
        </p:txBody>
      </p:sp>
      <p:sp>
        <p:nvSpPr>
          <p:cNvPr id="69" name="Google Shape;69;p15"/>
          <p:cNvSpPr txBox="1"/>
          <p:nvPr>
            <p:ph idx="1" type="body"/>
          </p:nvPr>
        </p:nvSpPr>
        <p:spPr>
          <a:xfrm>
            <a:off x="311700" y="1152475"/>
            <a:ext cx="8676900" cy="379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require a knowledge of all the grey levels</a:t>
            </a:r>
            <a:br>
              <a:rPr lang="en"/>
            </a:br>
            <a:r>
              <a:rPr lang="en"/>
              <a:t> in the entire image to transform the image. </a:t>
            </a:r>
            <a:br>
              <a:rPr lang="en"/>
            </a:br>
            <a:r>
              <a:rPr lang="en"/>
              <a:t>In other words, the entire image is processed</a:t>
            </a:r>
            <a:br>
              <a:rPr lang="en"/>
            </a:br>
            <a:r>
              <a:rPr lang="en"/>
              <a:t>as a single large block.</a:t>
            </a:r>
            <a:endParaRPr/>
          </a:p>
          <a:p>
            <a:pPr indent="0" lvl="0" marL="0" rtl="0" algn="l">
              <a:spcBef>
                <a:spcPts val="1200"/>
              </a:spcBef>
              <a:spcAft>
                <a:spcPts val="1200"/>
              </a:spcAft>
              <a:buNone/>
            </a:pPr>
            <a:r>
              <a:rPr lang="en"/>
              <a:t> Although point operations are the simplest, they contain some of the most powerful and widely used of all image processing operations. They are especially useful in image pre-processing, where an image is required to be modified before the main job is attempted</a:t>
            </a:r>
            <a:endParaRPr/>
          </a:p>
        </p:txBody>
      </p:sp>
      <p:pic>
        <p:nvPicPr>
          <p:cNvPr id="70" name="Google Shape;70;p15"/>
          <p:cNvPicPr preferRelativeResize="0"/>
          <p:nvPr/>
        </p:nvPicPr>
        <p:blipFill>
          <a:blip r:embed="rId3">
            <a:alphaModFix/>
          </a:blip>
          <a:stretch>
            <a:fillRect/>
          </a:stretch>
        </p:blipFill>
        <p:spPr>
          <a:xfrm>
            <a:off x="5083275" y="277975"/>
            <a:ext cx="3905326" cy="2148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Operations</a:t>
            </a:r>
            <a:endParaRPr/>
          </a:p>
        </p:txBody>
      </p:sp>
      <p:sp>
        <p:nvSpPr>
          <p:cNvPr id="76" name="Google Shape;76;p16"/>
          <p:cNvSpPr txBox="1"/>
          <p:nvPr>
            <p:ph idx="1" type="body"/>
          </p:nvPr>
        </p:nvSpPr>
        <p:spPr>
          <a:xfrm>
            <a:off x="311700" y="1152475"/>
            <a:ext cx="8676900" cy="379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obtain an understanding of how </a:t>
            </a:r>
            <a:br>
              <a:rPr lang="en"/>
            </a:br>
            <a:r>
              <a:rPr lang="en"/>
              <a:t>these operations affect an image by looking</a:t>
            </a:r>
            <a:br>
              <a:rPr lang="en"/>
            </a:br>
            <a:r>
              <a:rPr lang="en"/>
              <a:t>at the graph of old grey values against new </a:t>
            </a:r>
            <a:br>
              <a:rPr lang="en"/>
            </a:br>
            <a:r>
              <a:rPr lang="en"/>
              <a:t>values. the Figure shows the result of </a:t>
            </a:r>
            <a:br>
              <a:rPr lang="en"/>
            </a:br>
            <a:r>
              <a:rPr lang="en"/>
              <a:t>Adding or subtracting 128 from each pixel in the image. </a:t>
            </a:r>
            <a:endParaRPr/>
          </a:p>
          <a:p>
            <a:pPr indent="0" lvl="0" marL="0" rtl="0" algn="l">
              <a:spcBef>
                <a:spcPts val="1200"/>
              </a:spcBef>
              <a:spcAft>
                <a:spcPts val="1200"/>
              </a:spcAft>
              <a:buNone/>
            </a:pPr>
            <a:r>
              <a:rPr lang="en"/>
              <a:t>Notice that when we add 128, all grey values of 127 or greater will Old values New Values Adding 128 to each pixel . Old values new Values Subtracting 128 from each pixel Figure 5.2: Adding and subtracting a constant be mapped to 255. And when we subtract 128, all grey values of 128 or less will be mapped to 0. By looking at these graphs, we see that in general adding a constant will lighten an image, and subtracting a constant will darken it.</a:t>
            </a:r>
            <a:endParaRPr/>
          </a:p>
        </p:txBody>
      </p:sp>
      <p:pic>
        <p:nvPicPr>
          <p:cNvPr id="77" name="Google Shape;77;p16"/>
          <p:cNvPicPr preferRelativeResize="0"/>
          <p:nvPr/>
        </p:nvPicPr>
        <p:blipFill>
          <a:blip r:embed="rId3">
            <a:alphaModFix/>
          </a:blip>
          <a:stretch>
            <a:fillRect/>
          </a:stretch>
        </p:blipFill>
        <p:spPr>
          <a:xfrm>
            <a:off x="4847800" y="445025"/>
            <a:ext cx="4204900" cy="19366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83" name="Google Shape;83;p17"/>
          <p:cNvSpPr txBox="1"/>
          <p:nvPr>
            <p:ph idx="1" type="body"/>
          </p:nvPr>
        </p:nvSpPr>
        <p:spPr>
          <a:xfrm>
            <a:off x="311700" y="1152475"/>
            <a:ext cx="8527500" cy="379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more elegant way, is to use the Matlab function imadd which is designed precisely to do this: </a:t>
            </a:r>
            <a:endParaRPr/>
          </a:p>
          <a:p>
            <a:pPr indent="0" lvl="0" marL="0" rtl="0" algn="l">
              <a:spcBef>
                <a:spcPts val="1200"/>
              </a:spcBef>
              <a:spcAft>
                <a:spcPts val="0"/>
              </a:spcAft>
              <a:buNone/>
            </a:pPr>
            <a:r>
              <a:rPr lang="en"/>
              <a:t>&gt;&gt; </a:t>
            </a:r>
            <a:r>
              <a:rPr b="1" lang="en"/>
              <a:t>b1=imadd(b,128); </a:t>
            </a:r>
            <a:endParaRPr b="1"/>
          </a:p>
          <a:p>
            <a:pPr indent="0" lvl="0" marL="0" rtl="0" algn="l">
              <a:spcBef>
                <a:spcPts val="1200"/>
              </a:spcBef>
              <a:spcAft>
                <a:spcPts val="0"/>
              </a:spcAft>
              <a:buNone/>
            </a:pPr>
            <a:r>
              <a:rPr lang="en"/>
              <a:t>Subtraction is similar; we can transform out matrix in and out of double, or use the imsubtract function: </a:t>
            </a:r>
            <a:endParaRPr/>
          </a:p>
          <a:p>
            <a:pPr indent="0" lvl="0" marL="0" rtl="0" algn="l">
              <a:spcBef>
                <a:spcPts val="1200"/>
              </a:spcBef>
              <a:spcAft>
                <a:spcPts val="0"/>
              </a:spcAft>
              <a:buNone/>
            </a:pPr>
            <a:r>
              <a:rPr lang="en"/>
              <a:t>&gt;&gt; </a:t>
            </a:r>
            <a:r>
              <a:rPr b="1" lang="en"/>
              <a:t>b2=imsubtract(b,128); </a:t>
            </a:r>
            <a:endParaRPr b="1"/>
          </a:p>
          <a:p>
            <a:pPr indent="0" lvl="0" marL="0" rtl="0" algn="l">
              <a:spcBef>
                <a:spcPts val="1200"/>
              </a:spcBef>
              <a:spcAft>
                <a:spcPts val="0"/>
              </a:spcAft>
              <a:buNone/>
            </a:pPr>
            <a:r>
              <a:rPr lang="en"/>
              <a:t>And now we can view them: </a:t>
            </a:r>
            <a:endParaRPr/>
          </a:p>
          <a:p>
            <a:pPr indent="0" lvl="0" marL="0" rtl="0" algn="l">
              <a:spcBef>
                <a:spcPts val="1200"/>
              </a:spcBef>
              <a:spcAft>
                <a:spcPts val="1200"/>
              </a:spcAft>
              <a:buNone/>
            </a:pPr>
            <a:r>
              <a:rPr lang="en"/>
              <a:t>&gt;&gt; </a:t>
            </a:r>
            <a:r>
              <a:rPr b="1" lang="en"/>
              <a:t>imshow(b1),figure,imshow(b2)</a:t>
            </a:r>
            <a:endParaRPr b="1"/>
          </a:p>
        </p:txBody>
      </p:sp>
      <p:pic>
        <p:nvPicPr>
          <p:cNvPr id="84" name="Google Shape;84;p17"/>
          <p:cNvPicPr preferRelativeResize="0"/>
          <p:nvPr/>
        </p:nvPicPr>
        <p:blipFill>
          <a:blip r:embed="rId3">
            <a:alphaModFix/>
          </a:blip>
          <a:stretch>
            <a:fillRect/>
          </a:stretch>
        </p:blipFill>
        <p:spPr>
          <a:xfrm>
            <a:off x="4829100" y="2899375"/>
            <a:ext cx="3898500" cy="20493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immultiply( ) Function</a:t>
            </a:r>
            <a:endParaRPr/>
          </a:p>
        </p:txBody>
      </p:sp>
      <p:sp>
        <p:nvSpPr>
          <p:cNvPr id="90" name="Google Shape;90;p18"/>
          <p:cNvSpPr txBox="1"/>
          <p:nvPr>
            <p:ph idx="1" type="body"/>
          </p:nvPr>
        </p:nvSpPr>
        <p:spPr>
          <a:xfrm>
            <a:off x="308250" y="2779725"/>
            <a:ext cx="8527500" cy="216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We can also perform lightening or darkening of an image by multiplication; figure shows some examples of functions which will have these effects. To implement these functions, we use the immultiply function.</a:t>
            </a:r>
            <a:endParaRPr/>
          </a:p>
          <a:p>
            <a:pPr indent="0" lvl="0" marL="0" rtl="0" algn="l">
              <a:spcBef>
                <a:spcPts val="1200"/>
              </a:spcBef>
              <a:spcAft>
                <a:spcPts val="0"/>
              </a:spcAft>
              <a:buNone/>
            </a:pPr>
            <a:r>
              <a:rPr lang="en"/>
              <a:t>&gt;&gt; </a:t>
            </a:r>
            <a:r>
              <a:rPr b="1" lang="en"/>
              <a:t>b3=immultiply(b,0.5); </a:t>
            </a:r>
            <a:endParaRPr b="1"/>
          </a:p>
          <a:p>
            <a:pPr indent="0" lvl="0" marL="0" rtl="0" algn="l">
              <a:spcBef>
                <a:spcPts val="1200"/>
              </a:spcBef>
              <a:spcAft>
                <a:spcPts val="0"/>
              </a:spcAft>
              <a:buNone/>
            </a:pPr>
            <a:r>
              <a:rPr lang="en"/>
              <a:t>&gt;&gt; </a:t>
            </a:r>
            <a:r>
              <a:rPr b="1" lang="en"/>
              <a:t>b4=immultiply(b,2);</a:t>
            </a:r>
            <a:endParaRPr b="1"/>
          </a:p>
          <a:p>
            <a:pPr indent="0" lvl="0" marL="0" rtl="0" algn="l">
              <a:spcBef>
                <a:spcPts val="1200"/>
              </a:spcBef>
              <a:spcAft>
                <a:spcPts val="1200"/>
              </a:spcAft>
              <a:buNone/>
            </a:pPr>
            <a:r>
              <a:rPr lang="en"/>
              <a:t>&gt;&gt; </a:t>
            </a:r>
            <a:r>
              <a:rPr b="1" lang="en"/>
              <a:t>b5=imadd(immultiply(b,0.5),128);</a:t>
            </a:r>
            <a:endParaRPr b="1"/>
          </a:p>
        </p:txBody>
      </p:sp>
      <p:pic>
        <p:nvPicPr>
          <p:cNvPr id="91" name="Google Shape;91;p18"/>
          <p:cNvPicPr preferRelativeResize="0"/>
          <p:nvPr/>
        </p:nvPicPr>
        <p:blipFill>
          <a:blip r:embed="rId3">
            <a:alphaModFix/>
          </a:blip>
          <a:stretch>
            <a:fillRect/>
          </a:stretch>
        </p:blipFill>
        <p:spPr>
          <a:xfrm>
            <a:off x="1405062" y="-1"/>
            <a:ext cx="6333875" cy="22383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Compliments </a:t>
            </a:r>
            <a:endParaRPr/>
          </a:p>
        </p:txBody>
      </p:sp>
      <p:sp>
        <p:nvSpPr>
          <p:cNvPr id="97" name="Google Shape;97;p19"/>
          <p:cNvSpPr txBox="1"/>
          <p:nvPr>
            <p:ph idx="1" type="body"/>
          </p:nvPr>
        </p:nvSpPr>
        <p:spPr>
          <a:xfrm>
            <a:off x="311700" y="1152475"/>
            <a:ext cx="8527500" cy="379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complement of a </a:t>
            </a:r>
            <a:r>
              <a:rPr lang="en"/>
              <a:t>grayscale</a:t>
            </a:r>
            <a:r>
              <a:rPr lang="en"/>
              <a:t> image is its photographic negative. If an image matrix m is of type double and so its grey values are in the range  to, we can obtain its negative with the command</a:t>
            </a:r>
            <a:endParaRPr/>
          </a:p>
          <a:p>
            <a:pPr indent="0" lvl="0" marL="0" rtl="0" algn="l">
              <a:spcBef>
                <a:spcPts val="1200"/>
              </a:spcBef>
              <a:spcAft>
                <a:spcPts val="1200"/>
              </a:spcAft>
              <a:buNone/>
            </a:pPr>
            <a:r>
              <a:rPr lang="en"/>
              <a:t>&gt;&gt; </a:t>
            </a:r>
            <a:r>
              <a:rPr b="1" lang="en"/>
              <a:t>bc=imcomplement(b); &gt;&gt; imshow(bc)</a:t>
            </a:r>
            <a:endParaRPr b="1"/>
          </a:p>
        </p:txBody>
      </p:sp>
      <p:pic>
        <p:nvPicPr>
          <p:cNvPr id="98" name="Google Shape;98;p19"/>
          <p:cNvPicPr preferRelativeResize="0"/>
          <p:nvPr/>
        </p:nvPicPr>
        <p:blipFill>
          <a:blip r:embed="rId3">
            <a:alphaModFix/>
          </a:blip>
          <a:stretch>
            <a:fillRect/>
          </a:stretch>
        </p:blipFill>
        <p:spPr>
          <a:xfrm>
            <a:off x="4659475" y="1978273"/>
            <a:ext cx="4244525" cy="2252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1572600" y="2272350"/>
            <a:ext cx="5998800" cy="5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Thankyou </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