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Alfa Slab On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6"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214c16bc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214c16bc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14c16bc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14c16bc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4c16bc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4c16bc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4c16bc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4c16bc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14c16bc5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14c16bc5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4c16bc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4c16bc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Computer Vision Fundamentals</a:t>
            </a:r>
            <a:endParaRPr sz="3500"/>
          </a:p>
        </p:txBody>
      </p:sp>
      <p:sp>
        <p:nvSpPr>
          <p:cNvPr id="57" name="Google Shape;57;p13"/>
          <p:cNvSpPr txBox="1"/>
          <p:nvPr>
            <p:ph idx="1" type="subTitle"/>
          </p:nvPr>
        </p:nvSpPr>
        <p:spPr>
          <a:xfrm>
            <a:off x="1891350" y="2774176"/>
            <a:ext cx="5361300" cy="96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4 - Part 3</a:t>
            </a:r>
            <a:endParaRPr/>
          </a:p>
          <a:p>
            <a:pPr indent="0" lvl="0" marL="0" rtl="0" algn="ctr">
              <a:spcBef>
                <a:spcPts val="0"/>
              </a:spcBef>
              <a:spcAft>
                <a:spcPts val="0"/>
              </a:spcAft>
              <a:buNone/>
            </a:pPr>
            <a:r>
              <a:rPr lang="en"/>
              <a:t>Image Restoration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Cleaning </a:t>
            </a:r>
            <a:r>
              <a:rPr lang="en"/>
              <a:t>salt and pepper noise</a:t>
            </a:r>
            <a:endParaRPr/>
          </a:p>
          <a:p>
            <a:pPr indent="-317500" lvl="1" marL="914400" rtl="0" algn="l">
              <a:spcBef>
                <a:spcPts val="0"/>
              </a:spcBef>
              <a:spcAft>
                <a:spcPts val="0"/>
              </a:spcAft>
              <a:buSzPts val="1400"/>
              <a:buChar char="○"/>
            </a:pPr>
            <a:r>
              <a:rPr lang="en"/>
              <a:t>Low pass filtering</a:t>
            </a:r>
            <a:endParaRPr/>
          </a:p>
          <a:p>
            <a:pPr indent="-317500" lvl="1" marL="914400" rtl="0" algn="l">
              <a:spcBef>
                <a:spcPts val="0"/>
              </a:spcBef>
              <a:spcAft>
                <a:spcPts val="0"/>
              </a:spcAft>
              <a:buSzPts val="1400"/>
              <a:buChar char="○"/>
            </a:pPr>
            <a:r>
              <a:rPr lang="en"/>
              <a:t>Low pass filtering with median function </a:t>
            </a:r>
            <a:endParaRPr/>
          </a:p>
          <a:p>
            <a:pPr indent="-342900" lvl="0" marL="457200" rtl="0" algn="l">
              <a:spcBef>
                <a:spcPts val="0"/>
              </a:spcBef>
              <a:spcAft>
                <a:spcPts val="0"/>
              </a:spcAft>
              <a:buSzPts val="1800"/>
              <a:buChar char="●"/>
            </a:pPr>
            <a:r>
              <a:rPr lang="en"/>
              <a:t>Cleaning gaussian noise</a:t>
            </a:r>
            <a:endParaRPr/>
          </a:p>
          <a:p>
            <a:pPr indent="-317500" lvl="1" marL="914400" rtl="0" algn="l">
              <a:spcBef>
                <a:spcPts val="0"/>
              </a:spcBef>
              <a:spcAft>
                <a:spcPts val="0"/>
              </a:spcAft>
              <a:buSzPts val="1400"/>
              <a:buChar char="○"/>
            </a:pPr>
            <a:r>
              <a:rPr lang="en"/>
              <a:t>Image averaging</a:t>
            </a:r>
            <a:endParaRPr/>
          </a:p>
          <a:p>
            <a:pPr indent="-317500" lvl="1" marL="914400" rtl="0" algn="l">
              <a:spcBef>
                <a:spcPts val="0"/>
              </a:spcBef>
              <a:spcAft>
                <a:spcPts val="0"/>
              </a:spcAft>
              <a:buSzPts val="1400"/>
              <a:buChar char="○"/>
            </a:pPr>
            <a:r>
              <a:rPr lang="en"/>
              <a:t>Average filtering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salt and </a:t>
            </a:r>
            <a:endParaRPr/>
          </a:p>
          <a:p>
            <a:pPr indent="0" lvl="0" marL="0" rtl="0" algn="l">
              <a:spcBef>
                <a:spcPts val="0"/>
              </a:spcBef>
              <a:spcAft>
                <a:spcPts val="0"/>
              </a:spcAft>
              <a:buNone/>
            </a:pPr>
            <a:r>
              <a:rPr lang="en"/>
              <a:t>pepper noise</a:t>
            </a:r>
            <a:endParaRPr/>
          </a:p>
        </p:txBody>
      </p:sp>
      <p:sp>
        <p:nvSpPr>
          <p:cNvPr id="69" name="Google Shape;69;p15"/>
          <p:cNvSpPr txBox="1"/>
          <p:nvPr>
            <p:ph idx="1" type="body"/>
          </p:nvPr>
        </p:nvSpPr>
        <p:spPr>
          <a:xfrm>
            <a:off x="311700" y="1492525"/>
            <a:ext cx="4028100" cy="345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Low pass filtering </a:t>
            </a:r>
            <a:endParaRPr/>
          </a:p>
          <a:p>
            <a:pPr indent="-317500" lvl="1" marL="914400" rtl="0" algn="l">
              <a:spcBef>
                <a:spcPts val="0"/>
              </a:spcBef>
              <a:spcAft>
                <a:spcPts val="0"/>
              </a:spcAft>
              <a:buSzPts val="1400"/>
              <a:buChar char="○"/>
            </a:pPr>
            <a:r>
              <a:rPr lang="en"/>
              <a:t>Given that pixels corrupted by salt and pepper noise are high frequency components of an image, we should expect a low-pass filter should reduce them. So we might try filtering with an average filter: &gt;&gt; a3=fspecial(’average’); </a:t>
            </a:r>
            <a:endParaRPr/>
          </a:p>
          <a:p>
            <a:pPr indent="-317500" lvl="1" marL="914400" rtl="0" algn="l">
              <a:spcBef>
                <a:spcPts val="0"/>
              </a:spcBef>
              <a:spcAft>
                <a:spcPts val="0"/>
              </a:spcAft>
              <a:buSzPts val="1400"/>
              <a:buChar char="○"/>
            </a:pPr>
            <a:r>
              <a:rPr lang="en"/>
              <a:t>&gt;&gt; </a:t>
            </a:r>
            <a:r>
              <a:rPr b="1" lang="en"/>
              <a:t>t_sp_a3=filter2(a3,t_sp); </a:t>
            </a:r>
            <a:endParaRPr b="1"/>
          </a:p>
          <a:p>
            <a:pPr indent="-317500" lvl="1" marL="914400" rtl="0" algn="l">
              <a:spcBef>
                <a:spcPts val="0"/>
              </a:spcBef>
              <a:spcAft>
                <a:spcPts val="0"/>
              </a:spcAft>
              <a:buSzPts val="1400"/>
              <a:buChar char="○"/>
            </a:pPr>
            <a:r>
              <a:rPr lang="en"/>
              <a:t>Cleaning it with a median function also reduces </a:t>
            </a:r>
            <a:r>
              <a:rPr lang="en"/>
              <a:t>blurriness</a:t>
            </a:r>
            <a:endParaRPr/>
          </a:p>
          <a:p>
            <a:pPr indent="-317500" lvl="1" marL="914400" rtl="0" algn="l">
              <a:spcBef>
                <a:spcPts val="0"/>
              </a:spcBef>
              <a:spcAft>
                <a:spcPts val="0"/>
              </a:spcAft>
              <a:buSzPts val="1400"/>
              <a:buChar char="○"/>
            </a:pPr>
            <a:r>
              <a:rPr b="1" lang="en"/>
              <a:t>&gt;&gt; t_sp_m3=medfilt2(t_sp); </a:t>
            </a:r>
            <a:endParaRPr b="1"/>
          </a:p>
        </p:txBody>
      </p:sp>
      <p:pic>
        <p:nvPicPr>
          <p:cNvPr id="70" name="Google Shape;70;p15"/>
          <p:cNvPicPr preferRelativeResize="0"/>
          <p:nvPr/>
        </p:nvPicPr>
        <p:blipFill>
          <a:blip r:embed="rId3">
            <a:alphaModFix/>
          </a:blip>
          <a:stretch>
            <a:fillRect/>
          </a:stretch>
        </p:blipFill>
        <p:spPr>
          <a:xfrm>
            <a:off x="4572000" y="341350"/>
            <a:ext cx="4320751" cy="2156850"/>
          </a:xfrm>
          <a:prstGeom prst="rect">
            <a:avLst/>
          </a:prstGeom>
          <a:noFill/>
          <a:ln>
            <a:noFill/>
          </a:ln>
        </p:spPr>
      </p:pic>
      <p:pic>
        <p:nvPicPr>
          <p:cNvPr id="71" name="Google Shape;71;p15"/>
          <p:cNvPicPr preferRelativeResize="0"/>
          <p:nvPr/>
        </p:nvPicPr>
        <p:blipFill rotWithShape="1">
          <a:blip r:embed="rId4">
            <a:alphaModFix/>
          </a:blip>
          <a:srcRect b="15304" l="0" r="14118" t="0"/>
          <a:stretch/>
        </p:blipFill>
        <p:spPr>
          <a:xfrm>
            <a:off x="5651688" y="2635300"/>
            <a:ext cx="2161372" cy="215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Gaussian Noise</a:t>
            </a:r>
            <a:endParaRPr/>
          </a:p>
        </p:txBody>
      </p:sp>
      <p:sp>
        <p:nvSpPr>
          <p:cNvPr id="77" name="Google Shape;77;p16"/>
          <p:cNvSpPr txBox="1"/>
          <p:nvPr>
            <p:ph idx="1" type="body"/>
          </p:nvPr>
        </p:nvSpPr>
        <p:spPr>
          <a:xfrm>
            <a:off x="311700" y="1152475"/>
            <a:ext cx="4044600" cy="379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Image averaging</a:t>
            </a:r>
            <a:endParaRPr/>
          </a:p>
          <a:p>
            <a:pPr indent="-317500" lvl="1" marL="914400" rtl="0" algn="l">
              <a:spcBef>
                <a:spcPts val="0"/>
              </a:spcBef>
              <a:spcAft>
                <a:spcPts val="0"/>
              </a:spcAft>
              <a:buSzPts val="1400"/>
              <a:buChar char="○"/>
            </a:pPr>
            <a:r>
              <a:rPr lang="en"/>
              <a:t>A</a:t>
            </a:r>
            <a:r>
              <a:rPr lang="en"/>
              <a:t> case a very simple approach to cleaning Gaussian noise is to simply take the average—the mean—of all the image values</a:t>
            </a:r>
            <a:endParaRPr/>
          </a:p>
        </p:txBody>
      </p:sp>
      <p:pic>
        <p:nvPicPr>
          <p:cNvPr id="78" name="Google Shape;78;p16"/>
          <p:cNvPicPr preferRelativeResize="0"/>
          <p:nvPr/>
        </p:nvPicPr>
        <p:blipFill>
          <a:blip r:embed="rId3">
            <a:alphaModFix/>
          </a:blip>
          <a:stretch>
            <a:fillRect/>
          </a:stretch>
        </p:blipFill>
        <p:spPr>
          <a:xfrm>
            <a:off x="4676600" y="1186125"/>
            <a:ext cx="4077750" cy="205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Gaussian Noise</a:t>
            </a:r>
            <a:endParaRPr/>
          </a:p>
        </p:txBody>
      </p:sp>
      <p:sp>
        <p:nvSpPr>
          <p:cNvPr id="84" name="Google Shape;84;p17"/>
          <p:cNvSpPr txBox="1"/>
          <p:nvPr>
            <p:ph idx="1" type="body"/>
          </p:nvPr>
        </p:nvSpPr>
        <p:spPr>
          <a:xfrm>
            <a:off x="311700" y="1152475"/>
            <a:ext cx="4044600" cy="379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Average filtering</a:t>
            </a:r>
            <a:endParaRPr/>
          </a:p>
          <a:p>
            <a:pPr indent="-317500" lvl="1" marL="914400" rtl="0" algn="l">
              <a:spcBef>
                <a:spcPts val="0"/>
              </a:spcBef>
              <a:spcAft>
                <a:spcPts val="0"/>
              </a:spcAft>
              <a:buSzPts val="1400"/>
              <a:buChar char="○"/>
            </a:pPr>
            <a:r>
              <a:rPr lang="en"/>
              <a:t>If the Gaussian noise has mean 0, then we would expect that an average filter would average the noise to 0. However, if we are prepared to trade off blurring for noise reduction, then we can reduce noise significantly by this method.</a:t>
            </a:r>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4730175" y="1152475"/>
            <a:ext cx="4044600" cy="20455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1572600" y="2272350"/>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Thankyou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