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7" r:id="rId15"/>
    <p:sldId id="269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126" y="-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5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8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7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8508-0E0E-4685-BA43-E3E352D518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26DF-F8FC-48AF-82C2-CE08C598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Polyalphabetic_ciph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INFORMATION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LECTURE 1</a:t>
            </a:r>
          </a:p>
          <a:p>
            <a:r>
              <a:rPr lang="en-US" dirty="0" smtClean="0"/>
              <a:t>LC: Ms. </a:t>
            </a:r>
            <a:r>
              <a:rPr lang="en-US" dirty="0" err="1" smtClean="0"/>
              <a:t>Shiza</a:t>
            </a:r>
            <a:r>
              <a:rPr lang="en-US" dirty="0" smtClean="0"/>
              <a:t> </a:t>
            </a:r>
            <a:r>
              <a:rPr lang="en-US" dirty="0" err="1" smtClean="0"/>
              <a:t>Riaz</a:t>
            </a:r>
            <a:r>
              <a:rPr lang="en-US" dirty="0" smtClean="0"/>
              <a:t> </a:t>
            </a:r>
            <a:r>
              <a:rPr lang="en-US" dirty="0" err="1" smtClean="0"/>
              <a:t>Memon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Secret key cryptography</a:t>
            </a:r>
          </a:p>
          <a:p>
            <a:r>
              <a:rPr lang="en-US" dirty="0" smtClean="0"/>
              <a:t>Only 1 key is used</a:t>
            </a:r>
          </a:p>
          <a:p>
            <a:r>
              <a:rPr lang="en-US" dirty="0" smtClean="0"/>
              <a:t>Less Complex</a:t>
            </a:r>
          </a:p>
          <a:p>
            <a:r>
              <a:rPr lang="en-US" dirty="0" smtClean="0"/>
              <a:t>Theft of key is an issue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001" y="2534444"/>
            <a:ext cx="7000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7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key for sender and receiver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21" y="2676112"/>
            <a:ext cx="7000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4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symmetric encryption</a:t>
            </a:r>
            <a:r>
              <a:rPr lang="en-US" dirty="0"/>
              <a:t> is any technique where the same key is used to both encrypt and decrypt the data. </a:t>
            </a:r>
            <a:endParaRPr lang="en-US" dirty="0" smtClean="0"/>
          </a:p>
          <a:p>
            <a:r>
              <a:rPr lang="en-US" dirty="0" err="1" smtClean="0"/>
              <a:t>Caeser</a:t>
            </a:r>
            <a:r>
              <a:rPr lang="en-US" dirty="0" smtClean="0"/>
              <a:t> Cipher</a:t>
            </a:r>
            <a:endParaRPr lang="en-US" dirty="0"/>
          </a:p>
          <a:p>
            <a:r>
              <a:rPr lang="en-US" dirty="0" smtClean="0"/>
              <a:t>ROT-13</a:t>
            </a:r>
          </a:p>
          <a:p>
            <a:r>
              <a:rPr lang="en-US" dirty="0" err="1" smtClean="0"/>
              <a:t>Atbash</a:t>
            </a:r>
            <a:r>
              <a:rPr lang="en-US" dirty="0" smtClean="0"/>
              <a:t> Cipher</a:t>
            </a:r>
            <a:endParaRPr lang="en-US" dirty="0" smtClean="0"/>
          </a:p>
          <a:p>
            <a:r>
              <a:rPr lang="en-US" dirty="0" err="1" smtClean="0"/>
              <a:t>Vigenere</a:t>
            </a:r>
            <a:r>
              <a:rPr lang="en-US" dirty="0" smtClean="0"/>
              <a:t>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3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 alphabetic </a:t>
            </a:r>
          </a:p>
          <a:p>
            <a:r>
              <a:rPr lang="en-US" dirty="0" smtClean="0"/>
              <a:t>Poly alphabetic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Cipher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Caeser</a:t>
            </a:r>
            <a:r>
              <a:rPr lang="en-US" dirty="0" smtClean="0"/>
              <a:t> Cipher</a:t>
            </a:r>
          </a:p>
          <a:p>
            <a:r>
              <a:rPr lang="en-US" dirty="0" smtClean="0"/>
              <a:t>C=E(3,P) = (P+3)mod 26</a:t>
            </a:r>
          </a:p>
          <a:p>
            <a:r>
              <a:rPr lang="en-US" dirty="0" smtClean="0"/>
              <a:t>Most used technique</a:t>
            </a:r>
          </a:p>
          <a:p>
            <a:r>
              <a:rPr lang="en-US" dirty="0" smtClean="0"/>
              <a:t>P=D(3,C)=(C-3)mod26</a:t>
            </a:r>
          </a:p>
          <a:p>
            <a:r>
              <a:rPr lang="en-US" dirty="0" smtClean="0"/>
              <a:t>Easy to decrypt</a:t>
            </a:r>
          </a:p>
          <a:p>
            <a:r>
              <a:rPr lang="en-US" dirty="0" smtClean="0"/>
              <a:t>Complexity level is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7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ROT-13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ROT13 cipher(read as – “rotate by 13 places”) is a special case of </a:t>
            </a:r>
            <a:r>
              <a:rPr lang="en-US" dirty="0" smtClean="0"/>
              <a:t>the </a:t>
            </a:r>
            <a:r>
              <a:rPr lang="en-US" dirty="0" err="1" smtClean="0"/>
              <a:t>Ceaser</a:t>
            </a:r>
            <a:r>
              <a:rPr lang="en-US" dirty="0" smtClean="0"/>
              <a:t> cipher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which the shift is always 13. </a:t>
            </a:r>
            <a:br>
              <a:rPr lang="en-US" dirty="0"/>
            </a:br>
            <a:r>
              <a:rPr lang="en-US" dirty="0"/>
              <a:t>So every letter is shifted 13 places to encrypt or to decrypt the message.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55" y="3595688"/>
            <a:ext cx="62198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2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Atbash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Atbash</a:t>
            </a:r>
            <a:r>
              <a:rPr lang="en-US"/>
              <a:t> encryption employs a replacement alphabet and its reciprocal, which is a combination of the</a:t>
            </a:r>
            <a:r>
              <a:rPr lang="en-US"/>
              <a:t/>
            </a:r>
            <a:br>
              <a:rPr lang="en-US"/>
            </a:br>
            <a:r>
              <a:rPr lang="en-US"/>
              <a:t>normal and reverse alphabets (mirrored).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54" y="3604999"/>
            <a:ext cx="48101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638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Vigenere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Vigenere</a:t>
            </a:r>
            <a:r>
              <a:rPr lang="en-US" dirty="0"/>
              <a:t> Cipher is a method of encrypting alphabetic text. It uses a simple form of </a:t>
            </a:r>
            <a:r>
              <a:rPr lang="en-US" u="sng" dirty="0" smtClean="0">
                <a:hlinkClick r:id="rId2"/>
              </a:rPr>
              <a:t>polyalphabetic </a:t>
            </a:r>
            <a:r>
              <a:rPr lang="en-US" u="sng" dirty="0">
                <a:hlinkClick r:id="rId2"/>
              </a:rPr>
              <a:t>substitution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uses and entire shift key to encrypt a plain text</a:t>
            </a:r>
          </a:p>
          <a:p>
            <a:r>
              <a:rPr lang="en-US" dirty="0" smtClean="0"/>
              <a:t>We want to encrypt a work Versailles with key “CHEESE”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843" y="4189457"/>
            <a:ext cx="4343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7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871537"/>
            <a:ext cx="5334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3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725" y="3167856"/>
            <a:ext cx="66865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CIA TRIAD</a:t>
            </a:r>
          </a:p>
          <a:p>
            <a:r>
              <a:rPr lang="en-US" dirty="0" smtClean="0"/>
              <a:t>Confidentiality= Authorized Access only</a:t>
            </a:r>
          </a:p>
          <a:p>
            <a:r>
              <a:rPr lang="en-US" dirty="0" smtClean="0"/>
              <a:t>Integrity=Accuracy of data</a:t>
            </a:r>
          </a:p>
          <a:p>
            <a:r>
              <a:rPr lang="en-US" dirty="0" smtClean="0"/>
              <a:t>Availability= Resources as requested should always be available. Key feature of Distributed Computing.</a:t>
            </a:r>
          </a:p>
          <a:p>
            <a:r>
              <a:rPr lang="en-US" dirty="0" smtClean="0"/>
              <a:t>Ex: Denial of Service Attack</a:t>
            </a:r>
          </a:p>
          <a:p>
            <a:r>
              <a:rPr lang="en-US" dirty="0" smtClean="0"/>
              <a:t>If any of these goals are hampered, Information security is compromised.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Information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Elements=Camera, Guards, R-zone, Downloading, Access Rights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System Elements=Antivirus, disable USB ports, malicious Software Detection</a:t>
            </a:r>
          </a:p>
          <a:p>
            <a:r>
              <a:rPr lang="en-US" dirty="0" smtClean="0"/>
              <a:t>Process Elements= Authorized User, Access Control, S/W details, Log entry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</a:t>
            </a:r>
            <a:r>
              <a:rPr lang="en-US" dirty="0"/>
              <a:t>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Regulatory</a:t>
            </a:r>
          </a:p>
          <a:p>
            <a:r>
              <a:rPr lang="en-US" dirty="0" smtClean="0"/>
              <a:t>Advisory</a:t>
            </a:r>
          </a:p>
          <a:p>
            <a:r>
              <a:rPr lang="en-US" dirty="0" smtClean="0"/>
              <a:t>User Policies</a:t>
            </a:r>
          </a:p>
          <a:p>
            <a:pPr marL="0" indent="0">
              <a:buNone/>
            </a:pPr>
            <a:r>
              <a:rPr lang="en-US" b="1" dirty="0" smtClean="0"/>
              <a:t>Need?</a:t>
            </a:r>
          </a:p>
          <a:p>
            <a:r>
              <a:rPr lang="en-US" dirty="0" smtClean="0"/>
              <a:t>Control Security Risk</a:t>
            </a:r>
          </a:p>
          <a:p>
            <a:r>
              <a:rPr lang="en-US" dirty="0" smtClean="0"/>
              <a:t>Identity Theft</a:t>
            </a:r>
          </a:p>
          <a:p>
            <a:r>
              <a:rPr lang="en-US" dirty="0" smtClean="0"/>
              <a:t>System Fraud</a:t>
            </a:r>
          </a:p>
          <a:p>
            <a:r>
              <a:rPr lang="en-US" dirty="0" smtClean="0"/>
              <a:t>System Misuse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Attack</a:t>
            </a:r>
          </a:p>
          <a:p>
            <a:r>
              <a:rPr lang="en-US" dirty="0" smtClean="0"/>
              <a:t>Passive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5306"/>
              </p:ext>
            </p:extLst>
          </p:nvPr>
        </p:nvGraphicFramePr>
        <p:xfrm>
          <a:off x="2032000" y="719664"/>
          <a:ext cx="8128000" cy="423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05501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Passive Attack</a:t>
                      </a:r>
                      <a:endParaRPr lang="en-US" dirty="0"/>
                    </a:p>
                  </a:txBody>
                  <a:tcPr/>
                </a:tc>
              </a:tr>
              <a:tr h="605501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Modifies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Monitors the data</a:t>
                      </a:r>
                      <a:endParaRPr lang="en-US" dirty="0"/>
                    </a:p>
                  </a:txBody>
                  <a:tcPr/>
                </a:tc>
              </a:tr>
              <a:tr h="605501">
                <a:tc>
                  <a:txBody>
                    <a:bodyPr/>
                    <a:lstStyle/>
                    <a:p>
                      <a:r>
                        <a:rPr lang="en-US" dirty="0" smtClean="0"/>
                        <a:t>Affects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</a:t>
                      </a:r>
                      <a:r>
                        <a:rPr lang="en-US" baseline="0" dirty="0" smtClean="0"/>
                        <a:t> not affect the  system</a:t>
                      </a:r>
                      <a:endParaRPr lang="en-US" dirty="0"/>
                    </a:p>
                  </a:txBody>
                  <a:tcPr/>
                </a:tc>
              </a:tr>
              <a:tr h="605501">
                <a:tc>
                  <a:txBody>
                    <a:bodyPr/>
                    <a:lstStyle/>
                    <a:p>
                      <a:r>
                        <a:rPr lang="en-US" dirty="0" smtClean="0"/>
                        <a:t>Can be easily detected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 be easily detected</a:t>
                      </a:r>
                      <a:endParaRPr lang="en-US" dirty="0"/>
                    </a:p>
                  </a:txBody>
                  <a:tcPr/>
                </a:tc>
              </a:tr>
              <a:tr h="605501">
                <a:tc>
                  <a:txBody>
                    <a:bodyPr/>
                    <a:lstStyle/>
                    <a:p>
                      <a:r>
                        <a:rPr lang="en-US" dirty="0" smtClean="0"/>
                        <a:t>Threats to integrity and availability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to confidentiality</a:t>
                      </a:r>
                      <a:endParaRPr lang="en-US" dirty="0"/>
                    </a:p>
                  </a:txBody>
                  <a:tcPr/>
                </a:tc>
              </a:tr>
              <a:tr h="605501">
                <a:tc>
                  <a:txBody>
                    <a:bodyPr/>
                    <a:lstStyle/>
                    <a:p>
                      <a:r>
                        <a:rPr lang="en-US" dirty="0" smtClean="0"/>
                        <a:t>Capture physical control over the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 observe the transmission</a:t>
                      </a:r>
                      <a:endParaRPr lang="en-US" dirty="0"/>
                    </a:p>
                  </a:txBody>
                  <a:tcPr/>
                </a:tc>
              </a:tr>
              <a:tr h="605501">
                <a:tc>
                  <a:txBody>
                    <a:bodyPr/>
                    <a:lstStyle/>
                    <a:p>
                      <a:r>
                        <a:rPr lang="en-US" dirty="0" smtClean="0"/>
                        <a:t>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Prevention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7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Masquerade</a:t>
            </a:r>
          </a:p>
          <a:p>
            <a:r>
              <a:rPr lang="en-US" dirty="0" smtClean="0"/>
              <a:t>Relay=Read and write. Induces error bits, noise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345214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text</a:t>
            </a:r>
          </a:p>
          <a:p>
            <a:r>
              <a:rPr lang="en-US" dirty="0" smtClean="0"/>
              <a:t>Cipher text</a:t>
            </a:r>
          </a:p>
          <a:p>
            <a:r>
              <a:rPr lang="en-US" dirty="0" smtClean="0"/>
              <a:t>Encryption</a:t>
            </a:r>
          </a:p>
          <a:p>
            <a:r>
              <a:rPr lang="en-US" dirty="0" smtClean="0"/>
              <a:t>Decryption</a:t>
            </a:r>
          </a:p>
          <a:p>
            <a:r>
              <a:rPr lang="en-US" dirty="0" smtClean="0"/>
              <a:t>Cryptography</a:t>
            </a:r>
          </a:p>
          <a:p>
            <a:r>
              <a:rPr lang="en-US" dirty="0" smtClean="0"/>
              <a:t>Cryptanalyst</a:t>
            </a:r>
          </a:p>
          <a:p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1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62" y="2534444"/>
            <a:ext cx="7000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3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331</Words>
  <Application>Microsoft Office PowerPoint</Application>
  <PresentationFormat>Custom</PresentationFormat>
  <Paragraphs>85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NETWORK INFORMATION SECURITY</vt:lpstr>
      <vt:lpstr>SECURITY GOALS</vt:lpstr>
      <vt:lpstr>Elements of Information Security</vt:lpstr>
      <vt:lpstr>Security Policy</vt:lpstr>
      <vt:lpstr>Types of Attacks</vt:lpstr>
      <vt:lpstr>PowerPoint Presentation</vt:lpstr>
      <vt:lpstr>Active Attacks</vt:lpstr>
      <vt:lpstr>Basics of Network Security</vt:lpstr>
      <vt:lpstr>Network Security Model</vt:lpstr>
      <vt:lpstr>Symmetric Key Cryptography</vt:lpstr>
      <vt:lpstr>Asymmetric Key Cryptography</vt:lpstr>
      <vt:lpstr>Symmetric Encryption Techniques</vt:lpstr>
      <vt:lpstr>Substitution Cipher Technique</vt:lpstr>
      <vt:lpstr>Substitution Cipher Techniques</vt:lpstr>
      <vt:lpstr>ROT-13</vt:lpstr>
      <vt:lpstr>Atbash Cipher</vt:lpstr>
      <vt:lpstr>Vigenere Cipher</vt:lpstr>
      <vt:lpstr>PowerPoint Presentation</vt:lpstr>
      <vt:lpstr>Encrypted Text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INFORMATION SECURITY</dc:title>
  <dc:creator>user</dc:creator>
  <cp:lastModifiedBy>Administrator</cp:lastModifiedBy>
  <cp:revision>13</cp:revision>
  <dcterms:created xsi:type="dcterms:W3CDTF">2022-11-02T10:53:17Z</dcterms:created>
  <dcterms:modified xsi:type="dcterms:W3CDTF">2022-11-03T06:25:32Z</dcterms:modified>
</cp:coreProperties>
</file>