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5736-A5DB-4C30-B3DD-33D162D73F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8E9D-5165-4C71-90E1-A37FAF55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CC: Ms. </a:t>
            </a:r>
            <a:r>
              <a:rPr lang="en-US" dirty="0" err="1" smtClean="0"/>
              <a:t>Shiza</a:t>
            </a:r>
            <a:r>
              <a:rPr lang="en-US" dirty="0" smtClean="0"/>
              <a:t> </a:t>
            </a:r>
            <a:r>
              <a:rPr lang="en-US" dirty="0" err="1" smtClean="0"/>
              <a:t>Riaz</a:t>
            </a:r>
            <a:r>
              <a:rPr lang="en-US" dirty="0" smtClean="0"/>
              <a:t> </a:t>
            </a:r>
            <a:r>
              <a:rPr lang="en-US" dirty="0" err="1" smtClean="0"/>
              <a:t>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S-boxes carry out the real mixing (confusion). DES uses 8 S-boxes, each with a 6-bit input and a 4-bit output.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8" y="2665927"/>
            <a:ext cx="7830355" cy="26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 extreme  bits out of 6 bits are taken for rows and remaining middle 4 bits for columns.</a:t>
            </a:r>
          </a:p>
          <a:p>
            <a:r>
              <a:rPr lang="en-US" dirty="0" smtClean="0"/>
              <a:t>Total combination that 2 bits can make =4</a:t>
            </a:r>
          </a:p>
          <a:p>
            <a:r>
              <a:rPr lang="en-US" dirty="0" smtClean="0"/>
              <a:t>Total combination that 4 bits can make =16</a:t>
            </a:r>
          </a:p>
          <a:p>
            <a:r>
              <a:rPr lang="en-US" dirty="0" smtClean="0"/>
              <a:t>This means that we have 4 rows and 16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260" y="1690688"/>
            <a:ext cx="7392472" cy="41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we have 6 bits as 100000</a:t>
            </a:r>
          </a:p>
          <a:p>
            <a:r>
              <a:rPr lang="en-US" dirty="0" smtClean="0"/>
              <a:t>The extreme bits represent 10=2</a:t>
            </a:r>
          </a:p>
          <a:p>
            <a:r>
              <a:rPr lang="en-US" dirty="0" smtClean="0"/>
              <a:t>And the middle bits 0000 represent =0</a:t>
            </a:r>
          </a:p>
          <a:p>
            <a:r>
              <a:rPr lang="en-US" dirty="0" smtClean="0"/>
              <a:t>The intersection of row 2 and column 0 will give us a value and that value would be represented as a 4 bit value. </a:t>
            </a:r>
          </a:p>
          <a:p>
            <a:r>
              <a:rPr lang="en-US" dirty="0" smtClean="0"/>
              <a:t>We have 8 S-boxes in total </a:t>
            </a:r>
          </a:p>
          <a:p>
            <a:r>
              <a:rPr lang="en-US" dirty="0" smtClean="0"/>
              <a:t>4*8= 32 bits.</a:t>
            </a:r>
          </a:p>
          <a:p>
            <a:r>
              <a:rPr lang="en-US" dirty="0" smtClean="0"/>
              <a:t>That’s how 32 bits output is generated from Substitution boxes.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that the 32 bits are then again transposed through permutation.</a:t>
            </a:r>
          </a:p>
          <a:p>
            <a:r>
              <a:rPr lang="en-US" dirty="0" smtClean="0"/>
              <a:t>The permuted 32 bits and bits from the left parsed data </a:t>
            </a:r>
            <a:r>
              <a:rPr lang="en-US" dirty="0" smtClean="0"/>
              <a:t>(</a:t>
            </a:r>
            <a:r>
              <a:rPr lang="en-US" dirty="0" smtClean="0"/>
              <a:t>32</a:t>
            </a:r>
            <a:r>
              <a:rPr lang="en-US" dirty="0" smtClean="0"/>
              <a:t> </a:t>
            </a:r>
            <a:r>
              <a:rPr lang="en-US" dirty="0" smtClean="0"/>
              <a:t>bits) are added to XOR. Now the after XOR operation this becomes our final output of right side for round 1</a:t>
            </a:r>
          </a:p>
          <a:p>
            <a:r>
              <a:rPr lang="en-US" dirty="0" smtClean="0"/>
              <a:t>Final </a:t>
            </a:r>
            <a:r>
              <a:rPr lang="en-US" dirty="0"/>
              <a:t>o</a:t>
            </a:r>
            <a:r>
              <a:rPr lang="en-US" dirty="0" smtClean="0"/>
              <a:t>utput of left side for round 1 would be the initial 32 bits that were given to right side</a:t>
            </a:r>
          </a:p>
          <a:p>
            <a:r>
              <a:rPr lang="en-US" dirty="0" smtClean="0"/>
              <a:t>The output for round 1 is actually the input for round 2 and so on. </a:t>
            </a:r>
          </a:p>
          <a:p>
            <a:r>
              <a:rPr lang="en-US" dirty="0" smtClean="0"/>
              <a:t>Once you reach round 16 the left and right values are swapped, final permutation is </a:t>
            </a:r>
            <a:r>
              <a:rPr lang="en-US" dirty="0"/>
              <a:t>P</a:t>
            </a:r>
            <a:r>
              <a:rPr lang="en-US" dirty="0" smtClean="0"/>
              <a:t>erformed and then you get your final output as cipher text</a:t>
            </a:r>
          </a:p>
        </p:txBody>
      </p:sp>
    </p:spTree>
    <p:extLst>
      <p:ext uri="{BB962C8B-B14F-4D97-AF65-F5344CB8AC3E}">
        <p14:creationId xmlns:p14="http://schemas.microsoft.com/office/powerpoint/2010/main" val="323610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Code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code book is the easiest block cipher mode of </a:t>
            </a:r>
            <a:r>
              <a:rPr lang="en-US" dirty="0" smtClean="0"/>
              <a:t>functioning.</a:t>
            </a:r>
          </a:p>
          <a:p>
            <a:r>
              <a:rPr lang="en-US" dirty="0" smtClean="0"/>
              <a:t>It </a:t>
            </a:r>
            <a:r>
              <a:rPr lang="en-US" dirty="0"/>
              <a:t>is easier because of direct encryption of each block of input plaintext and output is in form of blocks of encrypted </a:t>
            </a:r>
            <a:r>
              <a:rPr lang="en-US" dirty="0" smtClean="0"/>
              <a:t>cipher text.</a:t>
            </a:r>
          </a:p>
          <a:p>
            <a:r>
              <a:rPr lang="en-US" dirty="0" smtClean="0"/>
              <a:t>Generally</a:t>
            </a:r>
            <a:r>
              <a:rPr lang="en-US" dirty="0"/>
              <a:t>, if a message is larger than </a:t>
            </a:r>
            <a:r>
              <a:rPr lang="en-US" i="1" dirty="0"/>
              <a:t>b</a:t>
            </a:r>
            <a:r>
              <a:rPr lang="en-US" dirty="0"/>
              <a:t> bits in size, it can be broken down into a bunch of blocks and the procedure is repeated. </a:t>
            </a:r>
          </a:p>
        </p:txBody>
      </p:sp>
    </p:spTree>
    <p:extLst>
      <p:ext uri="{BB962C8B-B14F-4D97-AF65-F5344CB8AC3E}">
        <p14:creationId xmlns:p14="http://schemas.microsoft.com/office/powerpoint/2010/main" val="153110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Block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Cipher </a:t>
            </a:r>
            <a:r>
              <a:rPr lang="en-US" dirty="0"/>
              <a:t>block chaining or CBC is an advancement made on ECB since ECB compromises some security requirements.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CBC, the previous cipher block is given as input to the next encryption algorithm after XOR with the original plaintext block.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nutshell here, a cipher block is produced by encrypting an XOR output of the previous cipher block and present plaintext block. </a:t>
            </a:r>
          </a:p>
        </p:txBody>
      </p:sp>
    </p:spTree>
    <p:extLst>
      <p:ext uri="{BB962C8B-B14F-4D97-AF65-F5344CB8AC3E}">
        <p14:creationId xmlns:p14="http://schemas.microsoft.com/office/powerpoint/2010/main" val="23465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(Data Encryption Standard)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 Encryption Standard (DES) is a symmetric-key block cipher published by the National Institute of Standards and Technology (NIST).</a:t>
            </a:r>
          </a:p>
          <a:p>
            <a:r>
              <a:rPr lang="en-US" dirty="0"/>
              <a:t>DES is an implementation of a </a:t>
            </a:r>
            <a:r>
              <a:rPr lang="en-US" dirty="0" err="1"/>
              <a:t>Feistel</a:t>
            </a:r>
            <a:r>
              <a:rPr lang="en-US" dirty="0"/>
              <a:t> Cipher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uses 16 round </a:t>
            </a:r>
            <a:r>
              <a:rPr lang="en-US" dirty="0" err="1"/>
              <a:t>Feistel</a:t>
            </a:r>
            <a:r>
              <a:rPr lang="en-US" dirty="0"/>
              <a:t> structure.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block size is 64-bit. </a:t>
            </a:r>
            <a:endParaRPr lang="en-US" dirty="0" smtClean="0"/>
          </a:p>
          <a:p>
            <a:r>
              <a:rPr lang="en-US" dirty="0" smtClean="0"/>
              <a:t>Though</a:t>
            </a:r>
            <a:r>
              <a:rPr lang="en-US" dirty="0"/>
              <a:t>, key length is 64-bit, DES has an effective key length of 56 bits, since 8 of the 64 bits of the key are not used by the encryption </a:t>
            </a:r>
            <a:r>
              <a:rPr lang="en-US" dirty="0" smtClean="0"/>
              <a:t>algorithm. These 8 bits are parity bits used for function check only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2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function</a:t>
            </a:r>
          </a:p>
          <a:p>
            <a:r>
              <a:rPr lang="en-US" dirty="0"/>
              <a:t>Key schedule</a:t>
            </a:r>
          </a:p>
          <a:p>
            <a:r>
              <a:rPr lang="en-US" dirty="0" smtClean="0"/>
              <a:t>Initial </a:t>
            </a:r>
            <a:r>
              <a:rPr lang="en-US" dirty="0"/>
              <a:t>and final permutation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1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955" y="1299323"/>
            <a:ext cx="6590428" cy="4612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83" y="4997002"/>
            <a:ext cx="12477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Steps to perform DES:</a:t>
            </a:r>
          </a:p>
          <a:p>
            <a:r>
              <a:rPr lang="en-US" dirty="0" smtClean="0"/>
              <a:t>Plain text of 64 bit goes through initial permutation. </a:t>
            </a:r>
          </a:p>
          <a:p>
            <a:r>
              <a:rPr lang="en-US" dirty="0" smtClean="0"/>
              <a:t>Initial Permutation is nothing but rearranging of the bits of Plain Text.</a:t>
            </a:r>
          </a:p>
          <a:p>
            <a:r>
              <a:rPr lang="en-US" dirty="0" smtClean="0"/>
              <a:t>The initial key of 64 bits is compacted into 56 bits as 8 bits are for parity</a:t>
            </a:r>
          </a:p>
          <a:p>
            <a:r>
              <a:rPr lang="en-US" dirty="0"/>
              <a:t>A parity bit is a check bit, which is added to a block of data for error detection purposes.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validate the integrity of the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the parity bit is assigned either 0 or 1 that makes the number of 1s in the message block either even or odd depending upon the type of parity. </a:t>
            </a:r>
            <a:endParaRPr lang="en-US" dirty="0" smtClean="0"/>
          </a:p>
          <a:p>
            <a:r>
              <a:rPr lang="en-US" dirty="0" smtClean="0"/>
              <a:t>Parity </a:t>
            </a:r>
            <a:r>
              <a:rPr lang="en-US" dirty="0"/>
              <a:t>check is suitable for single bit error detection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4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56 bits are then passed through PC1 (Permuted Choice 1)</a:t>
            </a:r>
          </a:p>
          <a:p>
            <a:r>
              <a:rPr lang="en-US" dirty="0" smtClean="0"/>
              <a:t>The 56 bits are then divided into two halves of 28 bits each.</a:t>
            </a:r>
          </a:p>
          <a:p>
            <a:r>
              <a:rPr lang="en-US" dirty="0" smtClean="0"/>
              <a:t>Left circular Shift is applied to these bits. </a:t>
            </a:r>
          </a:p>
          <a:p>
            <a:r>
              <a:rPr lang="en-US" dirty="0"/>
              <a:t>T</a:t>
            </a:r>
            <a:r>
              <a:rPr lang="en-US" dirty="0" smtClean="0"/>
              <a:t>he LCS depends upon the round number</a:t>
            </a:r>
          </a:p>
          <a:p>
            <a:r>
              <a:rPr lang="en-US" dirty="0" smtClean="0"/>
              <a:t>For round 1,2,9,16 only 1 bit is shifted.</a:t>
            </a:r>
          </a:p>
          <a:p>
            <a:r>
              <a:rPr lang="en-US" dirty="0" smtClean="0"/>
              <a:t>For all other rounds 2 bits are shifted.</a:t>
            </a:r>
          </a:p>
          <a:p>
            <a:r>
              <a:rPr lang="en-US" dirty="0" smtClean="0"/>
              <a:t>The output is then again passed to Permuted Choice 2 and 48 output bits for key are sent into the round. </a:t>
            </a:r>
          </a:p>
          <a:p>
            <a:r>
              <a:rPr lang="en-US" dirty="0" smtClean="0"/>
              <a:t>For each round key would be different.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16 rounds are completed, the output goes for final permutation.</a:t>
            </a:r>
          </a:p>
          <a:p>
            <a:r>
              <a:rPr lang="en-US" dirty="0" smtClean="0"/>
              <a:t>Final permutation is inverse initial permutation.</a:t>
            </a:r>
          </a:p>
          <a:p>
            <a:r>
              <a:rPr lang="en-US" dirty="0" smtClean="0"/>
              <a:t>We follow rearranging or transposition order in these permutations.</a:t>
            </a:r>
          </a:p>
          <a:p>
            <a:r>
              <a:rPr lang="en-US" dirty="0" smtClean="0"/>
              <a:t>After final permutation the 64 bit output is our cipher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8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Rounds of 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770" y="1783511"/>
            <a:ext cx="40100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5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round function the 64 bits are divided into 32 bits each left and right.</a:t>
            </a:r>
          </a:p>
          <a:p>
            <a:r>
              <a:rPr lang="en-US" dirty="0" smtClean="0"/>
              <a:t>Now, one side at a time, the 32 bits go through expansion permutation to become 48 bits. </a:t>
            </a:r>
          </a:p>
          <a:p>
            <a:r>
              <a:rPr lang="en-US" dirty="0" smtClean="0"/>
              <a:t>The 48 bits from the message and 48 bits of the key are combine and the XOR Operation is being performed on them. </a:t>
            </a:r>
          </a:p>
          <a:p>
            <a:r>
              <a:rPr lang="en-US" dirty="0" smtClean="0"/>
              <a:t>The output of XOR is then given to Substitution box or S-box.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2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830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Lab Lecture 10</vt:lpstr>
      <vt:lpstr>DES (Data Encryption Standard)</vt:lpstr>
      <vt:lpstr>Components of DES </vt:lpstr>
      <vt:lpstr>Workflow</vt:lpstr>
      <vt:lpstr>DES </vt:lpstr>
      <vt:lpstr>DES</vt:lpstr>
      <vt:lpstr>DES</vt:lpstr>
      <vt:lpstr>Rounds of DES</vt:lpstr>
      <vt:lpstr>Round Function</vt:lpstr>
      <vt:lpstr>S-boxes</vt:lpstr>
      <vt:lpstr>S-boxes</vt:lpstr>
      <vt:lpstr>S-boxes</vt:lpstr>
      <vt:lpstr>S-boxes</vt:lpstr>
      <vt:lpstr>DES</vt:lpstr>
      <vt:lpstr>Electronic Code Book</vt:lpstr>
      <vt:lpstr>Cipher Block Chaining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Lecture 10</dc:title>
  <dc:creator>Microsoft account</dc:creator>
  <cp:lastModifiedBy>Microsoft account</cp:lastModifiedBy>
  <cp:revision>11</cp:revision>
  <dcterms:created xsi:type="dcterms:W3CDTF">2023-01-11T05:44:41Z</dcterms:created>
  <dcterms:modified xsi:type="dcterms:W3CDTF">2023-01-12T05:11:45Z</dcterms:modified>
</cp:coreProperties>
</file>