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25C-013B-4FE7-B909-852C7AE5448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CA4D-DFA1-49D4-97C7-613111F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5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25C-013B-4FE7-B909-852C7AE5448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CA4D-DFA1-49D4-97C7-613111F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0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25C-013B-4FE7-B909-852C7AE5448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CA4D-DFA1-49D4-97C7-613111F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25C-013B-4FE7-B909-852C7AE5448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CA4D-DFA1-49D4-97C7-613111F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6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25C-013B-4FE7-B909-852C7AE5448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CA4D-DFA1-49D4-97C7-613111F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5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25C-013B-4FE7-B909-852C7AE5448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CA4D-DFA1-49D4-97C7-613111F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9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25C-013B-4FE7-B909-852C7AE5448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CA4D-DFA1-49D4-97C7-613111F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25C-013B-4FE7-B909-852C7AE5448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CA4D-DFA1-49D4-97C7-613111F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7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25C-013B-4FE7-B909-852C7AE5448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CA4D-DFA1-49D4-97C7-613111F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25C-013B-4FE7-B909-852C7AE5448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CA4D-DFA1-49D4-97C7-613111F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9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D25C-013B-4FE7-B909-852C7AE5448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4CA4D-DFA1-49D4-97C7-613111F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9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DD25C-013B-4FE7-B909-852C7AE5448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CA4D-DFA1-49D4-97C7-613111FC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LECTURE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LC: Ms. </a:t>
            </a:r>
            <a:r>
              <a:rPr lang="en-US" dirty="0" err="1" smtClean="0"/>
              <a:t>Shiza</a:t>
            </a:r>
            <a:r>
              <a:rPr lang="en-US" dirty="0" smtClean="0"/>
              <a:t> </a:t>
            </a:r>
            <a:r>
              <a:rPr lang="en-US" dirty="0" err="1" smtClean="0"/>
              <a:t>Riaz</a:t>
            </a:r>
            <a:r>
              <a:rPr lang="en-US" dirty="0" smtClean="0"/>
              <a:t> </a:t>
            </a:r>
            <a:r>
              <a:rPr lang="en-US" dirty="0" err="1" smtClean="0"/>
              <a:t>Memon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Hill cipher is a </a:t>
            </a:r>
            <a:r>
              <a:rPr lang="en-US" dirty="0" err="1"/>
              <a:t>polygraphic</a:t>
            </a:r>
            <a:r>
              <a:rPr lang="en-US" dirty="0"/>
              <a:t> substitution cipher based on linear algebra</a:t>
            </a:r>
            <a:r>
              <a:rPr lang="en-US" dirty="0" smtClean="0"/>
              <a:t>. Each </a:t>
            </a:r>
            <a:r>
              <a:rPr lang="en-US" dirty="0"/>
              <a:t>letter is represented by a number modulo 26. </a:t>
            </a:r>
            <a:endParaRPr lang="en-US" dirty="0" smtClean="0"/>
          </a:p>
          <a:p>
            <a:r>
              <a:rPr lang="en-US" dirty="0" smtClean="0"/>
              <a:t>A=0, B=1……….Z=25</a:t>
            </a:r>
          </a:p>
          <a:p>
            <a:r>
              <a:rPr lang="en-US" dirty="0" smtClean="0"/>
              <a:t>Key= HILL</a:t>
            </a:r>
          </a:p>
          <a:p>
            <a:r>
              <a:rPr lang="en-US" dirty="0" smtClean="0"/>
              <a:t>Plain Text: </a:t>
            </a:r>
            <a:r>
              <a:rPr lang="en-US" dirty="0" err="1" smtClean="0"/>
              <a:t>shortexample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H   I      		7      8</a:t>
            </a:r>
          </a:p>
          <a:p>
            <a:pPr marL="0" indent="0">
              <a:buNone/>
            </a:pPr>
            <a:r>
              <a:rPr lang="en-US" dirty="0" smtClean="0"/>
              <a:t>    L    </a:t>
            </a:r>
            <a:r>
              <a:rPr lang="en-US" dirty="0" err="1" smtClean="0"/>
              <a:t>L</a:t>
            </a:r>
            <a:r>
              <a:rPr lang="en-US" dirty="0" smtClean="0"/>
              <a:t>       		11    11</a:t>
            </a:r>
            <a:endParaRPr lang="en-US" dirty="0"/>
          </a:p>
        </p:txBody>
      </p:sp>
      <p:sp>
        <p:nvSpPr>
          <p:cNvPr id="5" name="Double Bracket 4"/>
          <p:cNvSpPr/>
          <p:nvPr/>
        </p:nvSpPr>
        <p:spPr>
          <a:xfrm>
            <a:off x="991673" y="4185634"/>
            <a:ext cx="1120462" cy="117197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112135" y="4765183"/>
            <a:ext cx="1197735" cy="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uble Bracket 7"/>
          <p:cNvSpPr/>
          <p:nvPr/>
        </p:nvSpPr>
        <p:spPr>
          <a:xfrm>
            <a:off x="3400023" y="4314423"/>
            <a:ext cx="1584101" cy="92727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Text = </a:t>
            </a:r>
            <a:r>
              <a:rPr lang="en-US" dirty="0" err="1" smtClean="0"/>
              <a:t>shortexample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	o	t	x	m	l</a:t>
            </a:r>
          </a:p>
          <a:p>
            <a:pPr marL="0" indent="0">
              <a:buNone/>
            </a:pPr>
            <a:r>
              <a:rPr lang="en-US" dirty="0" smtClean="0"/>
              <a:t>    h	r	e	a	p	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18	14	19	23	12	11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7	17	4	0	15	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</a:p>
        </p:txBody>
      </p:sp>
      <p:sp>
        <p:nvSpPr>
          <p:cNvPr id="4" name="Double Bracket 3"/>
          <p:cNvSpPr/>
          <p:nvPr/>
        </p:nvSpPr>
        <p:spPr>
          <a:xfrm>
            <a:off x="1770041" y="2401908"/>
            <a:ext cx="412124" cy="9659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1060361" y="2393324"/>
            <a:ext cx="412124" cy="9659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2624608" y="2350393"/>
            <a:ext cx="412124" cy="9659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3563692" y="2356833"/>
            <a:ext cx="412124" cy="9659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/>
          <p:cNvSpPr/>
          <p:nvPr/>
        </p:nvSpPr>
        <p:spPr>
          <a:xfrm>
            <a:off x="4448578" y="2343954"/>
            <a:ext cx="412124" cy="9659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/>
          <p:cNvSpPr/>
          <p:nvPr/>
        </p:nvSpPr>
        <p:spPr>
          <a:xfrm>
            <a:off x="5379076" y="2331076"/>
            <a:ext cx="412124" cy="96591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/>
          <p:cNvSpPr/>
          <p:nvPr/>
        </p:nvSpPr>
        <p:spPr>
          <a:xfrm>
            <a:off x="1266423" y="3926938"/>
            <a:ext cx="412124" cy="7856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ket 12"/>
          <p:cNvSpPr/>
          <p:nvPr/>
        </p:nvSpPr>
        <p:spPr>
          <a:xfrm>
            <a:off x="1821826" y="3925820"/>
            <a:ext cx="412124" cy="7856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/>
          <p:cNvSpPr/>
          <p:nvPr/>
        </p:nvSpPr>
        <p:spPr>
          <a:xfrm>
            <a:off x="2698125" y="3897916"/>
            <a:ext cx="412124" cy="7856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uble Bracket 14"/>
          <p:cNvSpPr/>
          <p:nvPr/>
        </p:nvSpPr>
        <p:spPr>
          <a:xfrm>
            <a:off x="3563692" y="4001294"/>
            <a:ext cx="412124" cy="7856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ket 15"/>
          <p:cNvSpPr/>
          <p:nvPr/>
        </p:nvSpPr>
        <p:spPr>
          <a:xfrm>
            <a:off x="4547852" y="3957804"/>
            <a:ext cx="412124" cy="7856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uble Bracket 16"/>
          <p:cNvSpPr/>
          <p:nvPr/>
        </p:nvSpPr>
        <p:spPr>
          <a:xfrm>
            <a:off x="5400541" y="3926938"/>
            <a:ext cx="412124" cy="78561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7	8		18</a:t>
            </a:r>
          </a:p>
          <a:p>
            <a:r>
              <a:rPr lang="en-US" dirty="0"/>
              <a:t> </a:t>
            </a:r>
            <a:r>
              <a:rPr lang="en-US" dirty="0" smtClean="0"/>
              <a:t> 11	11		 7</a:t>
            </a:r>
          </a:p>
          <a:p>
            <a:endParaRPr lang="en-US" dirty="0"/>
          </a:p>
          <a:p>
            <a:r>
              <a:rPr lang="en-US" dirty="0" smtClean="0"/>
              <a:t>7*18+8*7=182</a:t>
            </a:r>
          </a:p>
          <a:p>
            <a:r>
              <a:rPr lang="en-US" dirty="0" smtClean="0"/>
              <a:t>11*18+11*7=275</a:t>
            </a:r>
          </a:p>
          <a:p>
            <a:r>
              <a:rPr lang="en-US" dirty="0"/>
              <a:t> </a:t>
            </a:r>
            <a:r>
              <a:rPr lang="en-US" dirty="0" smtClean="0"/>
              <a:t> 182    mod 26</a:t>
            </a:r>
          </a:p>
          <a:p>
            <a:r>
              <a:rPr lang="en-US" dirty="0"/>
              <a:t> </a:t>
            </a:r>
            <a:r>
              <a:rPr lang="en-US" dirty="0" smtClean="0"/>
              <a:t> 275</a:t>
            </a:r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1197735" y="1880315"/>
            <a:ext cx="1171978" cy="9401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95470" y="2343955"/>
            <a:ext cx="927279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uble Bracket 6"/>
          <p:cNvSpPr/>
          <p:nvPr/>
        </p:nvSpPr>
        <p:spPr>
          <a:xfrm>
            <a:off x="3528811" y="1880315"/>
            <a:ext cx="643944" cy="81137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1197735" y="4365938"/>
            <a:ext cx="862885" cy="97879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1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solve Mod??</a:t>
            </a:r>
          </a:p>
          <a:p>
            <a:r>
              <a:rPr lang="en-US" dirty="0" smtClean="0"/>
              <a:t>275/26=10.5769</a:t>
            </a:r>
          </a:p>
          <a:p>
            <a:r>
              <a:rPr lang="en-US" dirty="0" smtClean="0"/>
              <a:t>10.5769-10=0.5769</a:t>
            </a:r>
          </a:p>
          <a:p>
            <a:r>
              <a:rPr lang="en-US" dirty="0" smtClean="0"/>
              <a:t>0.5769*26=15</a:t>
            </a:r>
          </a:p>
          <a:p>
            <a:r>
              <a:rPr lang="en-US" dirty="0" smtClean="0"/>
              <a:t> 182    mod 26</a:t>
            </a:r>
          </a:p>
          <a:p>
            <a:r>
              <a:rPr lang="en-US" dirty="0" smtClean="0"/>
              <a:t> 275</a:t>
            </a:r>
          </a:p>
          <a:p>
            <a:r>
              <a:rPr lang="en-US" dirty="0" smtClean="0"/>
              <a:t>  0		A</a:t>
            </a:r>
          </a:p>
          <a:p>
            <a:r>
              <a:rPr lang="en-US" dirty="0"/>
              <a:t> </a:t>
            </a:r>
            <a:r>
              <a:rPr lang="en-US" dirty="0" smtClean="0"/>
              <a:t>15 		P</a:t>
            </a:r>
          </a:p>
          <a:p>
            <a:endParaRPr lang="en-US" dirty="0" smtClean="0"/>
          </a:p>
        </p:txBody>
      </p:sp>
      <p:sp>
        <p:nvSpPr>
          <p:cNvPr id="4" name="Double Bracket 3"/>
          <p:cNvSpPr/>
          <p:nvPr/>
        </p:nvSpPr>
        <p:spPr>
          <a:xfrm>
            <a:off x="1133341" y="3940935"/>
            <a:ext cx="811369" cy="79849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1105437" y="4891825"/>
            <a:ext cx="811369" cy="79849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2378299" y="4891825"/>
            <a:ext cx="811369" cy="79849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916806" y="5291070"/>
            <a:ext cx="461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23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s	o	t	x	m	l</a:t>
            </a:r>
          </a:p>
          <a:p>
            <a:pPr marL="0" indent="0">
              <a:buNone/>
            </a:pPr>
            <a:r>
              <a:rPr lang="en-US" dirty="0" smtClean="0"/>
              <a:t>    h	r	e	a	p	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18	14	19	23	12	11</a:t>
            </a:r>
          </a:p>
          <a:p>
            <a:pPr marL="0" indent="0">
              <a:buNone/>
            </a:pPr>
            <a:r>
              <a:rPr lang="en-US" dirty="0" smtClean="0"/>
              <a:t>     7	17	4	0	15	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	A	J	F	W	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	D	T	T	L	J</a:t>
            </a:r>
          </a:p>
          <a:p>
            <a:pPr marL="0" indent="0">
              <a:buNone/>
            </a:pPr>
            <a:r>
              <a:rPr lang="en-US" dirty="0" smtClean="0"/>
              <a:t>Plain Text: </a:t>
            </a:r>
            <a:r>
              <a:rPr lang="en-US" dirty="0" err="1" smtClean="0"/>
              <a:t>shortexample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Cipher Text: APADJTFTWLFJ</a:t>
            </a:r>
            <a:endParaRPr lang="en-US" dirty="0"/>
          </a:p>
        </p:txBody>
      </p:sp>
      <p:sp>
        <p:nvSpPr>
          <p:cNvPr id="5" name="Double Bracket 4"/>
          <p:cNvSpPr/>
          <p:nvPr/>
        </p:nvSpPr>
        <p:spPr>
          <a:xfrm>
            <a:off x="1056068" y="1880315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2696447" y="4215686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3607023" y="4264751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4500897" y="4198514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2713620" y="3032975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/>
          <p:cNvSpPr/>
          <p:nvPr/>
        </p:nvSpPr>
        <p:spPr>
          <a:xfrm>
            <a:off x="3607024" y="3048000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/>
          <p:cNvSpPr/>
          <p:nvPr/>
        </p:nvSpPr>
        <p:spPr>
          <a:xfrm>
            <a:off x="5361367" y="4198514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/>
          <p:cNvSpPr/>
          <p:nvPr/>
        </p:nvSpPr>
        <p:spPr>
          <a:xfrm>
            <a:off x="4500898" y="3032975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uble Bracket 12"/>
          <p:cNvSpPr/>
          <p:nvPr/>
        </p:nvSpPr>
        <p:spPr>
          <a:xfrm>
            <a:off x="5361368" y="3032975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uble Bracket 13"/>
          <p:cNvSpPr/>
          <p:nvPr/>
        </p:nvSpPr>
        <p:spPr>
          <a:xfrm>
            <a:off x="2586373" y="1850264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uble Bracket 14"/>
          <p:cNvSpPr/>
          <p:nvPr/>
        </p:nvSpPr>
        <p:spPr>
          <a:xfrm>
            <a:off x="3466296" y="1850264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ket 15"/>
          <p:cNvSpPr/>
          <p:nvPr/>
        </p:nvSpPr>
        <p:spPr>
          <a:xfrm>
            <a:off x="4509484" y="1880315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uble Bracket 16"/>
          <p:cNvSpPr/>
          <p:nvPr/>
        </p:nvSpPr>
        <p:spPr>
          <a:xfrm>
            <a:off x="5361368" y="1854557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uble Bracket 17"/>
          <p:cNvSpPr/>
          <p:nvPr/>
        </p:nvSpPr>
        <p:spPr>
          <a:xfrm>
            <a:off x="1780840" y="4266595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uble Bracket 18"/>
          <p:cNvSpPr/>
          <p:nvPr/>
        </p:nvSpPr>
        <p:spPr>
          <a:xfrm>
            <a:off x="1191564" y="4230713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uble Bracket 19"/>
          <p:cNvSpPr/>
          <p:nvPr/>
        </p:nvSpPr>
        <p:spPr>
          <a:xfrm>
            <a:off x="1682773" y="1823480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ket 20"/>
          <p:cNvSpPr/>
          <p:nvPr/>
        </p:nvSpPr>
        <p:spPr>
          <a:xfrm>
            <a:off x="1819745" y="3032975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uble Bracket 21"/>
          <p:cNvSpPr/>
          <p:nvPr/>
        </p:nvSpPr>
        <p:spPr>
          <a:xfrm>
            <a:off x="1191095" y="3050149"/>
            <a:ext cx="463639" cy="695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6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 LECTURE 2</vt:lpstr>
      <vt:lpstr>HILL CIPHER</vt:lpstr>
      <vt:lpstr>HILL CIPHER</vt:lpstr>
      <vt:lpstr>HILL CIPHER</vt:lpstr>
      <vt:lpstr>HILL CIPHER</vt:lpstr>
      <vt:lpstr>HILL CIPHER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LECTURE 2</dc:title>
  <dc:creator>TLS</dc:creator>
  <cp:lastModifiedBy>TLS</cp:lastModifiedBy>
  <cp:revision>5</cp:revision>
  <dcterms:created xsi:type="dcterms:W3CDTF">2022-11-10T05:06:26Z</dcterms:created>
  <dcterms:modified xsi:type="dcterms:W3CDTF">2022-11-10T05:40:21Z</dcterms:modified>
</cp:coreProperties>
</file>