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CCCA7-C916-4CEE-B77F-6936ADF09ABE}"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6861-CFD8-4BCB-8A43-A33B73938931}" type="slidenum">
              <a:rPr lang="en-US" smtClean="0"/>
              <a:t>‹#›</a:t>
            </a:fld>
            <a:endParaRPr lang="en-US"/>
          </a:p>
        </p:txBody>
      </p:sp>
    </p:spTree>
    <p:extLst>
      <p:ext uri="{BB962C8B-B14F-4D97-AF65-F5344CB8AC3E}">
        <p14:creationId xmlns:p14="http://schemas.microsoft.com/office/powerpoint/2010/main" val="394946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CCCA7-C916-4CEE-B77F-6936ADF09ABE}"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6861-CFD8-4BCB-8A43-A33B73938931}" type="slidenum">
              <a:rPr lang="en-US" smtClean="0"/>
              <a:t>‹#›</a:t>
            </a:fld>
            <a:endParaRPr lang="en-US"/>
          </a:p>
        </p:txBody>
      </p:sp>
    </p:spTree>
    <p:extLst>
      <p:ext uri="{BB962C8B-B14F-4D97-AF65-F5344CB8AC3E}">
        <p14:creationId xmlns:p14="http://schemas.microsoft.com/office/powerpoint/2010/main" val="336019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CCCA7-C916-4CEE-B77F-6936ADF09ABE}"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6861-CFD8-4BCB-8A43-A33B73938931}" type="slidenum">
              <a:rPr lang="en-US" smtClean="0"/>
              <a:t>‹#›</a:t>
            </a:fld>
            <a:endParaRPr lang="en-US"/>
          </a:p>
        </p:txBody>
      </p:sp>
    </p:spTree>
    <p:extLst>
      <p:ext uri="{BB962C8B-B14F-4D97-AF65-F5344CB8AC3E}">
        <p14:creationId xmlns:p14="http://schemas.microsoft.com/office/powerpoint/2010/main" val="423257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CCCA7-C916-4CEE-B77F-6936ADF09ABE}"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6861-CFD8-4BCB-8A43-A33B73938931}" type="slidenum">
              <a:rPr lang="en-US" smtClean="0"/>
              <a:t>‹#›</a:t>
            </a:fld>
            <a:endParaRPr lang="en-US"/>
          </a:p>
        </p:txBody>
      </p:sp>
    </p:spTree>
    <p:extLst>
      <p:ext uri="{BB962C8B-B14F-4D97-AF65-F5344CB8AC3E}">
        <p14:creationId xmlns:p14="http://schemas.microsoft.com/office/powerpoint/2010/main" val="366661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CCCA7-C916-4CEE-B77F-6936ADF09ABE}"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6861-CFD8-4BCB-8A43-A33B73938931}" type="slidenum">
              <a:rPr lang="en-US" smtClean="0"/>
              <a:t>‹#›</a:t>
            </a:fld>
            <a:endParaRPr lang="en-US"/>
          </a:p>
        </p:txBody>
      </p:sp>
    </p:spTree>
    <p:extLst>
      <p:ext uri="{BB962C8B-B14F-4D97-AF65-F5344CB8AC3E}">
        <p14:creationId xmlns:p14="http://schemas.microsoft.com/office/powerpoint/2010/main" val="169204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CCCA7-C916-4CEE-B77F-6936ADF09ABE}"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C6861-CFD8-4BCB-8A43-A33B73938931}" type="slidenum">
              <a:rPr lang="en-US" smtClean="0"/>
              <a:t>‹#›</a:t>
            </a:fld>
            <a:endParaRPr lang="en-US"/>
          </a:p>
        </p:txBody>
      </p:sp>
    </p:spTree>
    <p:extLst>
      <p:ext uri="{BB962C8B-B14F-4D97-AF65-F5344CB8AC3E}">
        <p14:creationId xmlns:p14="http://schemas.microsoft.com/office/powerpoint/2010/main" val="337153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CCCA7-C916-4CEE-B77F-6936ADF09ABE}"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FC6861-CFD8-4BCB-8A43-A33B73938931}" type="slidenum">
              <a:rPr lang="en-US" smtClean="0"/>
              <a:t>‹#›</a:t>
            </a:fld>
            <a:endParaRPr lang="en-US"/>
          </a:p>
        </p:txBody>
      </p:sp>
    </p:spTree>
    <p:extLst>
      <p:ext uri="{BB962C8B-B14F-4D97-AF65-F5344CB8AC3E}">
        <p14:creationId xmlns:p14="http://schemas.microsoft.com/office/powerpoint/2010/main" val="336063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CCCA7-C916-4CEE-B77F-6936ADF09ABE}"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FC6861-CFD8-4BCB-8A43-A33B73938931}" type="slidenum">
              <a:rPr lang="en-US" smtClean="0"/>
              <a:t>‹#›</a:t>
            </a:fld>
            <a:endParaRPr lang="en-US"/>
          </a:p>
        </p:txBody>
      </p:sp>
    </p:spTree>
    <p:extLst>
      <p:ext uri="{BB962C8B-B14F-4D97-AF65-F5344CB8AC3E}">
        <p14:creationId xmlns:p14="http://schemas.microsoft.com/office/powerpoint/2010/main" val="16065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CCCA7-C916-4CEE-B77F-6936ADF09ABE}"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FC6861-CFD8-4BCB-8A43-A33B73938931}" type="slidenum">
              <a:rPr lang="en-US" smtClean="0"/>
              <a:t>‹#›</a:t>
            </a:fld>
            <a:endParaRPr lang="en-US"/>
          </a:p>
        </p:txBody>
      </p:sp>
    </p:spTree>
    <p:extLst>
      <p:ext uri="{BB962C8B-B14F-4D97-AF65-F5344CB8AC3E}">
        <p14:creationId xmlns:p14="http://schemas.microsoft.com/office/powerpoint/2010/main" val="146791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CCCA7-C916-4CEE-B77F-6936ADF09ABE}"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C6861-CFD8-4BCB-8A43-A33B73938931}" type="slidenum">
              <a:rPr lang="en-US" smtClean="0"/>
              <a:t>‹#›</a:t>
            </a:fld>
            <a:endParaRPr lang="en-US"/>
          </a:p>
        </p:txBody>
      </p:sp>
    </p:spTree>
    <p:extLst>
      <p:ext uri="{BB962C8B-B14F-4D97-AF65-F5344CB8AC3E}">
        <p14:creationId xmlns:p14="http://schemas.microsoft.com/office/powerpoint/2010/main" val="98935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CCCA7-C916-4CEE-B77F-6936ADF09ABE}"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C6861-CFD8-4BCB-8A43-A33B73938931}" type="slidenum">
              <a:rPr lang="en-US" smtClean="0"/>
              <a:t>‹#›</a:t>
            </a:fld>
            <a:endParaRPr lang="en-US"/>
          </a:p>
        </p:txBody>
      </p:sp>
    </p:spTree>
    <p:extLst>
      <p:ext uri="{BB962C8B-B14F-4D97-AF65-F5344CB8AC3E}">
        <p14:creationId xmlns:p14="http://schemas.microsoft.com/office/powerpoint/2010/main" val="14799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CCCCA7-C916-4CEE-B77F-6936ADF09ABE}" type="datetimeFigureOut">
              <a:rPr lang="en-US" smtClean="0"/>
              <a:t>11/17/2022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C6861-CFD8-4BCB-8A43-A33B73938931}" type="slidenum">
              <a:rPr lang="en-US" smtClean="0"/>
              <a:t>‹#›</a:t>
            </a:fld>
            <a:endParaRPr lang="en-US"/>
          </a:p>
        </p:txBody>
      </p:sp>
    </p:spTree>
    <p:extLst>
      <p:ext uri="{BB962C8B-B14F-4D97-AF65-F5344CB8AC3E}">
        <p14:creationId xmlns:p14="http://schemas.microsoft.com/office/powerpoint/2010/main" val="1527430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LECTURE 3</a:t>
            </a:r>
            <a:endParaRPr lang="en-US" dirty="0"/>
          </a:p>
        </p:txBody>
      </p:sp>
      <p:sp>
        <p:nvSpPr>
          <p:cNvPr id="3" name="Subtitle 2"/>
          <p:cNvSpPr>
            <a:spLocks noGrp="1"/>
          </p:cNvSpPr>
          <p:nvPr>
            <p:ph type="subTitle" idx="1"/>
          </p:nvPr>
        </p:nvSpPr>
        <p:spPr/>
        <p:txBody>
          <a:bodyPr/>
          <a:lstStyle/>
          <a:p>
            <a:r>
              <a:rPr lang="en-US" dirty="0" smtClean="0"/>
              <a:t>LC: Ms. </a:t>
            </a:r>
            <a:r>
              <a:rPr lang="en-US" dirty="0" err="1" smtClean="0"/>
              <a:t>Shiza</a:t>
            </a:r>
            <a:r>
              <a:rPr lang="en-US" dirty="0" smtClean="0"/>
              <a:t> </a:t>
            </a:r>
            <a:r>
              <a:rPr lang="en-US" dirty="0" err="1" smtClean="0"/>
              <a:t>Riaz</a:t>
            </a:r>
            <a:r>
              <a:rPr lang="en-US" dirty="0" smtClean="0"/>
              <a:t> </a:t>
            </a:r>
            <a:r>
              <a:rPr lang="en-US" dirty="0" err="1" smtClean="0"/>
              <a:t>Memon</a:t>
            </a:r>
            <a:endParaRPr lang="en-US" dirty="0"/>
          </a:p>
        </p:txBody>
      </p:sp>
    </p:spTree>
    <p:extLst>
      <p:ext uri="{BB962C8B-B14F-4D97-AF65-F5344CB8AC3E}">
        <p14:creationId xmlns:p14="http://schemas.microsoft.com/office/powerpoint/2010/main" val="191853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Cipher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DECRYPTION TECHNIQUE</a:t>
            </a:r>
          </a:p>
          <a:p>
            <a:r>
              <a:rPr lang="en-US" dirty="0" smtClean="0"/>
              <a:t>Decrypting </a:t>
            </a:r>
            <a:r>
              <a:rPr lang="en-US" dirty="0"/>
              <a:t>the </a:t>
            </a:r>
            <a:r>
              <a:rPr lang="en-US" dirty="0" err="1"/>
              <a:t>Playfair</a:t>
            </a:r>
            <a:r>
              <a:rPr lang="en-US" dirty="0"/>
              <a:t> cipher is as simple as doing the same process in reverse. The receiver has the same key and can create the same key table, and then decrypt any messages made using that key</a:t>
            </a:r>
            <a:r>
              <a:rPr lang="en-US" dirty="0" smtClean="0"/>
              <a:t>.</a:t>
            </a:r>
          </a:p>
          <a:p>
            <a:pPr fontAlgn="base"/>
            <a:r>
              <a:rPr lang="en-US" b="1" dirty="0" smtClean="0"/>
              <a:t>The </a:t>
            </a:r>
            <a:r>
              <a:rPr lang="en-US" b="1" dirty="0" err="1"/>
              <a:t>Playfair</a:t>
            </a:r>
            <a:r>
              <a:rPr lang="en-US" b="1" dirty="0"/>
              <a:t> Cipher Decryption Algorithm: </a:t>
            </a:r>
            <a:endParaRPr lang="en-US" dirty="0" smtClean="0"/>
          </a:p>
          <a:p>
            <a:pPr fontAlgn="base"/>
            <a:r>
              <a:rPr lang="en-US" b="1" dirty="0" smtClean="0"/>
              <a:t>Generate </a:t>
            </a:r>
            <a:r>
              <a:rPr lang="en-US" b="1" dirty="0"/>
              <a:t>the key Square(5×5) at the receiver’s end:</a:t>
            </a:r>
            <a:r>
              <a:rPr lang="en-US" dirty="0"/>
              <a:t> </a:t>
            </a:r>
          </a:p>
          <a:p>
            <a:pPr lvl="1" fontAlgn="base"/>
            <a:r>
              <a:rPr lang="en-US" dirty="0"/>
              <a:t>The key square is a 5×5 grid of alphabets that acts as the key for encrypting the plaintext. Each of the 25 alphabets must be unique and one letter of the alphabet (usually J) is omitted from the table (as the table can hold only 25 alphabets). If the plaintext contains J, then it is replaced by I. </a:t>
            </a:r>
            <a:br>
              <a:rPr lang="en-US" dirty="0"/>
            </a:br>
            <a:r>
              <a:rPr lang="en-US" dirty="0"/>
              <a:t> </a:t>
            </a:r>
          </a:p>
          <a:p>
            <a:pPr lvl="1" fontAlgn="base"/>
            <a:r>
              <a:rPr lang="en-US" dirty="0"/>
              <a:t>The initial alphabets in the key square are the unique alphabets of the key in the order in which they appear followed by the remaining letters of the alphabet in order. </a:t>
            </a:r>
          </a:p>
          <a:p>
            <a:r>
              <a:rPr lang="en-US" b="1" dirty="0"/>
              <a:t>Algorithm to decrypt the </a:t>
            </a:r>
            <a:r>
              <a:rPr lang="en-US" b="1" dirty="0" err="1"/>
              <a:t>ciphertext</a:t>
            </a:r>
            <a:r>
              <a:rPr lang="en-US" b="1" dirty="0"/>
              <a:t>:</a:t>
            </a:r>
            <a:r>
              <a:rPr lang="en-US" dirty="0"/>
              <a:t> The </a:t>
            </a:r>
            <a:r>
              <a:rPr lang="en-US" dirty="0" err="1"/>
              <a:t>ciphertext</a:t>
            </a:r>
            <a:r>
              <a:rPr lang="en-US" dirty="0"/>
              <a:t> is split into pairs of two letters (digraphs). </a:t>
            </a:r>
          </a:p>
        </p:txBody>
      </p:sp>
    </p:spTree>
    <p:extLst>
      <p:ext uri="{BB962C8B-B14F-4D97-AF65-F5344CB8AC3E}">
        <p14:creationId xmlns:p14="http://schemas.microsoft.com/office/powerpoint/2010/main" val="2797291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Cipher</a:t>
            </a:r>
            <a:endParaRPr lang="en-US" dirty="0"/>
          </a:p>
        </p:txBody>
      </p:sp>
      <p:sp>
        <p:nvSpPr>
          <p:cNvPr id="3" name="Content Placeholder 2"/>
          <p:cNvSpPr>
            <a:spLocks noGrp="1"/>
          </p:cNvSpPr>
          <p:nvPr>
            <p:ph idx="1"/>
          </p:nvPr>
        </p:nvSpPr>
        <p:spPr/>
        <p:txBody>
          <a:bodyPr/>
          <a:lstStyle/>
          <a:p>
            <a:r>
              <a:rPr lang="en-US" dirty="0" smtClean="0"/>
              <a:t>Plain Text= ‘</a:t>
            </a:r>
            <a:r>
              <a:rPr lang="en-US" dirty="0" err="1" smtClean="0"/>
              <a:t>gatlmzclrqtx</a:t>
            </a:r>
            <a:r>
              <a:rPr lang="en-US" dirty="0" smtClean="0"/>
              <a:t>’</a:t>
            </a:r>
          </a:p>
          <a:p>
            <a:r>
              <a:rPr lang="en-US" dirty="0" smtClean="0"/>
              <a:t>After Split= ‘</a:t>
            </a:r>
            <a:r>
              <a:rPr lang="en-US" dirty="0" err="1" smtClean="0"/>
              <a:t>ga</a:t>
            </a:r>
            <a:r>
              <a:rPr lang="en-US" dirty="0" smtClean="0"/>
              <a:t>’ ‘</a:t>
            </a:r>
            <a:r>
              <a:rPr lang="en-US" dirty="0" err="1" smtClean="0"/>
              <a:t>tl</a:t>
            </a:r>
            <a:r>
              <a:rPr lang="en-US" dirty="0" smtClean="0"/>
              <a:t>’ ‘</a:t>
            </a:r>
            <a:r>
              <a:rPr lang="en-US" dirty="0" err="1" smtClean="0"/>
              <a:t>mz</a:t>
            </a:r>
            <a:r>
              <a:rPr lang="en-US" dirty="0" smtClean="0"/>
              <a:t>’ ‘cl’ ‘</a:t>
            </a:r>
            <a:r>
              <a:rPr lang="en-US" dirty="0" err="1" smtClean="0"/>
              <a:t>rq</a:t>
            </a:r>
            <a:r>
              <a:rPr lang="en-US" dirty="0" smtClean="0"/>
              <a:t>’ ‘</a:t>
            </a:r>
            <a:r>
              <a:rPr lang="en-US" dirty="0" err="1" smtClean="0"/>
              <a:t>tx</a:t>
            </a:r>
            <a:r>
              <a:rPr lang="en-US" dirty="0" smtClean="0"/>
              <a:t>’</a:t>
            </a:r>
          </a:p>
          <a:p>
            <a:r>
              <a:rPr lang="en-US" dirty="0" smtClean="0"/>
              <a:t>Encrypted text always contain even alphabets</a:t>
            </a:r>
          </a:p>
          <a:p>
            <a:endParaRPr lang="en-US" dirty="0"/>
          </a:p>
        </p:txBody>
      </p:sp>
    </p:spTree>
    <p:extLst>
      <p:ext uri="{BB962C8B-B14F-4D97-AF65-F5344CB8AC3E}">
        <p14:creationId xmlns:p14="http://schemas.microsoft.com/office/powerpoint/2010/main" val="141173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Cipher</a:t>
            </a:r>
            <a:endParaRPr lang="en-US" dirty="0"/>
          </a:p>
        </p:txBody>
      </p:sp>
      <p:sp>
        <p:nvSpPr>
          <p:cNvPr id="3" name="Content Placeholder 2"/>
          <p:cNvSpPr>
            <a:spLocks noGrp="1"/>
          </p:cNvSpPr>
          <p:nvPr>
            <p:ph idx="1"/>
          </p:nvPr>
        </p:nvSpPr>
        <p:spPr/>
        <p:txBody>
          <a:bodyPr/>
          <a:lstStyle/>
          <a:p>
            <a:pPr fontAlgn="base"/>
            <a:r>
              <a:rPr lang="en-US" b="1" dirty="0"/>
              <a:t>Rules for Decryption:</a:t>
            </a:r>
            <a:r>
              <a:rPr lang="en-US" dirty="0"/>
              <a:t> </a:t>
            </a:r>
          </a:p>
          <a:p>
            <a:pPr lvl="1" fontAlgn="base"/>
            <a:r>
              <a:rPr lang="en-US" b="1" dirty="0"/>
              <a:t>If both the letters are in the same column</a:t>
            </a:r>
            <a:r>
              <a:rPr lang="en-US" dirty="0"/>
              <a:t>: Take the letter above each one (going back to the bottom if at the top).</a:t>
            </a:r>
            <a:br>
              <a:rPr lang="en-US" dirty="0"/>
            </a:br>
            <a:r>
              <a:rPr lang="en-US" b="1" dirty="0"/>
              <a:t>For example:</a:t>
            </a:r>
            <a:r>
              <a:rPr lang="en-US" dirty="0"/>
              <a:t> </a:t>
            </a:r>
            <a:r>
              <a:rPr lang="en-US" dirty="0" smtClean="0"/>
              <a:t>PT= CL</a:t>
            </a:r>
            <a:br>
              <a:rPr lang="en-US" dirty="0" smtClean="0"/>
            </a:br>
            <a:r>
              <a:rPr lang="en-US" dirty="0" smtClean="0"/>
              <a:t>		        CT=ME</a:t>
            </a:r>
          </a:p>
          <a:p>
            <a:pPr lvl="1" fontAlgn="base"/>
            <a:r>
              <a:rPr lang="en-US" dirty="0"/>
              <a:t/>
            </a:r>
            <a:br>
              <a:rPr lang="en-US" dirty="0"/>
            </a:br>
            <a:r>
              <a:rPr lang="en-US" dirty="0"/>
              <a:t> </a:t>
            </a:r>
          </a:p>
          <a:p>
            <a:endParaRPr lang="en-US" dirty="0" smtClean="0"/>
          </a:p>
        </p:txBody>
      </p:sp>
      <p:pic>
        <p:nvPicPr>
          <p:cNvPr id="4" name="Picture 3"/>
          <p:cNvPicPr>
            <a:picLocks noChangeAspect="1"/>
          </p:cNvPicPr>
          <p:nvPr/>
        </p:nvPicPr>
        <p:blipFill>
          <a:blip r:embed="rId2"/>
          <a:stretch>
            <a:fillRect/>
          </a:stretch>
        </p:blipFill>
        <p:spPr>
          <a:xfrm>
            <a:off x="5797572" y="3114005"/>
            <a:ext cx="4486275" cy="2819400"/>
          </a:xfrm>
          <a:prstGeom prst="rect">
            <a:avLst/>
          </a:prstGeom>
        </p:spPr>
      </p:pic>
    </p:spTree>
    <p:extLst>
      <p:ext uri="{BB962C8B-B14F-4D97-AF65-F5344CB8AC3E}">
        <p14:creationId xmlns:p14="http://schemas.microsoft.com/office/powerpoint/2010/main" val="1294342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Cipher</a:t>
            </a:r>
            <a:endParaRPr lang="en-US" dirty="0"/>
          </a:p>
        </p:txBody>
      </p:sp>
      <p:sp>
        <p:nvSpPr>
          <p:cNvPr id="3" name="Content Placeholder 2"/>
          <p:cNvSpPr>
            <a:spLocks noGrp="1"/>
          </p:cNvSpPr>
          <p:nvPr>
            <p:ph idx="1"/>
          </p:nvPr>
        </p:nvSpPr>
        <p:spPr/>
        <p:txBody>
          <a:bodyPr/>
          <a:lstStyle/>
          <a:p>
            <a:r>
              <a:rPr lang="en-US" b="1" dirty="0"/>
              <a:t>If both the letters are in the same row</a:t>
            </a:r>
            <a:r>
              <a:rPr lang="en-US" dirty="0"/>
              <a:t>: Take the letter to the left of each one (going back to the rightmost if at the leftmost position).</a:t>
            </a:r>
            <a:r>
              <a:rPr lang="en-US" dirty="0" smtClean="0"/>
              <a:t/>
            </a:r>
            <a:br>
              <a:rPr lang="en-US" dirty="0" smtClean="0"/>
            </a:br>
            <a:r>
              <a:rPr lang="en-US" b="1" dirty="0"/>
              <a:t>For example:</a:t>
            </a:r>
            <a:r>
              <a:rPr lang="en-US" dirty="0"/>
              <a:t> </a:t>
            </a:r>
            <a:r>
              <a:rPr lang="en-US" dirty="0" smtClean="0"/>
              <a:t> PT= TL</a:t>
            </a:r>
          </a:p>
          <a:p>
            <a:pPr marL="0" lvl="4" indent="0">
              <a:spcBef>
                <a:spcPts val="1000"/>
              </a:spcBef>
              <a:buNone/>
            </a:pPr>
            <a:r>
              <a:rPr lang="en-US" sz="2800" dirty="0" smtClean="0"/>
              <a:t>		      CT=ST </a:t>
            </a:r>
            <a:endParaRPr lang="en-US" sz="2800" dirty="0"/>
          </a:p>
        </p:txBody>
      </p:sp>
      <p:pic>
        <p:nvPicPr>
          <p:cNvPr id="4" name="Picture 3"/>
          <p:cNvPicPr>
            <a:picLocks noChangeAspect="1"/>
          </p:cNvPicPr>
          <p:nvPr/>
        </p:nvPicPr>
        <p:blipFill>
          <a:blip r:embed="rId2"/>
          <a:stretch>
            <a:fillRect/>
          </a:stretch>
        </p:blipFill>
        <p:spPr>
          <a:xfrm>
            <a:off x="5338159" y="3118766"/>
            <a:ext cx="4400550" cy="2809875"/>
          </a:xfrm>
          <a:prstGeom prst="rect">
            <a:avLst/>
          </a:prstGeom>
        </p:spPr>
      </p:pic>
    </p:spTree>
    <p:extLst>
      <p:ext uri="{BB962C8B-B14F-4D97-AF65-F5344CB8AC3E}">
        <p14:creationId xmlns:p14="http://schemas.microsoft.com/office/powerpoint/2010/main" val="2188473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Cipher</a:t>
            </a:r>
            <a:endParaRPr lang="en-US" dirty="0"/>
          </a:p>
        </p:txBody>
      </p:sp>
      <p:sp>
        <p:nvSpPr>
          <p:cNvPr id="3" name="Content Placeholder 2"/>
          <p:cNvSpPr>
            <a:spLocks noGrp="1"/>
          </p:cNvSpPr>
          <p:nvPr>
            <p:ph idx="1"/>
          </p:nvPr>
        </p:nvSpPr>
        <p:spPr/>
        <p:txBody>
          <a:bodyPr/>
          <a:lstStyle/>
          <a:p>
            <a:r>
              <a:rPr lang="en-US" b="1" dirty="0"/>
              <a:t>If neither of the above rules is true</a:t>
            </a:r>
            <a:r>
              <a:rPr lang="en-US" dirty="0"/>
              <a:t>: Form a rectangle with the two letters and take the letters on the horizontal opposite corner of the rectangle.</a:t>
            </a:r>
            <a:br>
              <a:rPr lang="en-US" dirty="0"/>
            </a:br>
            <a:r>
              <a:rPr lang="en-US" b="1" dirty="0"/>
              <a:t>For example:</a:t>
            </a:r>
            <a:r>
              <a:rPr lang="en-US" dirty="0"/>
              <a:t> </a:t>
            </a:r>
            <a:r>
              <a:rPr lang="en-US" dirty="0" smtClean="0"/>
              <a:t>PT= RQ</a:t>
            </a:r>
          </a:p>
          <a:p>
            <a:pPr marL="0" indent="0">
              <a:buNone/>
            </a:pPr>
            <a:r>
              <a:rPr lang="en-US" dirty="0" smtClean="0"/>
              <a:t>		    CT= NT</a:t>
            </a:r>
            <a:r>
              <a:rPr lang="en-US" dirty="0"/>
              <a:t/>
            </a:r>
            <a:br>
              <a:rPr lang="en-US" dirty="0"/>
            </a:br>
            <a:r>
              <a:rPr lang="en-US" dirty="0"/>
              <a:t> </a:t>
            </a:r>
          </a:p>
          <a:p>
            <a:endParaRPr lang="en-US" dirty="0"/>
          </a:p>
        </p:txBody>
      </p:sp>
      <p:pic>
        <p:nvPicPr>
          <p:cNvPr id="4" name="Picture 3"/>
          <p:cNvPicPr>
            <a:picLocks noChangeAspect="1"/>
          </p:cNvPicPr>
          <p:nvPr/>
        </p:nvPicPr>
        <p:blipFill>
          <a:blip r:embed="rId2"/>
          <a:stretch>
            <a:fillRect/>
          </a:stretch>
        </p:blipFill>
        <p:spPr>
          <a:xfrm>
            <a:off x="5580040" y="2994741"/>
            <a:ext cx="4457700" cy="2800350"/>
          </a:xfrm>
          <a:prstGeom prst="rect">
            <a:avLst/>
          </a:prstGeom>
        </p:spPr>
      </p:pic>
    </p:spTree>
    <p:extLst>
      <p:ext uri="{BB962C8B-B14F-4D97-AF65-F5344CB8AC3E}">
        <p14:creationId xmlns:p14="http://schemas.microsoft.com/office/powerpoint/2010/main" val="276989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Cipher</a:t>
            </a:r>
            <a:endParaRPr lang="en-US" dirty="0"/>
          </a:p>
        </p:txBody>
      </p:sp>
      <p:pic>
        <p:nvPicPr>
          <p:cNvPr id="7" name="Content Placeholder 6"/>
          <p:cNvPicPr>
            <a:picLocks noGrp="1" noChangeAspect="1"/>
          </p:cNvPicPr>
          <p:nvPr>
            <p:ph idx="1"/>
          </p:nvPr>
        </p:nvPicPr>
        <p:blipFill>
          <a:blip r:embed="rId2"/>
          <a:stretch>
            <a:fillRect/>
          </a:stretch>
        </p:blipFill>
        <p:spPr>
          <a:xfrm>
            <a:off x="1313980" y="1935107"/>
            <a:ext cx="2867025" cy="2638425"/>
          </a:xfrm>
          <a:prstGeom prst="rect">
            <a:avLst/>
          </a:prstGeom>
        </p:spPr>
      </p:pic>
      <p:pic>
        <p:nvPicPr>
          <p:cNvPr id="5" name="Picture 4"/>
          <p:cNvPicPr>
            <a:picLocks noChangeAspect="1"/>
          </p:cNvPicPr>
          <p:nvPr/>
        </p:nvPicPr>
        <p:blipFill>
          <a:blip r:embed="rId3"/>
          <a:stretch>
            <a:fillRect/>
          </a:stretch>
        </p:blipFill>
        <p:spPr>
          <a:xfrm>
            <a:off x="6076950" y="3414712"/>
            <a:ext cx="38100" cy="28575"/>
          </a:xfrm>
          <a:prstGeom prst="rect">
            <a:avLst/>
          </a:prstGeom>
        </p:spPr>
      </p:pic>
      <p:pic>
        <p:nvPicPr>
          <p:cNvPr id="8" name="Picture 7"/>
          <p:cNvPicPr>
            <a:picLocks noChangeAspect="1"/>
          </p:cNvPicPr>
          <p:nvPr/>
        </p:nvPicPr>
        <p:blipFill>
          <a:blip r:embed="rId4"/>
          <a:stretch>
            <a:fillRect/>
          </a:stretch>
        </p:blipFill>
        <p:spPr>
          <a:xfrm>
            <a:off x="4700923" y="2030357"/>
            <a:ext cx="6267450" cy="2543175"/>
          </a:xfrm>
          <a:prstGeom prst="rect">
            <a:avLst/>
          </a:prstGeom>
        </p:spPr>
      </p:pic>
    </p:spTree>
    <p:extLst>
      <p:ext uri="{BB962C8B-B14F-4D97-AF65-F5344CB8AC3E}">
        <p14:creationId xmlns:p14="http://schemas.microsoft.com/office/powerpoint/2010/main" val="16661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Cipher</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Playfair</a:t>
            </a:r>
            <a:r>
              <a:rPr lang="en-US" dirty="0" smtClean="0"/>
              <a:t> cipher was the first digraph substitution cipher to be used in practice.</a:t>
            </a:r>
          </a:p>
          <a:p>
            <a:r>
              <a:rPr lang="en-US" dirty="0" smtClean="0"/>
              <a:t>The cipher was devised in 1854 by Charles Wheatstone, but it was given the name </a:t>
            </a:r>
            <a:r>
              <a:rPr lang="en-US" dirty="0" err="1" smtClean="0"/>
              <a:t>Playfair</a:t>
            </a:r>
            <a:r>
              <a:rPr lang="en-US" dirty="0" smtClean="0"/>
              <a:t> after Lord </a:t>
            </a:r>
            <a:r>
              <a:rPr lang="en-US" dirty="0" err="1" smtClean="0"/>
              <a:t>Playfair</a:t>
            </a:r>
            <a:r>
              <a:rPr lang="en-US" dirty="0" smtClean="0"/>
              <a:t>, who encouraged its usage.</a:t>
            </a:r>
          </a:p>
          <a:p>
            <a:pPr marL="0" indent="0">
              <a:buNone/>
            </a:pPr>
            <a:endParaRPr lang="en-US" dirty="0"/>
          </a:p>
        </p:txBody>
      </p:sp>
    </p:spTree>
    <p:extLst>
      <p:ext uri="{BB962C8B-B14F-4D97-AF65-F5344CB8AC3E}">
        <p14:creationId xmlns:p14="http://schemas.microsoft.com/office/powerpoint/2010/main" val="1732020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Cipher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Key= MONARCHY</a:t>
            </a:r>
          </a:p>
          <a:p>
            <a:r>
              <a:rPr lang="en-US" dirty="0" smtClean="0"/>
              <a:t>Plaintext= instruments</a:t>
            </a:r>
          </a:p>
          <a:p>
            <a:r>
              <a:rPr lang="en-US" b="1" dirty="0" smtClean="0"/>
              <a:t>ALGORITHM: </a:t>
            </a:r>
            <a:r>
              <a:rPr lang="en-US" dirty="0" smtClean="0"/>
              <a:t>Consists of 2 steps:</a:t>
            </a:r>
            <a:endParaRPr lang="en-US" dirty="0"/>
          </a:p>
          <a:p>
            <a:pPr fontAlgn="base"/>
            <a:r>
              <a:rPr lang="en-US" b="1" dirty="0"/>
              <a:t>Generate the key Square(5×5):</a:t>
            </a:r>
            <a:r>
              <a:rPr lang="en-US" dirty="0"/>
              <a:t> The key square is a 5×5 grid of alphabets that acts as the key for encrypting the plaintext. </a:t>
            </a:r>
            <a:endParaRPr lang="en-US" dirty="0" smtClean="0"/>
          </a:p>
          <a:p>
            <a:pPr fontAlgn="base"/>
            <a:r>
              <a:rPr lang="en-US" dirty="0" smtClean="0"/>
              <a:t>Each </a:t>
            </a:r>
            <a:r>
              <a:rPr lang="en-US" dirty="0"/>
              <a:t>of the 25 alphabets must be unique and one letter of the alphabet (usually J) is omitted from the table (as the table can hold only 25 alphabets). </a:t>
            </a:r>
            <a:endParaRPr lang="en-US" dirty="0" smtClean="0"/>
          </a:p>
          <a:p>
            <a:pPr fontAlgn="base"/>
            <a:r>
              <a:rPr lang="en-US" dirty="0" smtClean="0"/>
              <a:t>If </a:t>
            </a:r>
            <a:r>
              <a:rPr lang="en-US" dirty="0"/>
              <a:t>the plaintext contains J, then it is replaced by I. </a:t>
            </a:r>
          </a:p>
          <a:p>
            <a:pPr fontAlgn="base"/>
            <a:r>
              <a:rPr lang="en-US" dirty="0"/>
              <a:t>The initial alphabets in the key square are the unique alphabets of the key in the order in which they appear followed by the remaining letters of the alphabet in order.</a:t>
            </a:r>
          </a:p>
          <a:p>
            <a:endParaRPr lang="en-US" dirty="0"/>
          </a:p>
        </p:txBody>
      </p:sp>
    </p:spTree>
    <p:extLst>
      <p:ext uri="{BB962C8B-B14F-4D97-AF65-F5344CB8AC3E}">
        <p14:creationId xmlns:p14="http://schemas.microsoft.com/office/powerpoint/2010/main" val="377457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Cipher</a:t>
            </a:r>
            <a:endParaRPr lang="en-US" dirty="0"/>
          </a:p>
        </p:txBody>
      </p:sp>
      <p:sp>
        <p:nvSpPr>
          <p:cNvPr id="3" name="Content Placeholder 2"/>
          <p:cNvSpPr>
            <a:spLocks noGrp="1"/>
          </p:cNvSpPr>
          <p:nvPr>
            <p:ph idx="1"/>
          </p:nvPr>
        </p:nvSpPr>
        <p:spPr/>
        <p:txBody>
          <a:bodyPr/>
          <a:lstStyle/>
          <a:p>
            <a:r>
              <a:rPr lang="en-US" b="1" dirty="0"/>
              <a:t>Algorithm to encrypt the plain text:</a:t>
            </a:r>
            <a:r>
              <a:rPr lang="en-US" dirty="0"/>
              <a:t> The plaintext is split into pairs of two letters (digraphs). If there is an odd number of letters, a Z is added to the last letter. </a:t>
            </a:r>
            <a:r>
              <a:rPr lang="en-US" dirty="0" smtClean="0"/>
              <a:t/>
            </a:r>
            <a:br>
              <a:rPr lang="en-US" dirty="0" smtClean="0"/>
            </a:br>
            <a:r>
              <a:rPr lang="en-US" b="1" dirty="0"/>
              <a:t>For example:</a:t>
            </a:r>
            <a:r>
              <a:rPr lang="en-US" dirty="0"/>
              <a:t> </a:t>
            </a:r>
            <a:endParaRPr lang="en-US" dirty="0" smtClean="0"/>
          </a:p>
          <a:p>
            <a:r>
              <a:rPr lang="en-US" dirty="0" smtClean="0"/>
              <a:t>Plaintext= ‘instruments’</a:t>
            </a:r>
          </a:p>
          <a:p>
            <a:r>
              <a:rPr lang="en-US" dirty="0" smtClean="0"/>
              <a:t>After Split= ‘in’ ‘</a:t>
            </a:r>
            <a:r>
              <a:rPr lang="en-US" dirty="0" err="1" smtClean="0"/>
              <a:t>st</a:t>
            </a:r>
            <a:r>
              <a:rPr lang="en-US" dirty="0" smtClean="0"/>
              <a:t>’ ‘</a:t>
            </a:r>
            <a:r>
              <a:rPr lang="en-US" dirty="0" err="1" smtClean="0"/>
              <a:t>ru</a:t>
            </a:r>
            <a:r>
              <a:rPr lang="en-US" dirty="0" smtClean="0"/>
              <a:t>’ ‘me’ ‘</a:t>
            </a:r>
            <a:r>
              <a:rPr lang="en-US" dirty="0" err="1" smtClean="0"/>
              <a:t>nt</a:t>
            </a:r>
            <a:r>
              <a:rPr lang="en-US" dirty="0" smtClean="0"/>
              <a:t>’ ‘</a:t>
            </a:r>
            <a:r>
              <a:rPr lang="en-US" dirty="0" err="1" smtClean="0"/>
              <a:t>sz</a:t>
            </a:r>
            <a:r>
              <a:rPr lang="en-US" dirty="0" smtClean="0"/>
              <a:t>’</a:t>
            </a:r>
          </a:p>
        </p:txBody>
      </p:sp>
    </p:spTree>
    <p:extLst>
      <p:ext uri="{BB962C8B-B14F-4D97-AF65-F5344CB8AC3E}">
        <p14:creationId xmlns:p14="http://schemas.microsoft.com/office/powerpoint/2010/main" val="350011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Cipher</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b="1" dirty="0"/>
              <a:t>1. </a:t>
            </a:r>
            <a:r>
              <a:rPr lang="en-US" dirty="0"/>
              <a:t>Pair cannot be made with same letter. </a:t>
            </a:r>
            <a:endParaRPr lang="en-US" dirty="0" smtClean="0"/>
          </a:p>
          <a:p>
            <a:pPr fontAlgn="base"/>
            <a:r>
              <a:rPr lang="en-US" dirty="0" smtClean="0"/>
              <a:t>Break </a:t>
            </a:r>
            <a:r>
              <a:rPr lang="en-US" dirty="0"/>
              <a:t>the letter in single and add a bogus letter to the previous letter.</a:t>
            </a:r>
          </a:p>
          <a:p>
            <a:pPr fontAlgn="base"/>
            <a:r>
              <a:rPr lang="en-US" b="1" dirty="0"/>
              <a:t>Plain Text: </a:t>
            </a:r>
            <a:r>
              <a:rPr lang="en-US" dirty="0"/>
              <a:t>“hello”</a:t>
            </a:r>
          </a:p>
          <a:p>
            <a:pPr fontAlgn="base"/>
            <a:r>
              <a:rPr lang="en-US" b="1" dirty="0"/>
              <a:t>After Split: </a:t>
            </a:r>
            <a:r>
              <a:rPr lang="en-US" dirty="0"/>
              <a:t>‘he’ ‘lx’ ‘lo’</a:t>
            </a:r>
          </a:p>
          <a:p>
            <a:pPr fontAlgn="base"/>
            <a:r>
              <a:rPr lang="en-US" dirty="0"/>
              <a:t>Here </a:t>
            </a:r>
            <a:r>
              <a:rPr lang="en-US" b="1" dirty="0"/>
              <a:t>‘x’ </a:t>
            </a:r>
            <a:r>
              <a:rPr lang="en-US" dirty="0"/>
              <a:t>is the </a:t>
            </a:r>
            <a:r>
              <a:rPr lang="en-US" dirty="0" smtClean="0"/>
              <a:t>bogus\padded </a:t>
            </a:r>
            <a:r>
              <a:rPr lang="en-US" dirty="0"/>
              <a:t>letter.</a:t>
            </a:r>
          </a:p>
          <a:p>
            <a:pPr fontAlgn="base"/>
            <a:r>
              <a:rPr lang="en-US" b="1" dirty="0"/>
              <a:t>2. </a:t>
            </a:r>
            <a:r>
              <a:rPr lang="en-US" dirty="0"/>
              <a:t>If the letter is standing alone in the process of pairing, then add an extra bogus letter with the alone letter</a:t>
            </a:r>
          </a:p>
          <a:p>
            <a:pPr fontAlgn="base"/>
            <a:r>
              <a:rPr lang="en-US" b="1" dirty="0"/>
              <a:t>Plain Text: </a:t>
            </a:r>
            <a:r>
              <a:rPr lang="en-US" dirty="0"/>
              <a:t>“</a:t>
            </a:r>
            <a:r>
              <a:rPr lang="en-US" dirty="0" err="1"/>
              <a:t>helloe</a:t>
            </a:r>
            <a:r>
              <a:rPr lang="en-US" dirty="0"/>
              <a:t>”</a:t>
            </a:r>
          </a:p>
          <a:p>
            <a:pPr fontAlgn="base"/>
            <a:r>
              <a:rPr lang="en-US" b="1" dirty="0" err="1"/>
              <a:t>AfterSplit</a:t>
            </a:r>
            <a:r>
              <a:rPr lang="en-US" b="1" dirty="0"/>
              <a:t>: </a:t>
            </a:r>
            <a:r>
              <a:rPr lang="en-US" dirty="0"/>
              <a:t>‘he’ ‘lx’ ‘lo’ ‘</a:t>
            </a:r>
            <a:r>
              <a:rPr lang="en-US" dirty="0" err="1"/>
              <a:t>ez</a:t>
            </a:r>
            <a:r>
              <a:rPr lang="en-US" dirty="0"/>
              <a:t>’</a:t>
            </a:r>
          </a:p>
          <a:p>
            <a:r>
              <a:rPr lang="en-US" dirty="0"/>
              <a:t>Here </a:t>
            </a:r>
            <a:r>
              <a:rPr lang="en-US" b="1" dirty="0"/>
              <a:t>‘z’ </a:t>
            </a:r>
            <a:r>
              <a:rPr lang="en-US" dirty="0"/>
              <a:t> is the </a:t>
            </a:r>
            <a:r>
              <a:rPr lang="en-US" dirty="0" smtClean="0"/>
              <a:t>bogus\padded </a:t>
            </a:r>
            <a:r>
              <a:rPr lang="en-US" dirty="0"/>
              <a:t>letter.</a:t>
            </a:r>
          </a:p>
        </p:txBody>
      </p:sp>
    </p:spTree>
    <p:extLst>
      <p:ext uri="{BB962C8B-B14F-4D97-AF65-F5344CB8AC3E}">
        <p14:creationId xmlns:p14="http://schemas.microsoft.com/office/powerpoint/2010/main" val="45104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Cipher</a:t>
            </a:r>
            <a:endParaRPr lang="en-US" dirty="0"/>
          </a:p>
        </p:txBody>
      </p:sp>
      <p:sp>
        <p:nvSpPr>
          <p:cNvPr id="3" name="Content Placeholder 2"/>
          <p:cNvSpPr>
            <a:spLocks noGrp="1"/>
          </p:cNvSpPr>
          <p:nvPr>
            <p:ph idx="1"/>
          </p:nvPr>
        </p:nvSpPr>
        <p:spPr/>
        <p:txBody>
          <a:bodyPr/>
          <a:lstStyle/>
          <a:p>
            <a:r>
              <a:rPr lang="en-US" dirty="0" smtClean="0"/>
              <a:t>Rules for encryption:</a:t>
            </a:r>
          </a:p>
          <a:p>
            <a:r>
              <a:rPr lang="en-US" b="1" dirty="0"/>
              <a:t>If both the letters are in the same column</a:t>
            </a:r>
            <a:r>
              <a:rPr lang="en-US" dirty="0"/>
              <a:t>: Take the letter below each one (going back to the top if at the bottom).</a:t>
            </a:r>
            <a:r>
              <a:rPr lang="en-US" dirty="0" smtClean="0"/>
              <a:t/>
            </a:r>
            <a:br>
              <a:rPr lang="en-US" dirty="0" smtClean="0"/>
            </a:br>
            <a:r>
              <a:rPr lang="en-US" b="1" dirty="0"/>
              <a:t>For example:</a:t>
            </a:r>
            <a:r>
              <a:rPr lang="en-US" dirty="0"/>
              <a:t> </a:t>
            </a:r>
            <a:r>
              <a:rPr lang="en-US" dirty="0" smtClean="0"/>
              <a:t> PT= ME</a:t>
            </a:r>
            <a:br>
              <a:rPr lang="en-US" dirty="0" smtClean="0"/>
            </a:br>
            <a:r>
              <a:rPr lang="en-US" dirty="0" smtClean="0"/>
              <a:t>		      CT=CL</a:t>
            </a:r>
            <a:endParaRPr lang="en-US" dirty="0"/>
          </a:p>
        </p:txBody>
      </p:sp>
      <p:pic>
        <p:nvPicPr>
          <p:cNvPr id="5" name="Picture 4"/>
          <p:cNvPicPr>
            <a:picLocks noChangeAspect="1"/>
          </p:cNvPicPr>
          <p:nvPr/>
        </p:nvPicPr>
        <p:blipFill>
          <a:blip r:embed="rId2"/>
          <a:stretch>
            <a:fillRect/>
          </a:stretch>
        </p:blipFill>
        <p:spPr>
          <a:xfrm>
            <a:off x="4467694" y="3492500"/>
            <a:ext cx="4467225" cy="2819400"/>
          </a:xfrm>
          <a:prstGeom prst="rect">
            <a:avLst/>
          </a:prstGeom>
        </p:spPr>
      </p:pic>
    </p:spTree>
    <p:extLst>
      <p:ext uri="{BB962C8B-B14F-4D97-AF65-F5344CB8AC3E}">
        <p14:creationId xmlns:p14="http://schemas.microsoft.com/office/powerpoint/2010/main" val="197878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Cipher</a:t>
            </a:r>
            <a:endParaRPr lang="en-US" dirty="0"/>
          </a:p>
        </p:txBody>
      </p:sp>
      <p:sp>
        <p:nvSpPr>
          <p:cNvPr id="3" name="Content Placeholder 2"/>
          <p:cNvSpPr>
            <a:spLocks noGrp="1"/>
          </p:cNvSpPr>
          <p:nvPr>
            <p:ph idx="1"/>
          </p:nvPr>
        </p:nvSpPr>
        <p:spPr/>
        <p:txBody>
          <a:bodyPr/>
          <a:lstStyle/>
          <a:p>
            <a:r>
              <a:rPr lang="en-US" b="1" dirty="0"/>
              <a:t>If both the letters are in the same row</a:t>
            </a:r>
            <a:r>
              <a:rPr lang="en-US" dirty="0"/>
              <a:t>: Take the letter to the right of each one (going back to the leftmost if at the rightmost position).</a:t>
            </a:r>
            <a:r>
              <a:rPr lang="en-US" dirty="0" smtClean="0"/>
              <a:t/>
            </a:r>
            <a:br>
              <a:rPr lang="en-US" dirty="0" smtClean="0"/>
            </a:br>
            <a:r>
              <a:rPr lang="en-US" b="1" dirty="0"/>
              <a:t>For example:</a:t>
            </a:r>
            <a:r>
              <a:rPr lang="en-US" dirty="0"/>
              <a:t> </a:t>
            </a:r>
            <a:r>
              <a:rPr lang="en-US" dirty="0" smtClean="0"/>
              <a:t> PT= ST</a:t>
            </a:r>
          </a:p>
          <a:p>
            <a:pPr marL="0" lvl="5" indent="0">
              <a:spcBef>
                <a:spcPts val="1000"/>
              </a:spcBef>
              <a:buNone/>
            </a:pPr>
            <a:r>
              <a:rPr lang="en-US" sz="2800" dirty="0" smtClean="0"/>
              <a:t>		      CT</a:t>
            </a:r>
            <a:r>
              <a:rPr lang="en-US" sz="2800" dirty="0"/>
              <a:t>=     </a:t>
            </a:r>
            <a:r>
              <a:rPr lang="en-US" sz="2800" dirty="0" smtClean="0"/>
              <a:t>TL </a:t>
            </a:r>
            <a:endParaRPr lang="en-US" sz="2800" dirty="0"/>
          </a:p>
        </p:txBody>
      </p:sp>
      <p:pic>
        <p:nvPicPr>
          <p:cNvPr id="4" name="Picture 3"/>
          <p:cNvPicPr>
            <a:picLocks noChangeAspect="1"/>
          </p:cNvPicPr>
          <p:nvPr/>
        </p:nvPicPr>
        <p:blipFill>
          <a:blip r:embed="rId2"/>
          <a:stretch>
            <a:fillRect/>
          </a:stretch>
        </p:blipFill>
        <p:spPr>
          <a:xfrm>
            <a:off x="5459368" y="3139762"/>
            <a:ext cx="4467225" cy="2819400"/>
          </a:xfrm>
          <a:prstGeom prst="rect">
            <a:avLst/>
          </a:prstGeom>
        </p:spPr>
      </p:pic>
    </p:spTree>
    <p:extLst>
      <p:ext uri="{BB962C8B-B14F-4D97-AF65-F5344CB8AC3E}">
        <p14:creationId xmlns:p14="http://schemas.microsoft.com/office/powerpoint/2010/main" val="429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Cipher</a:t>
            </a:r>
            <a:endParaRPr lang="en-US" dirty="0"/>
          </a:p>
        </p:txBody>
      </p:sp>
      <p:sp>
        <p:nvSpPr>
          <p:cNvPr id="3" name="Content Placeholder 2"/>
          <p:cNvSpPr>
            <a:spLocks noGrp="1"/>
          </p:cNvSpPr>
          <p:nvPr>
            <p:ph idx="1"/>
          </p:nvPr>
        </p:nvSpPr>
        <p:spPr/>
        <p:txBody>
          <a:bodyPr/>
          <a:lstStyle/>
          <a:p>
            <a:r>
              <a:rPr lang="en-US" b="1" dirty="0"/>
              <a:t>If neither of the above rules is true</a:t>
            </a:r>
            <a:r>
              <a:rPr lang="en-US" dirty="0"/>
              <a:t>: Form a rectangle with the two letters and take the letters on the horizontal opposite corner of the rectangle.</a:t>
            </a:r>
            <a:r>
              <a:rPr lang="en-US" dirty="0" smtClean="0"/>
              <a:t/>
            </a:r>
            <a:br>
              <a:rPr lang="en-US" dirty="0" smtClean="0"/>
            </a:br>
            <a:r>
              <a:rPr lang="en-US" b="1" dirty="0"/>
              <a:t>For example:</a:t>
            </a:r>
            <a:r>
              <a:rPr lang="en-US" dirty="0"/>
              <a:t> </a:t>
            </a:r>
            <a:r>
              <a:rPr lang="en-US" dirty="0" smtClean="0"/>
              <a:t>  PT=NT</a:t>
            </a:r>
          </a:p>
          <a:p>
            <a:pPr marL="0" indent="0">
              <a:buNone/>
            </a:pPr>
            <a:r>
              <a:rPr lang="en-US" dirty="0"/>
              <a:t>	</a:t>
            </a:r>
            <a:r>
              <a:rPr lang="en-US" dirty="0" smtClean="0"/>
              <a:t>	       CT=RQ </a:t>
            </a:r>
            <a:endParaRPr lang="en-US" dirty="0"/>
          </a:p>
        </p:txBody>
      </p:sp>
      <p:pic>
        <p:nvPicPr>
          <p:cNvPr id="4" name="Picture 3"/>
          <p:cNvPicPr>
            <a:picLocks noChangeAspect="1"/>
          </p:cNvPicPr>
          <p:nvPr/>
        </p:nvPicPr>
        <p:blipFill>
          <a:blip r:embed="rId2"/>
          <a:stretch>
            <a:fillRect/>
          </a:stretch>
        </p:blipFill>
        <p:spPr>
          <a:xfrm>
            <a:off x="4965208" y="3010973"/>
            <a:ext cx="4476750" cy="2819400"/>
          </a:xfrm>
          <a:prstGeom prst="rect">
            <a:avLst/>
          </a:prstGeom>
        </p:spPr>
      </p:pic>
    </p:spTree>
    <p:extLst>
      <p:ext uri="{BB962C8B-B14F-4D97-AF65-F5344CB8AC3E}">
        <p14:creationId xmlns:p14="http://schemas.microsoft.com/office/powerpoint/2010/main" val="167460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Cipher</a:t>
            </a:r>
            <a:endParaRPr lang="en-US" dirty="0"/>
          </a:p>
        </p:txBody>
      </p:sp>
      <p:sp>
        <p:nvSpPr>
          <p:cNvPr id="3" name="Content Placeholder 2"/>
          <p:cNvSpPr>
            <a:spLocks noGrp="1"/>
          </p:cNvSpPr>
          <p:nvPr>
            <p:ph idx="1"/>
          </p:nvPr>
        </p:nvSpPr>
        <p:spPr/>
        <p:txBody>
          <a:bodyPr/>
          <a:lstStyle/>
          <a:p>
            <a:r>
              <a:rPr lang="en-US" dirty="0" smtClean="0"/>
              <a:t>Plain Text= ‘</a:t>
            </a:r>
            <a:r>
              <a:rPr lang="en-US" dirty="0" err="1" smtClean="0"/>
              <a:t>instrumentsz</a:t>
            </a:r>
            <a:r>
              <a:rPr lang="en-US" dirty="0" smtClean="0"/>
              <a:t>’</a:t>
            </a:r>
          </a:p>
          <a:p>
            <a:r>
              <a:rPr lang="en-US" dirty="0" smtClean="0"/>
              <a:t>Cipher Text= ‘</a:t>
            </a:r>
            <a:r>
              <a:rPr lang="en-US" dirty="0" err="1" smtClean="0"/>
              <a:t>gatlmzclrqtx</a:t>
            </a:r>
            <a:r>
              <a:rPr lang="en-US" dirty="0" smtClean="0"/>
              <a:t>’</a:t>
            </a:r>
            <a:endParaRPr lang="en-US" dirty="0"/>
          </a:p>
        </p:txBody>
      </p:sp>
      <p:pic>
        <p:nvPicPr>
          <p:cNvPr id="8" name="Picture 7"/>
          <p:cNvPicPr>
            <a:picLocks noChangeAspect="1"/>
          </p:cNvPicPr>
          <p:nvPr/>
        </p:nvPicPr>
        <p:blipFill>
          <a:blip r:embed="rId2"/>
          <a:stretch>
            <a:fillRect/>
          </a:stretch>
        </p:blipFill>
        <p:spPr>
          <a:xfrm>
            <a:off x="988655" y="2767013"/>
            <a:ext cx="1019175" cy="3409950"/>
          </a:xfrm>
          <a:prstGeom prst="rect">
            <a:avLst/>
          </a:prstGeom>
        </p:spPr>
      </p:pic>
      <p:pic>
        <p:nvPicPr>
          <p:cNvPr id="9" name="Picture 8"/>
          <p:cNvPicPr>
            <a:picLocks noChangeAspect="1"/>
          </p:cNvPicPr>
          <p:nvPr/>
        </p:nvPicPr>
        <p:blipFill>
          <a:blip r:embed="rId3"/>
          <a:stretch>
            <a:fillRect/>
          </a:stretch>
        </p:blipFill>
        <p:spPr>
          <a:xfrm>
            <a:off x="3240310" y="2767013"/>
            <a:ext cx="7719611" cy="3544887"/>
          </a:xfrm>
          <a:prstGeom prst="rect">
            <a:avLst/>
          </a:prstGeom>
        </p:spPr>
      </p:pic>
    </p:spTree>
    <p:extLst>
      <p:ext uri="{BB962C8B-B14F-4D97-AF65-F5344CB8AC3E}">
        <p14:creationId xmlns:p14="http://schemas.microsoft.com/office/powerpoint/2010/main" val="1672240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353</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LAB LECTURE 3</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lpstr>Playfair Cipher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LECTURE 3</dc:title>
  <dc:creator>TLS</dc:creator>
  <cp:lastModifiedBy>TLS</cp:lastModifiedBy>
  <cp:revision>10</cp:revision>
  <dcterms:created xsi:type="dcterms:W3CDTF">2022-11-16T04:50:15Z</dcterms:created>
  <dcterms:modified xsi:type="dcterms:W3CDTF">2022-11-17T05:25:37Z</dcterms:modified>
</cp:coreProperties>
</file>