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75CB4E-36E9-4F7B-AAF6-91620E61262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329592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5CB4E-36E9-4F7B-AAF6-91620E61262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203078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5CB4E-36E9-4F7B-AAF6-91620E61262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251543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5CB4E-36E9-4F7B-AAF6-91620E61262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124932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75CB4E-36E9-4F7B-AAF6-91620E612620}"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312382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75CB4E-36E9-4F7B-AAF6-91620E61262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776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75CB4E-36E9-4F7B-AAF6-91620E612620}"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378800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75CB4E-36E9-4F7B-AAF6-91620E612620}"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127027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5CB4E-36E9-4F7B-AAF6-91620E612620}"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35457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5CB4E-36E9-4F7B-AAF6-91620E61262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18661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5CB4E-36E9-4F7B-AAF6-91620E612620}"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CE314-05BE-48D6-9795-0A937C6F0541}" type="slidenum">
              <a:rPr lang="en-US" smtClean="0"/>
              <a:t>‹#›</a:t>
            </a:fld>
            <a:endParaRPr lang="en-US"/>
          </a:p>
        </p:txBody>
      </p:sp>
    </p:spTree>
    <p:extLst>
      <p:ext uri="{BB962C8B-B14F-4D97-AF65-F5344CB8AC3E}">
        <p14:creationId xmlns:p14="http://schemas.microsoft.com/office/powerpoint/2010/main" val="402545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5CB4E-36E9-4F7B-AAF6-91620E612620}"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E314-05BE-48D6-9795-0A937C6F0541}" type="slidenum">
              <a:rPr lang="en-US" smtClean="0"/>
              <a:t>‹#›</a:t>
            </a:fld>
            <a:endParaRPr lang="en-US"/>
          </a:p>
        </p:txBody>
      </p:sp>
    </p:spTree>
    <p:extLst>
      <p:ext uri="{BB962C8B-B14F-4D97-AF65-F5344CB8AC3E}">
        <p14:creationId xmlns:p14="http://schemas.microsoft.com/office/powerpoint/2010/main" val="215064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LECTURE 7</a:t>
            </a:r>
            <a:endParaRPr lang="en-US" dirty="0"/>
          </a:p>
        </p:txBody>
      </p:sp>
      <p:sp>
        <p:nvSpPr>
          <p:cNvPr id="3" name="Subtitle 2"/>
          <p:cNvSpPr>
            <a:spLocks noGrp="1"/>
          </p:cNvSpPr>
          <p:nvPr>
            <p:ph type="subTitle" idx="1"/>
          </p:nvPr>
        </p:nvSpPr>
        <p:spPr/>
        <p:txBody>
          <a:bodyPr/>
          <a:lstStyle/>
          <a:p>
            <a:r>
              <a:rPr lang="en-US" dirty="0" smtClean="0"/>
              <a:t>LC: Ms. </a:t>
            </a:r>
            <a:r>
              <a:rPr lang="en-US" dirty="0" err="1" smtClean="0"/>
              <a:t>Shiza</a:t>
            </a:r>
            <a:r>
              <a:rPr lang="en-US" dirty="0" smtClean="0"/>
              <a:t> </a:t>
            </a:r>
            <a:r>
              <a:rPr lang="en-US" dirty="0" err="1" smtClean="0"/>
              <a:t>Riaz</a:t>
            </a:r>
            <a:r>
              <a:rPr lang="en-US" dirty="0" smtClean="0"/>
              <a:t> </a:t>
            </a:r>
            <a:r>
              <a:rPr lang="en-US" dirty="0" err="1" smtClean="0"/>
              <a:t>Memon</a:t>
            </a:r>
            <a:endParaRPr lang="en-US" dirty="0"/>
          </a:p>
        </p:txBody>
      </p:sp>
    </p:spTree>
    <p:extLst>
      <p:ext uri="{BB962C8B-B14F-4D97-AF65-F5344CB8AC3E}">
        <p14:creationId xmlns:p14="http://schemas.microsoft.com/office/powerpoint/2010/main" val="169120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lstStyle/>
          <a:p>
            <a:r>
              <a:rPr lang="en-US" dirty="0"/>
              <a:t>A network consists of two or more computers that are linked in order to share resources (such as printers and CDs), exchange files, or allow electronic communications. </a:t>
            </a:r>
            <a:endParaRPr lang="en-US" dirty="0" smtClean="0"/>
          </a:p>
          <a:p>
            <a:r>
              <a:rPr lang="en-US" dirty="0" smtClean="0"/>
              <a:t>The </a:t>
            </a:r>
            <a:r>
              <a:rPr lang="en-US" dirty="0"/>
              <a:t>computers on a network may be linked through cables, telephone lines, radio waves, </a:t>
            </a:r>
            <a:r>
              <a:rPr lang="en-US" dirty="0" smtClean="0"/>
              <a:t>satellites</a:t>
            </a:r>
            <a:r>
              <a:rPr lang="en-US" dirty="0"/>
              <a:t> </a:t>
            </a:r>
            <a:r>
              <a:rPr lang="en-US" dirty="0" smtClean="0"/>
              <a:t>etc</a:t>
            </a:r>
            <a:r>
              <a:rPr lang="en-US" dirty="0" smtClean="0"/>
              <a:t>.</a:t>
            </a:r>
            <a:endParaRPr lang="en-US" dirty="0"/>
          </a:p>
        </p:txBody>
      </p:sp>
    </p:spTree>
    <p:extLst>
      <p:ext uri="{BB962C8B-B14F-4D97-AF65-F5344CB8AC3E}">
        <p14:creationId xmlns:p14="http://schemas.microsoft.com/office/powerpoint/2010/main" val="20777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Packets</a:t>
            </a:r>
            <a:endParaRPr lang="en-US" dirty="0"/>
          </a:p>
        </p:txBody>
      </p:sp>
      <p:sp>
        <p:nvSpPr>
          <p:cNvPr id="3" name="Content Placeholder 2"/>
          <p:cNvSpPr>
            <a:spLocks noGrp="1"/>
          </p:cNvSpPr>
          <p:nvPr>
            <p:ph idx="1"/>
          </p:nvPr>
        </p:nvSpPr>
        <p:spPr/>
        <p:txBody>
          <a:bodyPr/>
          <a:lstStyle/>
          <a:p>
            <a:r>
              <a:rPr lang="en-US" dirty="0" smtClean="0"/>
              <a:t>Computers and network devices communicate with each other by sending or receiving information over tiny bundles of electronic signals called packets. </a:t>
            </a:r>
          </a:p>
          <a:p>
            <a:r>
              <a:rPr lang="en-US" dirty="0" smtClean="0"/>
              <a:t>In memory, a packet is represented by 1s and 0s. </a:t>
            </a:r>
          </a:p>
          <a:p>
            <a:r>
              <a:rPr lang="en-US" dirty="0" smtClean="0"/>
              <a:t>Flow of different packets to and from different computers over the network is said to constitute network traffic</a:t>
            </a:r>
            <a:endParaRPr lang="en-US" dirty="0"/>
          </a:p>
        </p:txBody>
      </p:sp>
    </p:spTree>
    <p:extLst>
      <p:ext uri="{BB962C8B-B14F-4D97-AF65-F5344CB8AC3E}">
        <p14:creationId xmlns:p14="http://schemas.microsoft.com/office/powerpoint/2010/main" val="350868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Traffic</a:t>
            </a:r>
            <a:endParaRPr lang="en-US" dirty="0"/>
          </a:p>
        </p:txBody>
      </p:sp>
      <p:sp>
        <p:nvSpPr>
          <p:cNvPr id="3" name="Content Placeholder 2"/>
          <p:cNvSpPr>
            <a:spLocks noGrp="1"/>
          </p:cNvSpPr>
          <p:nvPr>
            <p:ph idx="1"/>
          </p:nvPr>
        </p:nvSpPr>
        <p:spPr/>
        <p:txBody>
          <a:bodyPr>
            <a:normAutofit fontScale="92500"/>
          </a:bodyPr>
          <a:lstStyle/>
          <a:p>
            <a:r>
              <a:rPr lang="en-US" dirty="0"/>
              <a:t>Network traffic is the amount of data that moves across a network during any given time. Network traffic may also be referred to as </a:t>
            </a:r>
            <a:r>
              <a:rPr lang="en-US" i="1" dirty="0"/>
              <a:t>data traffic,</a:t>
            </a:r>
            <a:r>
              <a:rPr lang="en-US" dirty="0"/>
              <a:t> or just </a:t>
            </a:r>
            <a:r>
              <a:rPr lang="en-US" i="1" dirty="0"/>
              <a:t>traffic</a:t>
            </a:r>
            <a:r>
              <a:rPr lang="en-US" dirty="0" smtClean="0"/>
              <a:t>.</a:t>
            </a:r>
          </a:p>
          <a:p>
            <a:r>
              <a:rPr lang="en-US" dirty="0"/>
              <a:t>In search engine optimization, traffic to a network can be characterized as being direct, organic or paid. </a:t>
            </a:r>
            <a:endParaRPr lang="en-US" dirty="0" smtClean="0"/>
          </a:p>
          <a:p>
            <a:r>
              <a:rPr lang="en-US" dirty="0" smtClean="0"/>
              <a:t>Direct </a:t>
            </a:r>
            <a:r>
              <a:rPr lang="en-US" dirty="0"/>
              <a:t>traffic occurs when someone enters a website's URL in a browser. </a:t>
            </a:r>
            <a:endParaRPr lang="en-US" dirty="0" smtClean="0"/>
          </a:p>
          <a:p>
            <a:r>
              <a:rPr lang="en-US" dirty="0" smtClean="0"/>
              <a:t>Organic </a:t>
            </a:r>
            <a:r>
              <a:rPr lang="en-US" dirty="0"/>
              <a:t>traffic is the direct result of someone using a search engine to locate content. </a:t>
            </a:r>
            <a:endParaRPr lang="en-US" dirty="0" smtClean="0"/>
          </a:p>
          <a:p>
            <a:r>
              <a:rPr lang="en-US" dirty="0" smtClean="0"/>
              <a:t>Paid </a:t>
            </a:r>
            <a:r>
              <a:rPr lang="en-US" dirty="0"/>
              <a:t>traffic means someone has clicked on a sponsored advertisement.</a:t>
            </a:r>
          </a:p>
        </p:txBody>
      </p:sp>
    </p:spTree>
    <p:extLst>
      <p:ext uri="{BB962C8B-B14F-4D97-AF65-F5344CB8AC3E}">
        <p14:creationId xmlns:p14="http://schemas.microsoft.com/office/powerpoint/2010/main" val="210549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Sniffers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network sniffer</a:t>
            </a:r>
            <a:r>
              <a:rPr lang="en-US" dirty="0"/>
              <a:t> “sniffs” or monitors network traffic for information (e.g., where it’s coming from, which device, the protocol used, etc</a:t>
            </a:r>
            <a:r>
              <a:rPr lang="en-US" dirty="0" smtClean="0"/>
              <a:t>.).</a:t>
            </a:r>
          </a:p>
          <a:p>
            <a:r>
              <a:rPr lang="en-US" dirty="0" smtClean="0"/>
              <a:t>Network </a:t>
            </a:r>
            <a:r>
              <a:rPr lang="en-US" dirty="0"/>
              <a:t>administrators can use this information to help optimize their environment</a:t>
            </a:r>
            <a:r>
              <a:rPr lang="en-US" dirty="0" smtClean="0"/>
              <a:t>.</a:t>
            </a:r>
          </a:p>
          <a:p>
            <a:r>
              <a:rPr lang="en-US" dirty="0"/>
              <a:t>For example, a network sniffer can monitor network usage and track down someone using excessive bandwidth at a university or business organization. You can also use them to help find security holes in your environment. These are all legitimate uses for a network sniffer.</a:t>
            </a:r>
          </a:p>
          <a:p>
            <a:r>
              <a:rPr lang="en-US" dirty="0"/>
              <a:t>However, a common use for them today lies in black hat hacking. In the wrong hands, network sniffing tools can allow anyone with little to no hacking skills to monitor network traffic over unsecured </a:t>
            </a:r>
            <a:r>
              <a:rPr lang="en-US" dirty="0" err="1"/>
              <a:t>WiFi</a:t>
            </a:r>
            <a:r>
              <a:rPr lang="en-US" dirty="0"/>
              <a:t> networks in order to steal passwords and other private information. </a:t>
            </a:r>
            <a:endParaRPr lang="en-US" dirty="0" smtClean="0"/>
          </a:p>
          <a:p>
            <a:r>
              <a:rPr lang="en-US" dirty="0" smtClean="0"/>
              <a:t>This </a:t>
            </a:r>
            <a:r>
              <a:rPr lang="en-US" dirty="0"/>
              <a:t>can give network sniffing tools a bad reputation; however, there are still many legitimate uses for network sniffers.</a:t>
            </a:r>
          </a:p>
          <a:p>
            <a:endParaRPr lang="en-US" dirty="0"/>
          </a:p>
        </p:txBody>
      </p:sp>
    </p:spTree>
    <p:extLst>
      <p:ext uri="{BB962C8B-B14F-4D97-AF65-F5344CB8AC3E}">
        <p14:creationId xmlns:p14="http://schemas.microsoft.com/office/powerpoint/2010/main" val="348471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Traffic Analysis</a:t>
            </a:r>
            <a:endParaRPr lang="en-US" dirty="0"/>
          </a:p>
        </p:txBody>
      </p:sp>
      <p:sp>
        <p:nvSpPr>
          <p:cNvPr id="3" name="Content Placeholder 2"/>
          <p:cNvSpPr>
            <a:spLocks noGrp="1"/>
          </p:cNvSpPr>
          <p:nvPr>
            <p:ph idx="1"/>
          </p:nvPr>
        </p:nvSpPr>
        <p:spPr/>
        <p:txBody>
          <a:bodyPr>
            <a:normAutofit lnSpcReduction="10000"/>
          </a:bodyPr>
          <a:lstStyle/>
          <a:p>
            <a:r>
              <a:rPr lang="en-US" dirty="0"/>
              <a:t>Network traffic analysis (NTA) is a method of monitoring network availability and activity to identify anomalies, including security and operational issues. </a:t>
            </a:r>
            <a:endParaRPr lang="en-US" dirty="0" smtClean="0"/>
          </a:p>
          <a:p>
            <a:r>
              <a:rPr lang="en-US" dirty="0" smtClean="0"/>
              <a:t>Common </a:t>
            </a:r>
            <a:r>
              <a:rPr lang="en-US" dirty="0"/>
              <a:t>use cases for NTA include:</a:t>
            </a:r>
          </a:p>
          <a:p>
            <a:r>
              <a:rPr lang="en-US" dirty="0"/>
              <a:t>Collecting a real-time and historical record of what’s happening on your network</a:t>
            </a:r>
          </a:p>
          <a:p>
            <a:r>
              <a:rPr lang="en-US" dirty="0"/>
              <a:t>Detecting malware such as </a:t>
            </a:r>
            <a:r>
              <a:rPr lang="en-US" dirty="0" smtClean="0"/>
              <a:t>ransom ware </a:t>
            </a:r>
            <a:r>
              <a:rPr lang="en-US" dirty="0"/>
              <a:t>activity</a:t>
            </a:r>
          </a:p>
          <a:p>
            <a:r>
              <a:rPr lang="en-US" dirty="0"/>
              <a:t>Detecting the use of vulnerable protocols and ciphers</a:t>
            </a:r>
          </a:p>
          <a:p>
            <a:r>
              <a:rPr lang="en-US" dirty="0"/>
              <a:t>Troubleshooting a slow network</a:t>
            </a:r>
          </a:p>
          <a:p>
            <a:r>
              <a:rPr lang="en-US" dirty="0"/>
              <a:t>Improving internal visibility and eliminating blind spots</a:t>
            </a:r>
          </a:p>
          <a:p>
            <a:endParaRPr lang="en-US" dirty="0"/>
          </a:p>
        </p:txBody>
      </p:sp>
    </p:spTree>
    <p:extLst>
      <p:ext uri="{BB962C8B-B14F-4D97-AF65-F5344CB8AC3E}">
        <p14:creationId xmlns:p14="http://schemas.microsoft.com/office/powerpoint/2010/main" val="351687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Promiscuous Mode</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computer networking, promiscuous mode is a mode of operation, as well as a security, monitoring and administration technique. </a:t>
            </a:r>
            <a:endParaRPr lang="en-US" dirty="0" smtClean="0"/>
          </a:p>
          <a:p>
            <a:r>
              <a:rPr lang="en-US" dirty="0" smtClean="0"/>
              <a:t>In </a:t>
            </a:r>
            <a:r>
              <a:rPr lang="en-US" dirty="0"/>
              <a:t>promiscuous mode, a network device, such as an adapter on a host system, can intercept and read in its entirety each network packet that arrives</a:t>
            </a:r>
            <a:r>
              <a:rPr lang="en-US" dirty="0" smtClean="0"/>
              <a:t>.</a:t>
            </a:r>
          </a:p>
          <a:p>
            <a:r>
              <a:rPr lang="en-US" dirty="0"/>
              <a:t>This enables a network monitoring tool to examine the content of the transmission for potential threats.</a:t>
            </a:r>
          </a:p>
          <a:p>
            <a:r>
              <a:rPr lang="en-US" dirty="0"/>
              <a:t>In an Ethernet local area network (LAN), promiscuous mode ensures that every data packet that is transmitted is received and read by a network </a:t>
            </a:r>
            <a:r>
              <a:rPr lang="en-US" dirty="0" smtClean="0"/>
              <a:t>adapter.</a:t>
            </a:r>
          </a:p>
          <a:p>
            <a:r>
              <a:rPr lang="en-US" dirty="0" smtClean="0"/>
              <a:t>This </a:t>
            </a:r>
            <a:r>
              <a:rPr lang="en-US" dirty="0"/>
              <a:t>means the adapter does not filter packets. </a:t>
            </a:r>
            <a:endParaRPr lang="en-US" dirty="0" smtClean="0"/>
          </a:p>
          <a:p>
            <a:r>
              <a:rPr lang="en-US" dirty="0" smtClean="0"/>
              <a:t>Instead</a:t>
            </a:r>
            <a:r>
              <a:rPr lang="en-US" dirty="0"/>
              <a:t>, it passes each packet on to the operating system (OS) or any monitoring application installed on the network.</a:t>
            </a:r>
          </a:p>
          <a:p>
            <a:r>
              <a:rPr lang="en-US" dirty="0"/>
              <a:t>Within the network, this mode of operation is used for packet sniffing, the practice of collecting and logging packets that pass through the network for further analysis, such as the analysis of traffic or bandwidth usage.</a:t>
            </a:r>
          </a:p>
          <a:p>
            <a:endParaRPr lang="en-US" dirty="0" smtClean="0"/>
          </a:p>
          <a:p>
            <a:endParaRPr lang="en-US" dirty="0"/>
          </a:p>
        </p:txBody>
      </p:sp>
    </p:spTree>
    <p:extLst>
      <p:ext uri="{BB962C8B-B14F-4D97-AF65-F5344CB8AC3E}">
        <p14:creationId xmlns:p14="http://schemas.microsoft.com/office/powerpoint/2010/main" val="11376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268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LAB LECTURE 7</vt:lpstr>
      <vt:lpstr>Network</vt:lpstr>
      <vt:lpstr>Packets</vt:lpstr>
      <vt:lpstr>Network Traffic</vt:lpstr>
      <vt:lpstr>Sniffers</vt:lpstr>
      <vt:lpstr>Network Traffic Analysis</vt:lpstr>
      <vt:lpstr>Promiscuous Mode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LECTURE 7</dc:title>
  <dc:creator>Microsoft account</dc:creator>
  <cp:lastModifiedBy>Microsoft account</cp:lastModifiedBy>
  <cp:revision>3</cp:revision>
  <dcterms:created xsi:type="dcterms:W3CDTF">2022-12-21T20:52:41Z</dcterms:created>
  <dcterms:modified xsi:type="dcterms:W3CDTF">2023-01-12T05:46:31Z</dcterms:modified>
</cp:coreProperties>
</file>