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BAA5-0AB2-450B-A3B4-920E52A588F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3E99B-5C38-4818-80AB-C2A981CB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4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LECTURE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LC: Ms. </a:t>
            </a:r>
            <a:r>
              <a:rPr lang="en-US" dirty="0" err="1" smtClean="0"/>
              <a:t>Shiza</a:t>
            </a:r>
            <a:r>
              <a:rPr lang="en-US" dirty="0" smtClean="0"/>
              <a:t> </a:t>
            </a:r>
            <a:r>
              <a:rPr lang="en-US" dirty="0" err="1" smtClean="0"/>
              <a:t>Riaz</a:t>
            </a:r>
            <a:r>
              <a:rPr lang="en-US" dirty="0" smtClean="0"/>
              <a:t> </a:t>
            </a:r>
            <a:r>
              <a:rPr lang="en-US" dirty="0" err="1" smtClean="0"/>
              <a:t>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RSA algorithm (</a:t>
            </a:r>
            <a:r>
              <a:rPr lang="en-US" dirty="0" err="1"/>
              <a:t>Rivest</a:t>
            </a:r>
            <a:r>
              <a:rPr lang="en-US" dirty="0"/>
              <a:t>-Shamir-</a:t>
            </a:r>
            <a:r>
              <a:rPr lang="en-US" dirty="0" err="1"/>
              <a:t>Adleman</a:t>
            </a:r>
            <a:r>
              <a:rPr lang="en-US" dirty="0"/>
              <a:t>) is the basis of a </a:t>
            </a:r>
            <a:r>
              <a:rPr lang="en-US" dirty="0" smtClean="0"/>
              <a:t>cryptosystem.</a:t>
            </a:r>
          </a:p>
          <a:p>
            <a:r>
              <a:rPr lang="en-US" dirty="0" smtClean="0"/>
              <a:t>A cryptosystem is a </a:t>
            </a:r>
            <a:r>
              <a:rPr lang="en-US" dirty="0"/>
              <a:t>suite of cryptographic algorithms that are used for specific security services or </a:t>
            </a:r>
            <a:r>
              <a:rPr lang="en-US" dirty="0" smtClean="0"/>
              <a:t>purposes. </a:t>
            </a:r>
          </a:p>
          <a:p>
            <a:r>
              <a:rPr lang="en-US" dirty="0" smtClean="0"/>
              <a:t>This algorithm uses public </a:t>
            </a:r>
            <a:r>
              <a:rPr lang="en-US" dirty="0"/>
              <a:t>key encryption and is widely used to secure sensitive data, particularly when it is being sent over an insecure network such as the internet.</a:t>
            </a:r>
          </a:p>
        </p:txBody>
      </p:sp>
    </p:spTree>
    <p:extLst>
      <p:ext uri="{BB962C8B-B14F-4D97-AF65-F5344CB8AC3E}">
        <p14:creationId xmlns:p14="http://schemas.microsoft.com/office/powerpoint/2010/main" val="299311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RSA algorithm</a:t>
            </a:r>
            <a:r>
              <a:rPr lang="en-US" dirty="0"/>
              <a:t> is an asymmetric cryptography algorithm. </a:t>
            </a:r>
            <a:endParaRPr lang="en-US" dirty="0" smtClean="0"/>
          </a:p>
          <a:p>
            <a:r>
              <a:rPr lang="en-US" dirty="0" smtClean="0"/>
              <a:t>Asymmetric cryptography means </a:t>
            </a:r>
            <a:r>
              <a:rPr lang="en-US" dirty="0"/>
              <a:t>that it works on two different keys i.e. </a:t>
            </a:r>
            <a:r>
              <a:rPr lang="en-US" b="1" dirty="0"/>
              <a:t>Public Key</a:t>
            </a:r>
            <a:r>
              <a:rPr lang="en-US" dirty="0"/>
              <a:t> and </a:t>
            </a:r>
            <a:r>
              <a:rPr lang="en-US" b="1" dirty="0"/>
              <a:t>Private Key.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Public </a:t>
            </a:r>
            <a:r>
              <a:rPr lang="en-US" dirty="0"/>
              <a:t>Key is given to everyone and the Private key is kept private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 </a:t>
            </a:r>
            <a:r>
              <a:rPr lang="en-US" u="sng" dirty="0"/>
              <a:t>public key</a:t>
            </a:r>
            <a:r>
              <a:rPr lang="en-US" dirty="0"/>
              <a:t> can be shared with everyone, whereas the </a:t>
            </a:r>
            <a:r>
              <a:rPr lang="en-US" u="sng" dirty="0"/>
              <a:t>private key</a:t>
            </a:r>
            <a:r>
              <a:rPr lang="en-US" dirty="0"/>
              <a:t> must be kept secret.</a:t>
            </a:r>
          </a:p>
        </p:txBody>
      </p:sp>
    </p:spTree>
    <p:extLst>
      <p:ext uri="{BB962C8B-B14F-4D97-AF65-F5344CB8AC3E}">
        <p14:creationId xmlns:p14="http://schemas.microsoft.com/office/powerpoint/2010/main" val="184429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An </a:t>
            </a:r>
            <a:r>
              <a:rPr lang="en-US" dirty="0"/>
              <a:t>example of asymmetric cryptography: </a:t>
            </a:r>
          </a:p>
          <a:p>
            <a:pPr fontAlgn="base"/>
            <a:r>
              <a:rPr lang="en-US" dirty="0"/>
              <a:t>A client (for example browser) sends its public key to the server and requests some data.</a:t>
            </a:r>
          </a:p>
          <a:p>
            <a:pPr fontAlgn="base"/>
            <a:r>
              <a:rPr lang="en-US" dirty="0"/>
              <a:t>The server encrypts the data using the client’s public key and sends the encrypted data.</a:t>
            </a:r>
          </a:p>
          <a:p>
            <a:pPr fontAlgn="base"/>
            <a:r>
              <a:rPr lang="en-US" dirty="0"/>
              <a:t>The client receives this data and decrypts it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Since this is asymmetric, nobody else except the browser can decrypt the data even if a third party has the public key of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the RSA algorithm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RSA </a:t>
            </a:r>
            <a:r>
              <a:rPr lang="en-US" dirty="0"/>
              <a:t>derives its security from the difficulty of factoring large integers that are the product of two large prime numbers. </a:t>
            </a:r>
            <a:endParaRPr lang="en-US" dirty="0" smtClean="0"/>
          </a:p>
          <a:p>
            <a:r>
              <a:rPr lang="en-US" dirty="0" smtClean="0"/>
              <a:t>Multiplying </a:t>
            </a:r>
            <a:r>
              <a:rPr lang="en-US" dirty="0"/>
              <a:t>these two numbers is easy, but determining the original prime numbers from the total </a:t>
            </a:r>
            <a:r>
              <a:rPr lang="en-US" dirty="0" smtClean="0"/>
              <a:t>or</a:t>
            </a:r>
            <a:r>
              <a:rPr lang="en-US" dirty="0"/>
              <a:t> factoring </a:t>
            </a:r>
            <a:r>
              <a:rPr lang="en-US" dirty="0" smtClean="0"/>
              <a:t>is </a:t>
            </a:r>
            <a:r>
              <a:rPr lang="en-US" dirty="0"/>
              <a:t>considered infeasible due to the time it would take using even today's supercomputers.</a:t>
            </a:r>
          </a:p>
          <a:p>
            <a:r>
              <a:rPr lang="en-US" dirty="0"/>
              <a:t>The public and private key generation algorithm is the most complex part of RSA cryptography.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large prime numbers, p and q, are generated using the Rabin-Miller </a:t>
            </a:r>
            <a:r>
              <a:rPr lang="en-US" dirty="0" err="1"/>
              <a:t>primality</a:t>
            </a:r>
            <a:r>
              <a:rPr lang="en-US" dirty="0"/>
              <a:t> test algorithm.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modulus, n, is calculated by multiplying p and q.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number is used by both the public and private keys and provides the link between them.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length, usually expressed in bits, is called the key length.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Public Key (</a:t>
            </a:r>
            <a:r>
              <a:rPr lang="en-US" dirty="0" err="1" smtClean="0"/>
              <a:t>e,n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Select two prime no's. Suppose P = 53 and Q = 59.</a:t>
            </a:r>
          </a:p>
          <a:p>
            <a:r>
              <a:rPr lang="en-US" dirty="0" smtClean="0"/>
              <a:t>Now First part of the Public key  : n = P*Q = 3127.</a:t>
            </a:r>
          </a:p>
          <a:p>
            <a:r>
              <a:rPr lang="en-US" dirty="0" smtClean="0"/>
              <a:t>Φ(n)= Φ(P)* Φ(Q)</a:t>
            </a:r>
          </a:p>
          <a:p>
            <a:r>
              <a:rPr lang="en-US" dirty="0" smtClean="0"/>
              <a:t>If n is a prime number then Φ(n) is (n-1), So:</a:t>
            </a:r>
          </a:p>
          <a:p>
            <a:r>
              <a:rPr lang="en-US" dirty="0" smtClean="0"/>
              <a:t>Φ(n)= Φ(P)* Φ(Q)</a:t>
            </a:r>
          </a:p>
          <a:p>
            <a:r>
              <a:rPr lang="en-US" dirty="0" smtClean="0"/>
              <a:t>Φ(n)= P-1* Q-1</a:t>
            </a:r>
          </a:p>
          <a:p>
            <a:r>
              <a:rPr lang="en-US" dirty="0" smtClean="0"/>
              <a:t>Φ(n)= 3016</a:t>
            </a:r>
          </a:p>
          <a:p>
            <a:r>
              <a:rPr lang="en-US" dirty="0" smtClean="0"/>
              <a:t>Now we find ‘e’. But ‘e’ Must be </a:t>
            </a:r>
          </a:p>
          <a:p>
            <a:r>
              <a:rPr lang="en-US" dirty="0" smtClean="0"/>
              <a:t>An integer.</a:t>
            </a:r>
          </a:p>
          <a:p>
            <a:r>
              <a:rPr lang="en-US" dirty="0" smtClean="0"/>
              <a:t>Not be a factor of n. </a:t>
            </a:r>
          </a:p>
          <a:p>
            <a:r>
              <a:rPr lang="en-US" dirty="0" smtClean="0"/>
              <a:t>1 &lt; e &lt; Φ(n) </a:t>
            </a:r>
          </a:p>
          <a:p>
            <a:r>
              <a:rPr lang="en-US" dirty="0" smtClean="0"/>
              <a:t>And it should be </a:t>
            </a:r>
            <a:r>
              <a:rPr lang="en-US" dirty="0" err="1" smtClean="0"/>
              <a:t>Coprime</a:t>
            </a:r>
            <a:r>
              <a:rPr lang="en-US" dirty="0" smtClean="0"/>
              <a:t> to Φ(n)</a:t>
            </a:r>
          </a:p>
          <a:p>
            <a:r>
              <a:rPr lang="en-US" dirty="0" err="1" smtClean="0"/>
              <a:t>Coprime</a:t>
            </a:r>
            <a:r>
              <a:rPr lang="en-US" dirty="0" smtClean="0"/>
              <a:t> to Φ(n) means GCD of ‘e’ and Φ(n) must be 1</a:t>
            </a:r>
          </a:p>
          <a:p>
            <a:r>
              <a:rPr lang="en-US" dirty="0" smtClean="0"/>
              <a:t>Let us now consider it to be equal to 3.</a:t>
            </a:r>
          </a:p>
          <a:p>
            <a:r>
              <a:rPr lang="en-US" dirty="0" smtClean="0"/>
              <a:t>Our Public Key is made of n and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5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Private Key (</a:t>
            </a:r>
            <a:r>
              <a:rPr lang="en-US" dirty="0" err="1"/>
              <a:t>d</a:t>
            </a:r>
            <a:r>
              <a:rPr lang="en-US" dirty="0" err="1" smtClean="0"/>
              <a:t>,n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calculate Private Key, d : </a:t>
            </a:r>
          </a:p>
          <a:p>
            <a:r>
              <a:rPr lang="en-US" dirty="0" smtClean="0"/>
              <a:t>d = (k*Φ(n) + 1) / e for some integer k</a:t>
            </a:r>
          </a:p>
          <a:p>
            <a:r>
              <a:rPr lang="en-US" dirty="0"/>
              <a:t>k</a:t>
            </a:r>
            <a:r>
              <a:rPr lang="en-US" dirty="0" smtClean="0"/>
              <a:t> is any integer that gives a whole value when finding out d</a:t>
            </a:r>
          </a:p>
          <a:p>
            <a:r>
              <a:rPr lang="en-US" dirty="0" smtClean="0"/>
              <a:t>If k=1 then d=1*3016+1/3= 1005.666</a:t>
            </a:r>
          </a:p>
          <a:p>
            <a:r>
              <a:rPr lang="en-US" dirty="0" smtClean="0"/>
              <a:t>If k=2 then d=2*3016+1/3=2011</a:t>
            </a:r>
          </a:p>
          <a:p>
            <a:r>
              <a:rPr lang="en-US" dirty="0" smtClean="0"/>
              <a:t>You keep on incrementing until you get a whole number</a:t>
            </a:r>
          </a:p>
          <a:p>
            <a:r>
              <a:rPr lang="en-US" dirty="0" smtClean="0"/>
              <a:t>So now our public Key is </a:t>
            </a:r>
            <a:r>
              <a:rPr lang="en-US" dirty="0"/>
              <a:t>( n = 3127 and e = 3) and Private </a:t>
            </a:r>
            <a:r>
              <a:rPr lang="en-US" dirty="0" smtClean="0"/>
              <a:t>Key is (d </a:t>
            </a:r>
            <a:r>
              <a:rPr lang="en-US" dirty="0"/>
              <a:t>= </a:t>
            </a:r>
            <a:r>
              <a:rPr lang="en-US" dirty="0" smtClean="0"/>
              <a:t>2011 and n=3127)</a:t>
            </a:r>
            <a:r>
              <a:rPr lang="en-US" dirty="0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79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&amp; Decrypting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encrypt </a:t>
            </a:r>
            <a:r>
              <a:rPr lang="en-US" b="1" dirty="0"/>
              <a:t>“HI”</a:t>
            </a:r>
            <a:r>
              <a:rPr lang="en-US" dirty="0"/>
              <a:t> : </a:t>
            </a:r>
            <a:endParaRPr lang="en-US" dirty="0" smtClean="0"/>
          </a:p>
          <a:p>
            <a:r>
              <a:rPr lang="en-US" dirty="0" smtClean="0"/>
              <a:t>Convert letters to numbers : H  = 8 and I = 9</a:t>
            </a:r>
          </a:p>
          <a:p>
            <a:r>
              <a:rPr lang="en-US" dirty="0" smtClean="0"/>
              <a:t>Thus Encrypted Data c = 89e mod n. </a:t>
            </a:r>
          </a:p>
          <a:p>
            <a:r>
              <a:rPr lang="en-US" dirty="0" smtClean="0"/>
              <a:t>Thus our Encrypted Data comes out to be 1394</a:t>
            </a:r>
            <a:endParaRPr lang="en-US" dirty="0"/>
          </a:p>
          <a:p>
            <a:r>
              <a:rPr lang="en-US" dirty="0" smtClean="0"/>
              <a:t>Now we will decrypt 1394 : </a:t>
            </a:r>
          </a:p>
          <a:p>
            <a:r>
              <a:rPr lang="en-US" dirty="0" smtClean="0"/>
              <a:t>    Decrypted Data = cd mod n. </a:t>
            </a:r>
          </a:p>
          <a:p>
            <a:r>
              <a:rPr lang="en-US" dirty="0" smtClean="0"/>
              <a:t>Thus our Encrypted Data comes out to be 89</a:t>
            </a:r>
          </a:p>
          <a:p>
            <a:r>
              <a:rPr lang="en-US" dirty="0" smtClean="0"/>
              <a:t>8 = H and I = 9 i.e. "HI".</a:t>
            </a:r>
          </a:p>
        </p:txBody>
      </p:sp>
    </p:spTree>
    <p:extLst>
      <p:ext uri="{BB962C8B-B14F-4D97-AF65-F5344CB8AC3E}">
        <p14:creationId xmlns:p14="http://schemas.microsoft.com/office/powerpoint/2010/main" val="12077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365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LAB LECTURE 9</vt:lpstr>
      <vt:lpstr>RSA Algorithm</vt:lpstr>
      <vt:lpstr>RSA Algorithm</vt:lpstr>
      <vt:lpstr>Asymmetric Cryptography</vt:lpstr>
      <vt:lpstr>Why is the RSA algorithm used?</vt:lpstr>
      <vt:lpstr>Generating Public Key (e,n)</vt:lpstr>
      <vt:lpstr>Generating Private Key (d,n)</vt:lpstr>
      <vt:lpstr>Encrypting &amp; Decrypting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LECTURE 9</dc:title>
  <dc:creator>Microsoft account</dc:creator>
  <cp:lastModifiedBy>Microsoft account</cp:lastModifiedBy>
  <cp:revision>6</cp:revision>
  <dcterms:created xsi:type="dcterms:W3CDTF">2023-01-04T05:28:35Z</dcterms:created>
  <dcterms:modified xsi:type="dcterms:W3CDTF">2023-01-05T06:22:05Z</dcterms:modified>
</cp:coreProperties>
</file>