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6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0" r:id="rId11"/>
    <p:sldId id="271" r:id="rId12"/>
    <p:sldId id="272" r:id="rId13"/>
    <p:sldId id="274" r:id="rId14"/>
    <p:sldId id="287" r:id="rId1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-94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B9A66-B5E6-4C8F-AA52-9FB951D4629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D6C00-356F-43F1-8847-197D4B6CC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10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D6C00-356F-43F1-8847-197D4B6CC7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9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11680" y="3581062"/>
            <a:ext cx="502920" cy="1172013"/>
          </a:xfrm>
          <a:prstGeom prst="rect">
            <a:avLst/>
          </a:prstGeom>
          <a:noFill/>
        </p:spPr>
        <p:txBody>
          <a:bodyPr wrap="square" lIns="0" tIns="10188" rIns="0" bIns="10188" rtlCol="0" anchor="ctr" anchorCtr="0">
            <a:spAutoFit/>
          </a:bodyPr>
          <a:lstStyle/>
          <a:p>
            <a:r>
              <a:rPr lang="en-US" sz="7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7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964" y="1381760"/>
            <a:ext cx="8298180" cy="2439670"/>
          </a:xfrm>
        </p:spPr>
        <p:txBody>
          <a:bodyPr>
            <a:noAutofit/>
          </a:bodyPr>
          <a:lstStyle>
            <a:lvl1pPr>
              <a:defRPr sz="6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6960" y="3825556"/>
            <a:ext cx="6789420" cy="77724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pc="-5" smtClean="0"/>
              <a:t>Software Engineering II</a:t>
            </a:r>
            <a:endParaRPr lang="en-US" spc="-5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pc="-5" smtClean="0"/>
              <a:t>ECE450H1S</a:t>
            </a:r>
            <a:endParaRPr lang="en-US" spc="-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46960" y="777242"/>
            <a:ext cx="6370320" cy="397255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pc="-5" smtClean="0"/>
              <a:t>Software Engineering II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pc="-5" smtClean="0"/>
              <a:t>ECE450H1S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" y="690881"/>
            <a:ext cx="2346960" cy="5872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85160" y="777241"/>
            <a:ext cx="553212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pc="-5" smtClean="0"/>
              <a:t>Software Engineering II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pc="-5" smtClean="0"/>
              <a:t>ECE450H1S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pc="-5" smtClean="0"/>
              <a:t>Software Engineering II</a:t>
            </a:r>
            <a:endParaRPr lang="en-US" spc="-5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pc="-5" smtClean="0"/>
              <a:t>ECE450H1S</a:t>
            </a:r>
            <a:endParaRPr lang="en-US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93920" y="4617764"/>
            <a:ext cx="502920" cy="11510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7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7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0" y="4836350"/>
            <a:ext cx="4107180" cy="82905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pc="-5" smtClean="0"/>
              <a:t>Software Engineering II</a:t>
            </a:r>
            <a:endParaRPr lang="en-US" spc="-5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pc="-5" smtClean="0"/>
              <a:t>ECE450H1S</a:t>
            </a:r>
            <a:endParaRPr lang="en-US" spc="-5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4600" y="2159000"/>
            <a:ext cx="6638544" cy="2663342"/>
          </a:xfrm>
        </p:spPr>
        <p:txBody>
          <a:bodyPr/>
          <a:lstStyle>
            <a:lvl1pPr marL="0" algn="l" defTabSz="1018824" rtl="0" eaLnBrk="1" latinLnBrk="0" hangingPunct="1">
              <a:spcBef>
                <a:spcPct val="0"/>
              </a:spcBef>
              <a:buNone/>
              <a:defRPr lang="en-US" sz="60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pc="-5" smtClean="0"/>
              <a:t>Software Engineering II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pc="-5" smtClean="0"/>
              <a:t>ECE450H1S</a:t>
            </a:r>
            <a:endParaRPr lang="en-US" spc="-5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478585" y="746150"/>
            <a:ext cx="3600907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532120" y="746151"/>
            <a:ext cx="3600907" cy="38897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5232" y="750239"/>
            <a:ext cx="3600907" cy="725064"/>
          </a:xfrm>
        </p:spPr>
        <p:txBody>
          <a:bodyPr anchor="ctr">
            <a:noAutofit/>
          </a:bodyPr>
          <a:lstStyle>
            <a:lvl1pPr marL="0" indent="0">
              <a:buNone/>
              <a:defRPr sz="2500" b="0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8585" y="1554480"/>
            <a:ext cx="3604260" cy="3108960"/>
          </a:xfrm>
        </p:spPr>
        <p:txBody>
          <a:bodyPr anchor="t"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32120" y="750239"/>
            <a:ext cx="3600907" cy="725064"/>
          </a:xfrm>
        </p:spPr>
        <p:txBody>
          <a:bodyPr anchor="ctr">
            <a:noAutofit/>
          </a:bodyPr>
          <a:lstStyle>
            <a:lvl1pPr marL="0" indent="0">
              <a:buNone/>
              <a:defRPr sz="2500" b="0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32120" y="1554480"/>
            <a:ext cx="3600907" cy="3108960"/>
          </a:xfrm>
        </p:spPr>
        <p:txBody>
          <a:bodyPr anchor="t"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62304" y="589551"/>
            <a:ext cx="502920" cy="10464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58308" y="589551"/>
            <a:ext cx="502920" cy="10464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pc="-5" smtClean="0"/>
              <a:t>Software Engineering II</a:t>
            </a:r>
            <a:endParaRPr lang="en-US" spc="-5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pc="-5" smtClean="0"/>
              <a:t>ECE450H1S</a:t>
            </a:r>
            <a:endParaRPr lang="en-US"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pc="-5" smtClean="0"/>
              <a:t>Software Engineering II</a:t>
            </a:r>
            <a:endParaRPr lang="en-US" spc="-5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pc="-5" smtClean="0"/>
              <a:t>ECE450H1S</a:t>
            </a:r>
            <a:endParaRPr lang="en-US" spc="-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pc="-5" smtClean="0"/>
              <a:t>Software Engineering II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pc="-5" smtClean="0"/>
              <a:t>ECE450H1S</a:t>
            </a:r>
            <a:endParaRPr lang="en-US" spc="-5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861812" y="2011200"/>
            <a:ext cx="502920" cy="139525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020" y="777241"/>
            <a:ext cx="4777740" cy="3886200"/>
          </a:xfrm>
        </p:spPr>
        <p:txBody>
          <a:bodyPr anchor="ctr"/>
          <a:lstStyle>
            <a:lvl1pPr>
              <a:defRPr sz="27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0" y="777241"/>
            <a:ext cx="2849880" cy="3886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pc="-5" smtClean="0"/>
              <a:t>Software Engineering II</a:t>
            </a:r>
            <a:endParaRPr lang="en-US" spc="-5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pc="-5" smtClean="0"/>
              <a:t>ECE450H1S</a:t>
            </a:r>
            <a:endParaRPr lang="en-US" spc="-5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1120" y="694479"/>
            <a:ext cx="7376160" cy="2886583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0" y="3913453"/>
            <a:ext cx="5532120" cy="816911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8887" y="3775659"/>
            <a:ext cx="502920" cy="10464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pc="-5" smtClean="0"/>
              <a:t>Software Engineering II</a:t>
            </a:r>
            <a:endParaRPr lang="en-US" spc="-5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pc="-5" smtClean="0"/>
              <a:t>ECE450H1S</a:t>
            </a:r>
            <a:endParaRPr lang="en-US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510543" y="1176899"/>
            <a:ext cx="7964682" cy="646791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393940" y="1396000"/>
            <a:ext cx="6276935" cy="492850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605751" y="132435"/>
            <a:ext cx="7127298" cy="538872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4964" y="5527040"/>
            <a:ext cx="8298180" cy="1036320"/>
          </a:xfrm>
          <a:prstGeom prst="rect">
            <a:avLst/>
          </a:prstGeom>
        </p:spPr>
        <p:txBody>
          <a:bodyPr vert="horz" lIns="101882" tIns="50941" rIns="101882" bIns="50941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6960" y="777242"/>
            <a:ext cx="6705600" cy="4145279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89420" y="6975370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t"/>
          <a:lstStyle>
            <a:lvl1pPr algn="r">
              <a:defRPr sz="12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 marL="12700">
              <a:lnSpc>
                <a:spcPts val="1650"/>
              </a:lnSpc>
            </a:pPr>
            <a:r>
              <a:rPr lang="en-US" spc="-5" smtClean="0"/>
              <a:t>Software Engineering II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5256" y="6975370"/>
            <a:ext cx="5029200" cy="413808"/>
          </a:xfrm>
          <a:prstGeom prst="rect">
            <a:avLst/>
          </a:prstGeom>
        </p:spPr>
        <p:txBody>
          <a:bodyPr vert="horz" lIns="101882" tIns="50941" rIns="101882" bIns="50941" rtlCol="0" anchor="t"/>
          <a:lstStyle>
            <a:lvl1pPr algn="l">
              <a:defRPr sz="12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 marL="12700">
              <a:lnSpc>
                <a:spcPts val="1650"/>
              </a:lnSpc>
            </a:pPr>
            <a:r>
              <a:rPr lang="en-US" spc="-5" smtClean="0"/>
              <a:t>ECE450H1S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5256" y="6620933"/>
            <a:ext cx="2346960" cy="345440"/>
          </a:xfrm>
          <a:prstGeom prst="rect">
            <a:avLst/>
          </a:prstGeom>
        </p:spPr>
        <p:txBody>
          <a:bodyPr vert="horz" lIns="101882" tIns="50941" rIns="101882" bIns="10188" rtlCol="0" anchor="b"/>
          <a:lstStyle>
            <a:lvl1pPr algn="l">
              <a:defRPr sz="18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/>
  <p:txStyles>
    <p:titleStyle>
      <a:lvl1pPr algn="l" defTabSz="1018824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647" indent="-285271" algn="l" defTabSz="1018824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3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13177" indent="-285271" algn="l" defTabSz="1018824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20707" indent="-285271" algn="l" defTabSz="1018824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528237" indent="-285271" algn="l" defTabSz="1018824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833884" indent="-285271" algn="l" defTabSz="1018824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190473" indent="-285271" algn="l" defTabSz="1018824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496120" indent="-285271" algn="l" defTabSz="1018824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801767" indent="-285271" algn="l" defTabSz="1018824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3158356" indent="-285271" algn="l" defTabSz="1018824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://www.vim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242" y="2713723"/>
            <a:ext cx="7125970" cy="1178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15"/>
              </a:lnSpc>
              <a:spcBef>
                <a:spcPts val="105"/>
              </a:spcBef>
            </a:pPr>
            <a:r>
              <a:rPr sz="3200" spc="-5" dirty="0"/>
              <a:t>Lecture</a:t>
            </a:r>
            <a:r>
              <a:rPr sz="3200" spc="-65" dirty="0"/>
              <a:t> </a:t>
            </a:r>
            <a:r>
              <a:rPr lang="en-US" sz="3200" dirty="0"/>
              <a:t>1</a:t>
            </a:r>
            <a:endParaRPr sz="3200" dirty="0"/>
          </a:p>
          <a:p>
            <a:pPr marL="927100">
              <a:lnSpc>
                <a:spcPts val="5255"/>
              </a:lnSpc>
            </a:pPr>
            <a:r>
              <a:rPr sz="4400" spc="-5" dirty="0"/>
              <a:t>Software</a:t>
            </a:r>
            <a:r>
              <a:rPr sz="4400" spc="-15" dirty="0"/>
              <a:t> </a:t>
            </a:r>
            <a:r>
              <a:rPr sz="4400" spc="-5" dirty="0"/>
              <a:t>Re-engineering</a:t>
            </a:r>
            <a:endParaRPr sz="440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-5" smtClean="0"/>
              <a:t>Software Engineering II</a:t>
            </a:r>
            <a:endParaRPr spc="-5" dirty="0"/>
          </a:p>
        </p:txBody>
      </p:sp>
      <p:sp>
        <p:nvSpPr>
          <p:cNvPr id="7" name="TextBox 6"/>
          <p:cNvSpPr txBox="1"/>
          <p:nvPr/>
        </p:nvSpPr>
        <p:spPr>
          <a:xfrm>
            <a:off x="6477000" y="5791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Naveera</a:t>
            </a:r>
            <a:r>
              <a:rPr lang="en-US" dirty="0" smtClean="0"/>
              <a:t> Sami.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1488" y="933691"/>
            <a:ext cx="45332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Case</a:t>
            </a:r>
            <a:r>
              <a:rPr sz="4400" spc="-45" dirty="0"/>
              <a:t> </a:t>
            </a:r>
            <a:r>
              <a:rPr sz="4400" dirty="0"/>
              <a:t>Study</a:t>
            </a:r>
            <a:r>
              <a:rPr sz="4400" spc="-25" dirty="0"/>
              <a:t> </a:t>
            </a:r>
            <a:r>
              <a:rPr sz="4400" dirty="0"/>
              <a:t>I.</a:t>
            </a:r>
            <a:r>
              <a:rPr sz="4400" spc="-25" dirty="0"/>
              <a:t> </a:t>
            </a:r>
            <a:r>
              <a:rPr sz="4400" dirty="0"/>
              <a:t>VIM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-5" smtClean="0"/>
              <a:t>Software Engineering II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639" y="1886191"/>
            <a:ext cx="5285740" cy="3923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VIM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stands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for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Vi-IMproved </a:t>
            </a:r>
            <a:r>
              <a:rPr sz="3200" spc="-87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3200" u="heavy" spc="-5" dirty="0">
                <a:solidFill>
                  <a:srgbClr val="009A9A"/>
                </a:solidFill>
                <a:uFill>
                  <a:solidFill>
                    <a:srgbClr val="009A9A"/>
                  </a:solidFill>
                </a:uFill>
                <a:latin typeface="Arial MT"/>
                <a:cs typeface="Arial MT"/>
                <a:hlinkClick r:id="rId2"/>
              </a:rPr>
              <a:t>http://www.vim.org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Are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VIMer?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Current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version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6.3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Bram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Moolenaar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Developed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172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KLOC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9888" y="1935467"/>
            <a:ext cx="2817876" cy="47487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01335" y="2511539"/>
            <a:ext cx="1133855" cy="10957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22031" y="1001255"/>
            <a:ext cx="1714500" cy="4282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4012021"/>
            <a:ext cx="9677400" cy="25513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pc="-5" dirty="0" smtClean="0"/>
              <a:t/>
            </a:r>
            <a:br>
              <a:rPr lang="en-US" spc="-5" dirty="0" smtClean="0"/>
            </a:br>
            <a:r>
              <a:rPr spc="-5" dirty="0" smtClean="0"/>
              <a:t>Understanding</a:t>
            </a:r>
            <a:endParaRPr spc="-5" dirty="0"/>
          </a:p>
          <a:p>
            <a:pPr algn="ctr">
              <a:lnSpc>
                <a:spcPct val="100000"/>
              </a:lnSpc>
            </a:pP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architecture</a:t>
            </a:r>
            <a:r>
              <a:rPr spc="-10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VIM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-5" smtClean="0"/>
              <a:t>Software Engineering II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642" y="1886191"/>
            <a:ext cx="54444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Arial MT"/>
                <a:cs typeface="Arial MT"/>
              </a:rPr>
              <a:t>Lee’s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initial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VIM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architecture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8132" y="457200"/>
            <a:ext cx="3391668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642" y="1886191"/>
            <a:ext cx="174561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Vim</a:t>
            </a:r>
            <a:r>
              <a:rPr sz="3200" spc="-8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5.3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627" y="843775"/>
            <a:ext cx="721105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John</a:t>
            </a:r>
            <a:r>
              <a:rPr sz="2800" spc="5" dirty="0"/>
              <a:t> </a:t>
            </a:r>
            <a:r>
              <a:rPr sz="2800" dirty="0"/>
              <a:t>Tran</a:t>
            </a:r>
            <a:r>
              <a:rPr sz="2800" spc="5" dirty="0"/>
              <a:t> </a:t>
            </a:r>
            <a:r>
              <a:rPr sz="2800" dirty="0"/>
              <a:t>et</a:t>
            </a:r>
            <a:r>
              <a:rPr sz="2800" spc="5" dirty="0"/>
              <a:t> </a:t>
            </a:r>
            <a:r>
              <a:rPr sz="2800" dirty="0"/>
              <a:t>al.</a:t>
            </a:r>
            <a:r>
              <a:rPr sz="2800" spc="5" dirty="0"/>
              <a:t> </a:t>
            </a:r>
            <a:r>
              <a:rPr sz="2800" spc="-5" dirty="0"/>
              <a:t>“Architectural</a:t>
            </a:r>
            <a:r>
              <a:rPr sz="2800" dirty="0"/>
              <a:t> </a:t>
            </a:r>
            <a:r>
              <a:rPr sz="2800" spc="-5" dirty="0"/>
              <a:t>Repair</a:t>
            </a:r>
            <a:r>
              <a:rPr sz="2800" spc="15" dirty="0"/>
              <a:t> </a:t>
            </a:r>
            <a:r>
              <a:rPr sz="2800" dirty="0"/>
              <a:t>of</a:t>
            </a:r>
            <a:r>
              <a:rPr sz="2800" spc="5" dirty="0"/>
              <a:t> </a:t>
            </a:r>
            <a:r>
              <a:rPr sz="2800" spc="-5" dirty="0"/>
              <a:t>Open </a:t>
            </a:r>
            <a:r>
              <a:rPr sz="2800" spc="-765" dirty="0"/>
              <a:t> </a:t>
            </a:r>
            <a:r>
              <a:rPr sz="2800" spc="-5" dirty="0"/>
              <a:t>Source</a:t>
            </a:r>
            <a:r>
              <a:rPr sz="2800" dirty="0"/>
              <a:t> </a:t>
            </a:r>
            <a:r>
              <a:rPr sz="2800" spc="-5" dirty="0"/>
              <a:t>Software”,</a:t>
            </a:r>
            <a:r>
              <a:rPr sz="2800" spc="5" dirty="0"/>
              <a:t> </a:t>
            </a:r>
            <a:r>
              <a:rPr sz="2800" spc="-5" dirty="0"/>
              <a:t>IWPC </a:t>
            </a:r>
            <a:r>
              <a:rPr sz="2800" dirty="0"/>
              <a:t>2000.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-5" smtClean="0"/>
              <a:t>Software Engineering II</a:t>
            </a:r>
            <a:endParaRPr spc="-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1886191"/>
            <a:ext cx="4809744" cy="53248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7477" y="1133784"/>
            <a:ext cx="758317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588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-5" smtClean="0"/>
              <a:t>Software Engineering II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628" y="1334047"/>
            <a:ext cx="7935595" cy="601447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  <a:tab pos="355600" algn="l"/>
              </a:tabLst>
            </a:pPr>
            <a:r>
              <a:rPr sz="3200" spc="-5" dirty="0" smtClean="0">
                <a:latin typeface="Arial MT"/>
                <a:cs typeface="Arial MT"/>
              </a:rPr>
              <a:t>VIM</a:t>
            </a:r>
            <a:r>
              <a:rPr sz="3200" spc="-50" dirty="0" smtClean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6.2</a:t>
            </a:r>
            <a:endParaRPr sz="32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236" y="2057400"/>
            <a:ext cx="7776971" cy="479296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1" y="933691"/>
            <a:ext cx="379971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Summary</a:t>
            </a:r>
            <a:endParaRPr sz="440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-5" smtClean="0"/>
              <a:t>Software Engineering II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616" y="1817611"/>
            <a:ext cx="8048625" cy="493585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0" marR="855344" indent="-342900">
              <a:lnSpc>
                <a:spcPts val="2690"/>
              </a:lnSpc>
              <a:spcBef>
                <a:spcPts val="740"/>
              </a:spcBef>
              <a:buChar char="•"/>
              <a:tabLst>
                <a:tab pos="354965" algn="l"/>
                <a:tab pos="356235" algn="l"/>
              </a:tabLst>
            </a:pPr>
            <a:r>
              <a:rPr sz="2800" dirty="0">
                <a:latin typeface="Arial MT"/>
                <a:cs typeface="Arial MT"/>
              </a:rPr>
              <a:t>Reengineering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hot topic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software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engineering research</a:t>
            </a:r>
          </a:p>
          <a:p>
            <a:pPr marL="354965" marR="242570" indent="-342900">
              <a:lnSpc>
                <a:spcPct val="80000"/>
              </a:lnSpc>
              <a:spcBef>
                <a:spcPts val="695"/>
              </a:spcBef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Case</a:t>
            </a:r>
            <a:r>
              <a:rPr sz="2800" dirty="0">
                <a:latin typeface="Arial MT"/>
                <a:cs typeface="Arial MT"/>
              </a:rPr>
              <a:t> studies show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some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ways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understand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legacy </a:t>
            </a:r>
            <a:r>
              <a:rPr sz="2800" spc="-5" dirty="0">
                <a:latin typeface="Arial MT"/>
                <a:cs typeface="Arial MT"/>
              </a:rPr>
              <a:t>software</a:t>
            </a:r>
            <a:endParaRPr sz="2800" dirty="0">
              <a:latin typeface="Arial MT"/>
              <a:cs typeface="Arial MT"/>
            </a:endParaRPr>
          </a:p>
          <a:p>
            <a:pPr marL="354965" marR="5080" indent="-342900">
              <a:lnSpc>
                <a:spcPts val="2690"/>
              </a:lnSpc>
              <a:spcBef>
                <a:spcPts val="6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We will </a:t>
            </a:r>
            <a:r>
              <a:rPr sz="2800" dirty="0">
                <a:latin typeface="Arial MT"/>
                <a:cs typeface="Arial MT"/>
              </a:rPr>
              <a:t>use several tutorials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explore further on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individual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case </a:t>
            </a:r>
            <a:r>
              <a:rPr sz="2800" spc="-5" dirty="0">
                <a:latin typeface="Arial MT"/>
                <a:cs typeface="Arial MT"/>
              </a:rPr>
              <a:t>studies,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explaining advanced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topics on:</a:t>
            </a:r>
          </a:p>
          <a:p>
            <a:pPr marL="756285" marR="269875" lvl="1" indent="-287020">
              <a:lnSpc>
                <a:spcPct val="798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concepts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software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architecture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(components,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service-oriented</a:t>
            </a:r>
            <a:r>
              <a:rPr sz="2400" dirty="0">
                <a:latin typeface="Arial MT"/>
                <a:cs typeface="Arial MT"/>
              </a:rPr>
              <a:t> architecture, </a:t>
            </a:r>
            <a:r>
              <a:rPr sz="2400" spc="-5" dirty="0">
                <a:latin typeface="Arial MT"/>
                <a:cs typeface="Arial MT"/>
              </a:rPr>
              <a:t>build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architecture),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aspect-oriented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paradigm,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software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refactoring</a:t>
            </a:r>
            <a:endParaRPr sz="2400" dirty="0">
              <a:latin typeface="Arial MT"/>
              <a:cs typeface="Arial MT"/>
            </a:endParaRPr>
          </a:p>
          <a:p>
            <a:pPr marL="756285" marR="962025" lvl="1" indent="-287020" algn="just">
              <a:lnSpc>
                <a:spcPct val="79800"/>
              </a:lnSpc>
              <a:spcBef>
                <a:spcPts val="58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The software engineering tools </a:t>
            </a:r>
            <a:r>
              <a:rPr sz="2400" dirty="0">
                <a:latin typeface="Arial MT"/>
                <a:cs typeface="Arial MT"/>
              </a:rPr>
              <a:t>for </a:t>
            </a:r>
            <a:r>
              <a:rPr sz="2400" spc="-5" dirty="0">
                <a:latin typeface="Arial MT"/>
                <a:cs typeface="Arial MT"/>
              </a:rPr>
              <a:t>these tasks,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including code </a:t>
            </a:r>
            <a:r>
              <a:rPr sz="2400" dirty="0">
                <a:latin typeface="Arial MT"/>
                <a:cs typeface="Arial MT"/>
              </a:rPr>
              <a:t>fact </a:t>
            </a:r>
            <a:r>
              <a:rPr sz="2400" spc="-5" dirty="0">
                <a:latin typeface="Arial MT"/>
                <a:cs typeface="Arial MT"/>
              </a:rPr>
              <a:t>extraction, reflexion model,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Eclipse,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aspectJ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etc.</a:t>
            </a:r>
            <a:endParaRPr sz="2400" dirty="0">
              <a:latin typeface="Arial MT"/>
              <a:cs typeface="Arial MT"/>
            </a:endParaRPr>
          </a:p>
          <a:p>
            <a:pPr marL="756285" lvl="1" indent="-287020" algn="just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How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apply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them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course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project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3820" y="2072119"/>
            <a:ext cx="22948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Today</a:t>
            </a:r>
            <a:r>
              <a:rPr sz="4400" spc="-70" dirty="0"/>
              <a:t> </a:t>
            </a:r>
            <a:r>
              <a:rPr sz="4400" dirty="0"/>
              <a:t>…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-5" smtClean="0"/>
              <a:t>Software Engineering II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450847" y="2767063"/>
            <a:ext cx="7586345" cy="2015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2875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Arial MT"/>
                <a:cs typeface="Arial MT"/>
              </a:rPr>
              <a:t>Review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 process</a:t>
            </a:r>
            <a:endParaRPr sz="2400" dirty="0">
              <a:latin typeface="Arial MT"/>
              <a:cs typeface="Arial MT"/>
            </a:endParaRPr>
          </a:p>
          <a:p>
            <a:pPr marL="469900" indent="-457200">
              <a:lnSpc>
                <a:spcPts val="2875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Arial MT"/>
                <a:cs typeface="Arial MT"/>
              </a:rPr>
              <a:t>Discuss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Reengineering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Concepts</a:t>
            </a:r>
            <a:endParaRPr sz="2400" dirty="0">
              <a:latin typeface="Arial MT"/>
              <a:cs typeface="Arial MT"/>
            </a:endParaRPr>
          </a:p>
          <a:p>
            <a:pPr marL="469900" marR="840740" indent="-457200">
              <a:lnSpc>
                <a:spcPct val="79600"/>
              </a:lnSpc>
              <a:spcBef>
                <a:spcPts val="58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Arial MT"/>
                <a:cs typeface="Arial MT"/>
              </a:rPr>
              <a:t>Go</a:t>
            </a:r>
            <a:r>
              <a:rPr sz="2400" spc="-5" dirty="0">
                <a:latin typeface="Arial MT"/>
                <a:cs typeface="Arial MT"/>
              </a:rPr>
              <a:t> over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some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case studies,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road map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lectures</a:t>
            </a:r>
            <a:r>
              <a:rPr sz="2400" dirty="0">
                <a:latin typeface="Arial MT"/>
                <a:cs typeface="Arial MT"/>
              </a:rPr>
              <a:t> and </a:t>
            </a:r>
            <a:r>
              <a:rPr sz="2400" spc="-5" dirty="0">
                <a:latin typeface="Arial MT"/>
                <a:cs typeface="Arial MT"/>
              </a:rPr>
              <a:t>tutorials:</a:t>
            </a:r>
            <a:endParaRPr sz="2400" dirty="0">
              <a:latin typeface="Arial MT"/>
              <a:cs typeface="Arial MT"/>
            </a:endParaRPr>
          </a:p>
          <a:p>
            <a:pPr marL="469900" marR="5080">
              <a:lnSpc>
                <a:spcPct val="79800"/>
              </a:lnSpc>
              <a:spcBef>
                <a:spcPts val="5"/>
              </a:spcBef>
            </a:pPr>
            <a:r>
              <a:rPr sz="2400" i="1" spc="-5" dirty="0">
                <a:latin typeface="Arial"/>
                <a:cs typeface="Arial"/>
              </a:rPr>
              <a:t>VIM</a:t>
            </a:r>
            <a:r>
              <a:rPr sz="2400" spc="-5" dirty="0">
                <a:latin typeface="Arial MT"/>
                <a:cs typeface="Arial MT"/>
              </a:rPr>
              <a:t>: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componentization,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reveal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architectures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i="1" spc="-5" dirty="0">
                <a:latin typeface="Arial"/>
                <a:cs typeface="Arial"/>
              </a:rPr>
              <a:t>osCommerce</a:t>
            </a:r>
            <a:r>
              <a:rPr sz="2400" spc="-5" dirty="0">
                <a:latin typeface="Arial MT"/>
                <a:cs typeface="Arial MT"/>
              </a:rPr>
              <a:t>: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aspect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elicitation,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reveal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 smtClean="0">
                <a:latin typeface="Arial MT"/>
                <a:cs typeface="Arial MT"/>
              </a:rPr>
              <a:t>requirements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00493"/>
            <a:ext cx="10210800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9140">
              <a:lnSpc>
                <a:spcPts val="2370"/>
              </a:lnSpc>
              <a:spcBef>
                <a:spcPts val="105"/>
              </a:spcBef>
              <a:tabLst>
                <a:tab pos="1501140" algn="l"/>
              </a:tabLst>
            </a:pPr>
            <a:r>
              <a:rPr sz="2000" dirty="0"/>
              <a:t>1.	</a:t>
            </a:r>
            <a:r>
              <a:rPr sz="2000" spc="-5" dirty="0"/>
              <a:t>Software Engineering </a:t>
            </a:r>
            <a:r>
              <a:rPr sz="2000" spc="-10" dirty="0"/>
              <a:t>Process</a:t>
            </a:r>
            <a:endParaRPr sz="2000" dirty="0"/>
          </a:p>
          <a:p>
            <a:pPr marL="12700">
              <a:lnSpc>
                <a:spcPts val="4770"/>
              </a:lnSpc>
            </a:pPr>
            <a:r>
              <a:rPr lang="en-US" spc="-10" dirty="0" smtClean="0"/>
              <a:t/>
            </a:r>
            <a:br>
              <a:rPr lang="en-US" spc="-10" dirty="0" smtClean="0"/>
            </a:br>
            <a:r>
              <a:rPr spc="-10" dirty="0" smtClean="0"/>
              <a:t>The </a:t>
            </a:r>
            <a:r>
              <a:rPr spc="-5" dirty="0"/>
              <a:t>Waterfall</a:t>
            </a:r>
            <a:r>
              <a:rPr spc="-10" dirty="0"/>
              <a:t> </a:t>
            </a:r>
            <a:r>
              <a:rPr spc="-5" dirty="0"/>
              <a:t>process</a:t>
            </a:r>
            <a:r>
              <a:rPr spc="-15" dirty="0"/>
              <a:t> </a:t>
            </a:r>
            <a:r>
              <a:rPr spc="-5" dirty="0"/>
              <a:t>model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-5" smtClean="0"/>
              <a:t>Software Engineering II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968" y="2246363"/>
            <a:ext cx="4209107" cy="38008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26580" y="2295131"/>
            <a:ext cx="4010307" cy="37749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660897"/>
            <a:ext cx="9372600" cy="1244571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144905">
              <a:lnSpc>
                <a:spcPct val="100000"/>
              </a:lnSpc>
              <a:spcBef>
                <a:spcPts val="305"/>
              </a:spcBef>
            </a:pPr>
            <a:r>
              <a:rPr sz="2000" dirty="0"/>
              <a:t>1.</a:t>
            </a:r>
            <a:r>
              <a:rPr sz="2000" spc="-15" dirty="0"/>
              <a:t> </a:t>
            </a:r>
            <a:r>
              <a:rPr sz="2000" spc="-5" dirty="0"/>
              <a:t>Software</a:t>
            </a:r>
            <a:r>
              <a:rPr sz="2000" spc="-15" dirty="0"/>
              <a:t> </a:t>
            </a:r>
            <a:r>
              <a:rPr sz="2000" spc="-5" dirty="0"/>
              <a:t>Engineering</a:t>
            </a:r>
            <a:r>
              <a:rPr sz="2000" spc="-10" dirty="0"/>
              <a:t> </a:t>
            </a:r>
            <a:r>
              <a:rPr sz="2000" spc="-5" dirty="0"/>
              <a:t>Process</a:t>
            </a:r>
            <a:endParaRPr sz="2000" dirty="0"/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pc="-5" dirty="0"/>
              <a:t>Rapid</a:t>
            </a:r>
            <a:r>
              <a:rPr spc="-10" dirty="0"/>
              <a:t> </a:t>
            </a:r>
            <a:r>
              <a:rPr spc="-5" dirty="0"/>
              <a:t>Prototyping process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-5" smtClean="0"/>
              <a:t>Software Engineering II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3275" y="2147303"/>
            <a:ext cx="6679692" cy="48280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60897"/>
            <a:ext cx="8915400" cy="1244571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327785">
              <a:lnSpc>
                <a:spcPct val="100000"/>
              </a:lnSpc>
              <a:spcBef>
                <a:spcPts val="305"/>
              </a:spcBef>
            </a:pPr>
            <a:r>
              <a:rPr sz="2000" dirty="0"/>
              <a:t>1.</a:t>
            </a:r>
            <a:r>
              <a:rPr sz="2000" spc="-15" dirty="0"/>
              <a:t> </a:t>
            </a:r>
            <a:r>
              <a:rPr sz="2000" spc="-5" dirty="0"/>
              <a:t>Software</a:t>
            </a:r>
            <a:r>
              <a:rPr sz="2000" spc="-15" dirty="0"/>
              <a:t> </a:t>
            </a:r>
            <a:r>
              <a:rPr sz="2000" spc="-5" dirty="0"/>
              <a:t>Engineering</a:t>
            </a:r>
            <a:r>
              <a:rPr sz="2000" spc="-10" dirty="0"/>
              <a:t> </a:t>
            </a:r>
            <a:r>
              <a:rPr sz="2000" spc="-5" dirty="0"/>
              <a:t>Process</a:t>
            </a:r>
            <a:endParaRPr sz="2000" dirty="0"/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pc="-5" dirty="0"/>
              <a:t>Spiral</a:t>
            </a:r>
            <a:r>
              <a:rPr spc="5" dirty="0"/>
              <a:t> </a:t>
            </a:r>
            <a:r>
              <a:rPr spc="-5" dirty="0"/>
              <a:t>(incremental) process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-5" smtClean="0"/>
              <a:t>Software Engineering II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6092" y="1987283"/>
            <a:ext cx="6143244" cy="52059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8592" y="933691"/>
            <a:ext cx="6678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2. Reengineering concepts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-5" smtClean="0"/>
              <a:t>Software Engineering II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642" y="1818907"/>
            <a:ext cx="7705090" cy="497332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Why Software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Reengineering?</a:t>
            </a:r>
            <a:endParaRPr sz="2400">
              <a:latin typeface="Arial MT"/>
              <a:cs typeface="Arial MT"/>
            </a:endParaRPr>
          </a:p>
          <a:p>
            <a:pPr marL="756285" marR="3427095" lvl="1" indent="-287020">
              <a:lnSpc>
                <a:spcPts val="216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Legacy </a:t>
            </a:r>
            <a:r>
              <a:rPr sz="2000" spc="-5" dirty="0">
                <a:latin typeface="Arial MT"/>
                <a:cs typeface="Arial MT"/>
              </a:rPr>
              <a:t>software are increasing </a:t>
            </a:r>
            <a:r>
              <a:rPr sz="2000" spc="-5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(Software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vs.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Hardware)</a:t>
            </a:r>
            <a:endParaRPr sz="2000">
              <a:latin typeface="Arial MT"/>
              <a:cs typeface="Arial MT"/>
            </a:endParaRPr>
          </a:p>
          <a:p>
            <a:pPr marL="756285" marR="3930650" lvl="1" indent="-287020">
              <a:lnSpc>
                <a:spcPts val="216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New </a:t>
            </a:r>
            <a:r>
              <a:rPr sz="2000" spc="-5" dirty="0">
                <a:latin typeface="Arial MT"/>
                <a:cs typeface="Arial MT"/>
              </a:rPr>
              <a:t>technology appearing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(Moore’s law)</a:t>
            </a:r>
            <a:endParaRPr sz="2000">
              <a:latin typeface="Arial MT"/>
              <a:cs typeface="Arial MT"/>
            </a:endParaRPr>
          </a:p>
          <a:p>
            <a:pPr marL="756285" marR="2677795" lvl="1" indent="-287020">
              <a:lnSpc>
                <a:spcPts val="216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Successful ratio </a:t>
            </a:r>
            <a:r>
              <a:rPr sz="2000" dirty="0">
                <a:latin typeface="Arial MT"/>
                <a:cs typeface="Arial MT"/>
              </a:rPr>
              <a:t>of </a:t>
            </a:r>
            <a:r>
              <a:rPr sz="2000" spc="-5" dirty="0">
                <a:latin typeface="Arial MT"/>
                <a:cs typeface="Arial MT"/>
              </a:rPr>
              <a:t>projects increasing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(IBM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internal history)</a:t>
            </a:r>
            <a:endParaRPr sz="2000">
              <a:latin typeface="Arial MT"/>
              <a:cs typeface="Arial MT"/>
            </a:endParaRPr>
          </a:p>
          <a:p>
            <a:pPr marL="756285" lvl="1" indent="-287655">
              <a:lnSpc>
                <a:spcPts val="2280"/>
              </a:lnSpc>
              <a:spcBef>
                <a:spcPts val="20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Companies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more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competing</a:t>
            </a:r>
            <a:endParaRPr sz="2000">
              <a:latin typeface="Arial MT"/>
              <a:cs typeface="Arial MT"/>
            </a:endParaRPr>
          </a:p>
          <a:p>
            <a:pPr marL="756285" marR="5080">
              <a:lnSpc>
                <a:spcPts val="2160"/>
              </a:lnSpc>
              <a:spcBef>
                <a:spcPts val="155"/>
              </a:spcBef>
            </a:pPr>
            <a:r>
              <a:rPr sz="2000" spc="-5" dirty="0">
                <a:latin typeface="Arial MT"/>
                <a:cs typeface="Arial MT"/>
              </a:rPr>
              <a:t>(now </a:t>
            </a:r>
            <a:r>
              <a:rPr sz="2000" dirty="0">
                <a:latin typeface="Arial MT"/>
                <a:cs typeface="Arial MT"/>
              </a:rPr>
              <a:t>we </a:t>
            </a:r>
            <a:r>
              <a:rPr sz="2000" spc="-5" dirty="0">
                <a:latin typeface="Arial MT"/>
                <a:cs typeface="Arial MT"/>
              </a:rPr>
              <a:t>have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" dirty="0">
                <a:latin typeface="Arial MT"/>
                <a:cs typeface="Arial MT"/>
              </a:rPr>
              <a:t>“open-source” movement </a:t>
            </a:r>
            <a:r>
              <a:rPr sz="2000" dirty="0">
                <a:latin typeface="Arial MT"/>
                <a:cs typeface="Arial MT"/>
              </a:rPr>
              <a:t>and </a:t>
            </a:r>
            <a:r>
              <a:rPr sz="2000" spc="-5" dirty="0">
                <a:latin typeface="Arial MT"/>
                <a:cs typeface="Arial MT"/>
              </a:rPr>
              <a:t>free-software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foundation)</a:t>
            </a:r>
            <a:endParaRPr sz="2000">
              <a:latin typeface="Arial MT"/>
              <a:cs typeface="Arial MT"/>
            </a:endParaRPr>
          </a:p>
          <a:p>
            <a:pPr marL="756285" marR="3272154" lvl="1" indent="-287020">
              <a:lnSpc>
                <a:spcPts val="216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Quality attributes are demanding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(That’s 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selling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point)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ts val="2280"/>
              </a:lnSpc>
              <a:spcBef>
                <a:spcPts val="20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People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changing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ts val="2280"/>
              </a:lnSpc>
            </a:pPr>
            <a:r>
              <a:rPr sz="2000" spc="-5" dirty="0">
                <a:latin typeface="Arial MT"/>
                <a:cs typeface="Arial MT"/>
              </a:rPr>
              <a:t>(developers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joining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5" dirty="0">
                <a:latin typeface="Arial MT"/>
                <a:cs typeface="Arial MT"/>
              </a:rPr>
              <a:t> leaving, customers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changing)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ts val="2280"/>
              </a:lnSpc>
              <a:spcBef>
                <a:spcPts val="24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Software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maintenance are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pressing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ts val="2280"/>
              </a:lnSpc>
            </a:pPr>
            <a:r>
              <a:rPr sz="2000" spc="-5" dirty="0">
                <a:latin typeface="Arial MT"/>
                <a:cs typeface="Arial MT"/>
              </a:rPr>
              <a:t>(Largest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cost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software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development lifecycle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&gt;60%)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726427"/>
            <a:ext cx="7313930" cy="1119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825"/>
              </a:lnSpc>
              <a:spcBef>
                <a:spcPts val="105"/>
              </a:spcBef>
            </a:pPr>
            <a:r>
              <a:rPr sz="3200" spc="-5" dirty="0"/>
              <a:t>2.</a:t>
            </a:r>
            <a:r>
              <a:rPr sz="3200" spc="-20" dirty="0"/>
              <a:t> </a:t>
            </a:r>
            <a:r>
              <a:rPr sz="3200" spc="-10" dirty="0"/>
              <a:t>Reengineering</a:t>
            </a:r>
            <a:r>
              <a:rPr sz="3200" spc="-20" dirty="0"/>
              <a:t> </a:t>
            </a:r>
            <a:r>
              <a:rPr sz="3200" spc="-5" dirty="0"/>
              <a:t>concepts</a:t>
            </a:r>
            <a:endParaRPr sz="3200"/>
          </a:p>
          <a:p>
            <a:pPr marL="12700">
              <a:lnSpc>
                <a:spcPts val="4785"/>
              </a:lnSpc>
            </a:pPr>
            <a:r>
              <a:rPr spc="-10" dirty="0"/>
              <a:t>What</a:t>
            </a:r>
            <a:r>
              <a:rPr spc="5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spc="-5" dirty="0"/>
              <a:t>software reengineering?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-5" smtClean="0"/>
              <a:t>Software Engineering II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642" y="1829803"/>
            <a:ext cx="7881620" cy="4901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dirty="0">
                <a:latin typeface="Arial MT"/>
                <a:cs typeface="Arial MT"/>
              </a:rPr>
              <a:t> 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large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extent,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involves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maintenance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activities:</a:t>
            </a:r>
            <a:endParaRPr sz="2400">
              <a:latin typeface="Arial MT"/>
              <a:cs typeface="Arial MT"/>
            </a:endParaRPr>
          </a:p>
          <a:p>
            <a:pPr marL="756285" indent="-287020">
              <a:lnSpc>
                <a:spcPts val="2395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Understanding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(predictive)</a:t>
            </a:r>
            <a:endParaRPr sz="2000">
              <a:latin typeface="Arial MT"/>
              <a:cs typeface="Arial MT"/>
            </a:endParaRPr>
          </a:p>
          <a:p>
            <a:pPr marL="756285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Repairing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(corrective)</a:t>
            </a:r>
            <a:endParaRPr sz="2000">
              <a:latin typeface="Arial MT"/>
              <a:cs typeface="Arial MT"/>
            </a:endParaRPr>
          </a:p>
          <a:p>
            <a:pPr marL="756285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Improving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(perfective)</a:t>
            </a:r>
            <a:endParaRPr sz="2000">
              <a:latin typeface="Arial MT"/>
              <a:cs typeface="Arial MT"/>
            </a:endParaRPr>
          </a:p>
          <a:p>
            <a:pPr marL="756285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Evolving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(adaptive)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ts val="2875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Related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topics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ts val="2395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Quality-driven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software engineering (-ilities,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quality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attributes)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Requirements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engineering (goals,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non-functional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requirements)</a:t>
            </a:r>
            <a:endParaRPr sz="2000">
              <a:latin typeface="Arial MT"/>
              <a:cs typeface="Arial MT"/>
            </a:endParaRPr>
          </a:p>
          <a:p>
            <a:pPr marL="756285" marR="755015" lvl="1" indent="-287020">
              <a:lnSpc>
                <a:spcPts val="192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Software architectures (architectural </a:t>
            </a:r>
            <a:r>
              <a:rPr sz="2000" dirty="0">
                <a:latin typeface="Arial MT"/>
                <a:cs typeface="Arial MT"/>
              </a:rPr>
              <a:t>views: </a:t>
            </a:r>
            <a:r>
              <a:rPr sz="2000" spc="-5" dirty="0">
                <a:latin typeface="Arial MT"/>
                <a:cs typeface="Arial MT"/>
              </a:rPr>
              <a:t>components,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statecharts,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features,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…)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Model-driven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development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(MOF,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UML,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EMF)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Design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patterns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(structural,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behavioural)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Software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refactoring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smells)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Performance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tuning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(trade-offs,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multi-criteria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optimizations)</a:t>
            </a:r>
            <a:endParaRPr sz="2000">
              <a:latin typeface="Arial MT"/>
              <a:cs typeface="Arial MT"/>
            </a:endParaRPr>
          </a:p>
          <a:p>
            <a:pPr marL="756285" marR="473075" lvl="1" indent="-287020">
              <a:lnSpc>
                <a:spcPts val="192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Paradigms: </a:t>
            </a:r>
            <a:r>
              <a:rPr sz="2000" spc="-5" dirty="0">
                <a:latin typeface="Arial MT"/>
                <a:cs typeface="Arial MT"/>
              </a:rPr>
              <a:t>Object-oriented, Goal-oriented, Agent-oriented,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Aspect-oriented…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302" rIns="0" bIns="0" rtlCol="0">
            <a:spAutoFit/>
          </a:bodyPr>
          <a:lstStyle/>
          <a:p>
            <a:pPr marL="854710" marR="5080" indent="-41783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2. </a:t>
            </a:r>
            <a:r>
              <a:rPr sz="3200" spc="-10" dirty="0"/>
              <a:t>Reengineering </a:t>
            </a:r>
            <a:r>
              <a:rPr sz="3200" spc="-5" dirty="0"/>
              <a:t>concepts </a:t>
            </a:r>
            <a:r>
              <a:rPr sz="3200" spc="-875" dirty="0"/>
              <a:t> </a:t>
            </a:r>
            <a:r>
              <a:rPr sz="3200" spc="-5" dirty="0"/>
              <a:t>The</a:t>
            </a:r>
            <a:r>
              <a:rPr sz="3200" spc="-20" dirty="0"/>
              <a:t> </a:t>
            </a:r>
            <a:r>
              <a:rPr sz="3200" spc="-10" dirty="0"/>
              <a:t>Horseshoe</a:t>
            </a:r>
            <a:r>
              <a:rPr sz="3200" spc="-30" dirty="0"/>
              <a:t> </a:t>
            </a:r>
            <a:r>
              <a:rPr sz="3200" spc="-5" dirty="0"/>
              <a:t>model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-5" smtClean="0"/>
              <a:t>Software Engineering II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904" y="1863839"/>
            <a:ext cx="8229600" cy="4968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-5" smtClean="0"/>
              <a:t>Software Engineering II</a:t>
            </a:r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8526" y="933691"/>
            <a:ext cx="76415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The Reengineering</a:t>
            </a:r>
            <a:r>
              <a:rPr sz="4400" dirty="0"/>
              <a:t> </a:t>
            </a:r>
            <a:r>
              <a:rPr sz="4400" spc="-5" dirty="0"/>
              <a:t>Horseshoe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848864" y="2514587"/>
            <a:ext cx="3703320" cy="4794885"/>
            <a:chOff x="2848864" y="2514587"/>
            <a:chExt cx="3703320" cy="4794885"/>
          </a:xfrm>
        </p:grpSpPr>
        <p:sp>
          <p:nvSpPr>
            <p:cNvPr id="4" name="object 4"/>
            <p:cNvSpPr/>
            <p:nvPr/>
          </p:nvSpPr>
          <p:spPr>
            <a:xfrm>
              <a:off x="2848864" y="2514587"/>
              <a:ext cx="3703320" cy="4794885"/>
            </a:xfrm>
            <a:custGeom>
              <a:avLst/>
              <a:gdLst/>
              <a:ahLst/>
              <a:cxnLst/>
              <a:rect l="l" t="t" r="r" b="b"/>
              <a:pathLst>
                <a:path w="3703320" h="4794884">
                  <a:moveTo>
                    <a:pt x="3703320" y="2328672"/>
                  </a:moveTo>
                  <a:lnTo>
                    <a:pt x="3700272" y="2151888"/>
                  </a:lnTo>
                  <a:lnTo>
                    <a:pt x="3688080" y="1965960"/>
                  </a:lnTo>
                  <a:lnTo>
                    <a:pt x="3663696" y="1770888"/>
                  </a:lnTo>
                  <a:lnTo>
                    <a:pt x="3627120" y="1572768"/>
                  </a:lnTo>
                  <a:lnTo>
                    <a:pt x="3579876" y="1373124"/>
                  </a:lnTo>
                  <a:lnTo>
                    <a:pt x="3517392" y="1179576"/>
                  </a:lnTo>
                  <a:lnTo>
                    <a:pt x="3441192" y="992124"/>
                  </a:lnTo>
                  <a:lnTo>
                    <a:pt x="3352800" y="816864"/>
                  </a:lnTo>
                  <a:lnTo>
                    <a:pt x="3249168" y="656844"/>
                  </a:lnTo>
                  <a:lnTo>
                    <a:pt x="3128772" y="516636"/>
                  </a:lnTo>
                  <a:lnTo>
                    <a:pt x="2993136" y="396240"/>
                  </a:lnTo>
                  <a:lnTo>
                    <a:pt x="2840736" y="306324"/>
                  </a:lnTo>
                  <a:lnTo>
                    <a:pt x="2836164" y="301752"/>
                  </a:lnTo>
                  <a:lnTo>
                    <a:pt x="2822448" y="291084"/>
                  </a:lnTo>
                  <a:lnTo>
                    <a:pt x="2798064" y="274320"/>
                  </a:lnTo>
                  <a:lnTo>
                    <a:pt x="2767584" y="252984"/>
                  </a:lnTo>
                  <a:lnTo>
                    <a:pt x="2724912" y="227076"/>
                  </a:lnTo>
                  <a:lnTo>
                    <a:pt x="2677668" y="198120"/>
                  </a:lnTo>
                  <a:lnTo>
                    <a:pt x="2621280" y="169164"/>
                  </a:lnTo>
                  <a:lnTo>
                    <a:pt x="2555748" y="138684"/>
                  </a:lnTo>
                  <a:lnTo>
                    <a:pt x="2484120" y="109728"/>
                  </a:lnTo>
                  <a:lnTo>
                    <a:pt x="2404872" y="80772"/>
                  </a:lnTo>
                  <a:lnTo>
                    <a:pt x="2319528" y="54864"/>
                  </a:lnTo>
                  <a:lnTo>
                    <a:pt x="2226564" y="33528"/>
                  </a:lnTo>
                  <a:lnTo>
                    <a:pt x="2129028" y="16764"/>
                  </a:lnTo>
                  <a:lnTo>
                    <a:pt x="2023872" y="4572"/>
                  </a:lnTo>
                  <a:lnTo>
                    <a:pt x="1915668" y="0"/>
                  </a:lnTo>
                  <a:lnTo>
                    <a:pt x="1799844" y="4572"/>
                  </a:lnTo>
                  <a:lnTo>
                    <a:pt x="1709928" y="12192"/>
                  </a:lnTo>
                  <a:lnTo>
                    <a:pt x="1624584" y="21336"/>
                  </a:lnTo>
                  <a:lnTo>
                    <a:pt x="1540764" y="33528"/>
                  </a:lnTo>
                  <a:lnTo>
                    <a:pt x="1461516" y="47244"/>
                  </a:lnTo>
                  <a:lnTo>
                    <a:pt x="1383792" y="62484"/>
                  </a:lnTo>
                  <a:lnTo>
                    <a:pt x="1310640" y="80772"/>
                  </a:lnTo>
                  <a:lnTo>
                    <a:pt x="1239012" y="100584"/>
                  </a:lnTo>
                  <a:lnTo>
                    <a:pt x="1171956" y="121920"/>
                  </a:lnTo>
                  <a:lnTo>
                    <a:pt x="1104900" y="146304"/>
                  </a:lnTo>
                  <a:lnTo>
                    <a:pt x="1045464" y="172212"/>
                  </a:lnTo>
                  <a:lnTo>
                    <a:pt x="984504" y="201168"/>
                  </a:lnTo>
                  <a:lnTo>
                    <a:pt x="925068" y="230124"/>
                  </a:lnTo>
                  <a:lnTo>
                    <a:pt x="871728" y="260604"/>
                  </a:lnTo>
                  <a:lnTo>
                    <a:pt x="816864" y="297180"/>
                  </a:lnTo>
                  <a:lnTo>
                    <a:pt x="766572" y="332232"/>
                  </a:lnTo>
                  <a:lnTo>
                    <a:pt x="717804" y="370332"/>
                  </a:lnTo>
                  <a:lnTo>
                    <a:pt x="672084" y="411480"/>
                  </a:lnTo>
                  <a:lnTo>
                    <a:pt x="626364" y="451104"/>
                  </a:lnTo>
                  <a:lnTo>
                    <a:pt x="583692" y="496824"/>
                  </a:lnTo>
                  <a:lnTo>
                    <a:pt x="542544" y="542544"/>
                  </a:lnTo>
                  <a:lnTo>
                    <a:pt x="502920" y="589788"/>
                  </a:lnTo>
                  <a:lnTo>
                    <a:pt x="464820" y="640080"/>
                  </a:lnTo>
                  <a:lnTo>
                    <a:pt x="426720" y="693420"/>
                  </a:lnTo>
                  <a:lnTo>
                    <a:pt x="391668" y="748284"/>
                  </a:lnTo>
                  <a:lnTo>
                    <a:pt x="358140" y="803148"/>
                  </a:lnTo>
                  <a:lnTo>
                    <a:pt x="324612" y="862584"/>
                  </a:lnTo>
                  <a:lnTo>
                    <a:pt x="292608" y="922020"/>
                  </a:lnTo>
                  <a:lnTo>
                    <a:pt x="263652" y="984504"/>
                  </a:lnTo>
                  <a:lnTo>
                    <a:pt x="233172" y="1048512"/>
                  </a:lnTo>
                  <a:lnTo>
                    <a:pt x="176784" y="1185672"/>
                  </a:lnTo>
                  <a:lnTo>
                    <a:pt x="149352" y="1254252"/>
                  </a:lnTo>
                  <a:lnTo>
                    <a:pt x="102108" y="1385316"/>
                  </a:lnTo>
                  <a:lnTo>
                    <a:pt x="68580" y="1505712"/>
                  </a:lnTo>
                  <a:lnTo>
                    <a:pt x="45720" y="1616964"/>
                  </a:lnTo>
                  <a:lnTo>
                    <a:pt x="28956" y="1729740"/>
                  </a:lnTo>
                  <a:lnTo>
                    <a:pt x="19812" y="1844040"/>
                  </a:lnTo>
                  <a:lnTo>
                    <a:pt x="12192" y="1964436"/>
                  </a:lnTo>
                  <a:lnTo>
                    <a:pt x="0" y="2246376"/>
                  </a:lnTo>
                  <a:lnTo>
                    <a:pt x="0" y="2328672"/>
                  </a:lnTo>
                  <a:lnTo>
                    <a:pt x="4572" y="2407920"/>
                  </a:lnTo>
                  <a:lnTo>
                    <a:pt x="15240" y="2496312"/>
                  </a:lnTo>
                  <a:lnTo>
                    <a:pt x="42672" y="2609088"/>
                  </a:lnTo>
                  <a:lnTo>
                    <a:pt x="56388" y="2737104"/>
                  </a:lnTo>
                  <a:lnTo>
                    <a:pt x="76200" y="2865120"/>
                  </a:lnTo>
                  <a:lnTo>
                    <a:pt x="100584" y="2985516"/>
                  </a:lnTo>
                  <a:lnTo>
                    <a:pt x="128016" y="3107436"/>
                  </a:lnTo>
                  <a:lnTo>
                    <a:pt x="160020" y="3227832"/>
                  </a:lnTo>
                  <a:lnTo>
                    <a:pt x="227076" y="3459480"/>
                  </a:lnTo>
                  <a:lnTo>
                    <a:pt x="373380" y="3910584"/>
                  </a:lnTo>
                  <a:lnTo>
                    <a:pt x="440436" y="4137660"/>
                  </a:lnTo>
                  <a:lnTo>
                    <a:pt x="469392" y="4250436"/>
                  </a:lnTo>
                  <a:lnTo>
                    <a:pt x="493776" y="4364736"/>
                  </a:lnTo>
                  <a:lnTo>
                    <a:pt x="516636" y="4482084"/>
                  </a:lnTo>
                  <a:lnTo>
                    <a:pt x="516636" y="4573741"/>
                  </a:lnTo>
                  <a:lnTo>
                    <a:pt x="525780" y="4593336"/>
                  </a:lnTo>
                  <a:lnTo>
                    <a:pt x="557784" y="4629912"/>
                  </a:lnTo>
                  <a:lnTo>
                    <a:pt x="603504" y="4660392"/>
                  </a:lnTo>
                  <a:lnTo>
                    <a:pt x="655320" y="4686300"/>
                  </a:lnTo>
                  <a:lnTo>
                    <a:pt x="682752" y="4698492"/>
                  </a:lnTo>
                  <a:lnTo>
                    <a:pt x="707136" y="4713732"/>
                  </a:lnTo>
                  <a:lnTo>
                    <a:pt x="734568" y="4727448"/>
                  </a:lnTo>
                  <a:lnTo>
                    <a:pt x="780288" y="4760976"/>
                  </a:lnTo>
                  <a:lnTo>
                    <a:pt x="800100" y="4782312"/>
                  </a:lnTo>
                  <a:lnTo>
                    <a:pt x="838200" y="4765548"/>
                  </a:lnTo>
                  <a:lnTo>
                    <a:pt x="874776" y="4748784"/>
                  </a:lnTo>
                  <a:lnTo>
                    <a:pt x="950976" y="4715256"/>
                  </a:lnTo>
                  <a:lnTo>
                    <a:pt x="963168" y="4709668"/>
                  </a:lnTo>
                  <a:lnTo>
                    <a:pt x="963168" y="2365248"/>
                  </a:lnTo>
                  <a:lnTo>
                    <a:pt x="979932" y="2189988"/>
                  </a:lnTo>
                  <a:lnTo>
                    <a:pt x="1019556" y="2016252"/>
                  </a:lnTo>
                  <a:lnTo>
                    <a:pt x="1085088" y="1839468"/>
                  </a:lnTo>
                  <a:lnTo>
                    <a:pt x="1178052" y="1662684"/>
                  </a:lnTo>
                  <a:lnTo>
                    <a:pt x="1214628" y="1610868"/>
                  </a:lnTo>
                  <a:lnTo>
                    <a:pt x="1254252" y="1560576"/>
                  </a:lnTo>
                  <a:lnTo>
                    <a:pt x="1299972" y="1514856"/>
                  </a:lnTo>
                  <a:lnTo>
                    <a:pt x="1348740" y="1472184"/>
                  </a:lnTo>
                  <a:lnTo>
                    <a:pt x="1399032" y="1431036"/>
                  </a:lnTo>
                  <a:lnTo>
                    <a:pt x="1452372" y="1395984"/>
                  </a:lnTo>
                  <a:lnTo>
                    <a:pt x="1508760" y="1363980"/>
                  </a:lnTo>
                  <a:lnTo>
                    <a:pt x="1568196" y="1335024"/>
                  </a:lnTo>
                  <a:lnTo>
                    <a:pt x="1629156" y="1312164"/>
                  </a:lnTo>
                  <a:lnTo>
                    <a:pt x="1690116" y="1292352"/>
                  </a:lnTo>
                  <a:lnTo>
                    <a:pt x="1752600" y="1278636"/>
                  </a:lnTo>
                  <a:lnTo>
                    <a:pt x="1816608" y="1266444"/>
                  </a:lnTo>
                  <a:lnTo>
                    <a:pt x="1882140" y="1261872"/>
                  </a:lnTo>
                  <a:lnTo>
                    <a:pt x="1944624" y="1261872"/>
                  </a:lnTo>
                  <a:lnTo>
                    <a:pt x="2010156" y="1267968"/>
                  </a:lnTo>
                  <a:lnTo>
                    <a:pt x="2072640" y="1278636"/>
                  </a:lnTo>
                  <a:lnTo>
                    <a:pt x="2141220" y="1312164"/>
                  </a:lnTo>
                  <a:lnTo>
                    <a:pt x="2211324" y="1351788"/>
                  </a:lnTo>
                  <a:lnTo>
                    <a:pt x="2275332" y="1397508"/>
                  </a:lnTo>
                  <a:lnTo>
                    <a:pt x="2337816" y="1447800"/>
                  </a:lnTo>
                  <a:lnTo>
                    <a:pt x="2397252" y="1505712"/>
                  </a:lnTo>
                  <a:lnTo>
                    <a:pt x="2450592" y="1565148"/>
                  </a:lnTo>
                  <a:lnTo>
                    <a:pt x="2503932" y="1629156"/>
                  </a:lnTo>
                  <a:lnTo>
                    <a:pt x="2549652" y="1699260"/>
                  </a:lnTo>
                  <a:lnTo>
                    <a:pt x="2593848" y="1772412"/>
                  </a:lnTo>
                  <a:lnTo>
                    <a:pt x="2631948" y="1851660"/>
                  </a:lnTo>
                  <a:lnTo>
                    <a:pt x="2665476" y="1932432"/>
                  </a:lnTo>
                  <a:lnTo>
                    <a:pt x="2691384" y="2016252"/>
                  </a:lnTo>
                  <a:lnTo>
                    <a:pt x="2715768" y="2104644"/>
                  </a:lnTo>
                  <a:lnTo>
                    <a:pt x="2731008" y="2196084"/>
                  </a:lnTo>
                  <a:lnTo>
                    <a:pt x="2740152" y="2289048"/>
                  </a:lnTo>
                  <a:lnTo>
                    <a:pt x="2744724" y="2383536"/>
                  </a:lnTo>
                  <a:lnTo>
                    <a:pt x="2752344" y="2513076"/>
                  </a:lnTo>
                  <a:lnTo>
                    <a:pt x="2752344" y="4734513"/>
                  </a:lnTo>
                  <a:lnTo>
                    <a:pt x="2767584" y="4736592"/>
                  </a:lnTo>
                  <a:lnTo>
                    <a:pt x="2802636" y="4742688"/>
                  </a:lnTo>
                  <a:lnTo>
                    <a:pt x="2839212" y="4747260"/>
                  </a:lnTo>
                  <a:lnTo>
                    <a:pt x="2874264" y="4748784"/>
                  </a:lnTo>
                  <a:lnTo>
                    <a:pt x="2909316" y="4753356"/>
                  </a:lnTo>
                  <a:lnTo>
                    <a:pt x="2945892" y="4760976"/>
                  </a:lnTo>
                  <a:lnTo>
                    <a:pt x="2980944" y="4770120"/>
                  </a:lnTo>
                  <a:lnTo>
                    <a:pt x="3015996" y="4780788"/>
                  </a:lnTo>
                  <a:lnTo>
                    <a:pt x="3049524" y="4794504"/>
                  </a:lnTo>
                  <a:lnTo>
                    <a:pt x="3220212" y="4607364"/>
                  </a:lnTo>
                  <a:lnTo>
                    <a:pt x="3220212" y="4267200"/>
                  </a:lnTo>
                  <a:lnTo>
                    <a:pt x="3252216" y="4183380"/>
                  </a:lnTo>
                  <a:lnTo>
                    <a:pt x="3284220" y="4096512"/>
                  </a:lnTo>
                  <a:lnTo>
                    <a:pt x="3313176" y="4011168"/>
                  </a:lnTo>
                  <a:lnTo>
                    <a:pt x="3340608" y="3922776"/>
                  </a:lnTo>
                  <a:lnTo>
                    <a:pt x="3366516" y="3831336"/>
                  </a:lnTo>
                  <a:lnTo>
                    <a:pt x="3435096" y="3561588"/>
                  </a:lnTo>
                  <a:lnTo>
                    <a:pt x="3456432" y="3471672"/>
                  </a:lnTo>
                  <a:lnTo>
                    <a:pt x="3476244" y="3378708"/>
                  </a:lnTo>
                  <a:lnTo>
                    <a:pt x="3497580" y="3287268"/>
                  </a:lnTo>
                  <a:lnTo>
                    <a:pt x="3566160" y="3014472"/>
                  </a:lnTo>
                  <a:lnTo>
                    <a:pt x="3592068" y="2926080"/>
                  </a:lnTo>
                  <a:lnTo>
                    <a:pt x="3619500" y="2837688"/>
                  </a:lnTo>
                  <a:lnTo>
                    <a:pt x="3653028" y="2747772"/>
                  </a:lnTo>
                  <a:lnTo>
                    <a:pt x="3680460" y="2630424"/>
                  </a:lnTo>
                  <a:lnTo>
                    <a:pt x="3697224" y="2488692"/>
                  </a:lnTo>
                  <a:lnTo>
                    <a:pt x="3703320" y="2328672"/>
                  </a:lnTo>
                  <a:close/>
                </a:path>
                <a:path w="3703320" h="4794884">
                  <a:moveTo>
                    <a:pt x="516636" y="4573741"/>
                  </a:moveTo>
                  <a:lnTo>
                    <a:pt x="516636" y="4482084"/>
                  </a:lnTo>
                  <a:lnTo>
                    <a:pt x="510540" y="4515612"/>
                  </a:lnTo>
                  <a:lnTo>
                    <a:pt x="509016" y="4546092"/>
                  </a:lnTo>
                  <a:lnTo>
                    <a:pt x="515112" y="4570476"/>
                  </a:lnTo>
                  <a:lnTo>
                    <a:pt x="516636" y="4573741"/>
                  </a:lnTo>
                  <a:close/>
                </a:path>
                <a:path w="3703320" h="4794884">
                  <a:moveTo>
                    <a:pt x="1368552" y="4494276"/>
                  </a:moveTo>
                  <a:lnTo>
                    <a:pt x="1365504" y="4309872"/>
                  </a:lnTo>
                  <a:lnTo>
                    <a:pt x="1342644" y="4128516"/>
                  </a:lnTo>
                  <a:lnTo>
                    <a:pt x="1309116" y="3948684"/>
                  </a:lnTo>
                  <a:lnTo>
                    <a:pt x="1264920" y="3770376"/>
                  </a:lnTo>
                  <a:lnTo>
                    <a:pt x="1216152" y="3590544"/>
                  </a:lnTo>
                  <a:lnTo>
                    <a:pt x="1164336" y="3413760"/>
                  </a:lnTo>
                  <a:lnTo>
                    <a:pt x="1109472" y="3240024"/>
                  </a:lnTo>
                  <a:lnTo>
                    <a:pt x="1062228" y="3063240"/>
                  </a:lnTo>
                  <a:lnTo>
                    <a:pt x="1019556" y="2887980"/>
                  </a:lnTo>
                  <a:lnTo>
                    <a:pt x="986028" y="2714244"/>
                  </a:lnTo>
                  <a:lnTo>
                    <a:pt x="967740" y="2538984"/>
                  </a:lnTo>
                  <a:lnTo>
                    <a:pt x="963168" y="2365248"/>
                  </a:lnTo>
                  <a:lnTo>
                    <a:pt x="963168" y="4709668"/>
                  </a:lnTo>
                  <a:lnTo>
                    <a:pt x="987552" y="4698492"/>
                  </a:lnTo>
                  <a:lnTo>
                    <a:pt x="1025652" y="4684776"/>
                  </a:lnTo>
                  <a:lnTo>
                    <a:pt x="1101852" y="4651248"/>
                  </a:lnTo>
                  <a:lnTo>
                    <a:pt x="1136904" y="4637532"/>
                  </a:lnTo>
                  <a:lnTo>
                    <a:pt x="1171956" y="4617720"/>
                  </a:lnTo>
                  <a:lnTo>
                    <a:pt x="1208532" y="4600956"/>
                  </a:lnTo>
                  <a:lnTo>
                    <a:pt x="1242060" y="4582668"/>
                  </a:lnTo>
                  <a:lnTo>
                    <a:pt x="1275588" y="4562856"/>
                  </a:lnTo>
                  <a:lnTo>
                    <a:pt x="1306068" y="4541520"/>
                  </a:lnTo>
                  <a:lnTo>
                    <a:pt x="1338072" y="4517136"/>
                  </a:lnTo>
                  <a:lnTo>
                    <a:pt x="1368552" y="4494276"/>
                  </a:lnTo>
                  <a:close/>
                </a:path>
                <a:path w="3703320" h="4794884">
                  <a:moveTo>
                    <a:pt x="2752344" y="4734513"/>
                  </a:moveTo>
                  <a:lnTo>
                    <a:pt x="2752344" y="2639568"/>
                  </a:lnTo>
                  <a:lnTo>
                    <a:pt x="2746248" y="2764536"/>
                  </a:lnTo>
                  <a:lnTo>
                    <a:pt x="2731008" y="2883408"/>
                  </a:lnTo>
                  <a:lnTo>
                    <a:pt x="2711196" y="3002280"/>
                  </a:lnTo>
                  <a:lnTo>
                    <a:pt x="2685288" y="3119628"/>
                  </a:lnTo>
                  <a:lnTo>
                    <a:pt x="2656332" y="3233928"/>
                  </a:lnTo>
                  <a:lnTo>
                    <a:pt x="2525268" y="3688080"/>
                  </a:lnTo>
                  <a:lnTo>
                    <a:pt x="2493264" y="3803904"/>
                  </a:lnTo>
                  <a:lnTo>
                    <a:pt x="2465832" y="3918204"/>
                  </a:lnTo>
                  <a:lnTo>
                    <a:pt x="2441448" y="4035552"/>
                  </a:lnTo>
                  <a:lnTo>
                    <a:pt x="2420112" y="4157472"/>
                  </a:lnTo>
                  <a:lnTo>
                    <a:pt x="2407920" y="4277868"/>
                  </a:lnTo>
                  <a:lnTo>
                    <a:pt x="2417064" y="4326636"/>
                  </a:lnTo>
                  <a:lnTo>
                    <a:pt x="2430780" y="4373880"/>
                  </a:lnTo>
                  <a:lnTo>
                    <a:pt x="2447544" y="4416552"/>
                  </a:lnTo>
                  <a:lnTo>
                    <a:pt x="2464308" y="4460748"/>
                  </a:lnTo>
                  <a:lnTo>
                    <a:pt x="2481072" y="4503420"/>
                  </a:lnTo>
                  <a:lnTo>
                    <a:pt x="2494788" y="4546092"/>
                  </a:lnTo>
                  <a:lnTo>
                    <a:pt x="2511552" y="4587240"/>
                  </a:lnTo>
                  <a:lnTo>
                    <a:pt x="2525268" y="4626864"/>
                  </a:lnTo>
                  <a:lnTo>
                    <a:pt x="2577084" y="4675632"/>
                  </a:lnTo>
                  <a:lnTo>
                    <a:pt x="2634996" y="4706112"/>
                  </a:lnTo>
                  <a:lnTo>
                    <a:pt x="2699004" y="4725924"/>
                  </a:lnTo>
                  <a:lnTo>
                    <a:pt x="2734056" y="4732020"/>
                  </a:lnTo>
                  <a:lnTo>
                    <a:pt x="2752344" y="4734513"/>
                  </a:lnTo>
                  <a:close/>
                </a:path>
                <a:path w="3703320" h="4794884">
                  <a:moveTo>
                    <a:pt x="3307080" y="4479036"/>
                  </a:moveTo>
                  <a:lnTo>
                    <a:pt x="3302508" y="4443984"/>
                  </a:lnTo>
                  <a:lnTo>
                    <a:pt x="3294888" y="4410456"/>
                  </a:lnTo>
                  <a:lnTo>
                    <a:pt x="3265932" y="4349496"/>
                  </a:lnTo>
                  <a:lnTo>
                    <a:pt x="3249168" y="4322064"/>
                  </a:lnTo>
                  <a:lnTo>
                    <a:pt x="3232404" y="4293108"/>
                  </a:lnTo>
                  <a:lnTo>
                    <a:pt x="3220212" y="4267200"/>
                  </a:lnTo>
                  <a:lnTo>
                    <a:pt x="3220212" y="4607364"/>
                  </a:lnTo>
                  <a:lnTo>
                    <a:pt x="3302508" y="4517136"/>
                  </a:lnTo>
                  <a:lnTo>
                    <a:pt x="3307080" y="4479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7444" y="2673083"/>
              <a:ext cx="3331845" cy="4366260"/>
            </a:xfrm>
            <a:custGeom>
              <a:avLst/>
              <a:gdLst/>
              <a:ahLst/>
              <a:cxnLst/>
              <a:rect l="l" t="t" r="r" b="b"/>
              <a:pathLst>
                <a:path w="3331845" h="4366259">
                  <a:moveTo>
                    <a:pt x="3331464" y="1965960"/>
                  </a:moveTo>
                  <a:lnTo>
                    <a:pt x="3323844" y="1831848"/>
                  </a:lnTo>
                  <a:lnTo>
                    <a:pt x="3314700" y="1697736"/>
                  </a:lnTo>
                  <a:lnTo>
                    <a:pt x="3294888" y="1566672"/>
                  </a:lnTo>
                  <a:lnTo>
                    <a:pt x="3270504" y="1435608"/>
                  </a:lnTo>
                  <a:lnTo>
                    <a:pt x="3238500" y="1309116"/>
                  </a:lnTo>
                  <a:lnTo>
                    <a:pt x="3203448" y="1184148"/>
                  </a:lnTo>
                  <a:lnTo>
                    <a:pt x="3159252" y="1065276"/>
                  </a:lnTo>
                  <a:lnTo>
                    <a:pt x="3110484" y="952500"/>
                  </a:lnTo>
                  <a:lnTo>
                    <a:pt x="3058668" y="844296"/>
                  </a:lnTo>
                  <a:lnTo>
                    <a:pt x="3000756" y="746760"/>
                  </a:lnTo>
                  <a:lnTo>
                    <a:pt x="2936748" y="656844"/>
                  </a:lnTo>
                  <a:lnTo>
                    <a:pt x="2935224" y="653796"/>
                  </a:lnTo>
                  <a:lnTo>
                    <a:pt x="2930652" y="646176"/>
                  </a:lnTo>
                  <a:lnTo>
                    <a:pt x="2923032" y="635508"/>
                  </a:lnTo>
                  <a:lnTo>
                    <a:pt x="2912364" y="618744"/>
                  </a:lnTo>
                  <a:lnTo>
                    <a:pt x="2897124" y="598932"/>
                  </a:lnTo>
                  <a:lnTo>
                    <a:pt x="2880360" y="574548"/>
                  </a:lnTo>
                  <a:lnTo>
                    <a:pt x="2860548" y="548640"/>
                  </a:lnTo>
                  <a:lnTo>
                    <a:pt x="2810256" y="489204"/>
                  </a:lnTo>
                  <a:lnTo>
                    <a:pt x="2778252" y="455676"/>
                  </a:lnTo>
                  <a:lnTo>
                    <a:pt x="2744724" y="422148"/>
                  </a:lnTo>
                  <a:lnTo>
                    <a:pt x="2706624" y="387096"/>
                  </a:lnTo>
                  <a:lnTo>
                    <a:pt x="2665476" y="350520"/>
                  </a:lnTo>
                  <a:lnTo>
                    <a:pt x="2621280" y="313944"/>
                  </a:lnTo>
                  <a:lnTo>
                    <a:pt x="2572512" y="278892"/>
                  </a:lnTo>
                  <a:lnTo>
                    <a:pt x="2520696" y="242316"/>
                  </a:lnTo>
                  <a:lnTo>
                    <a:pt x="2465832" y="207264"/>
                  </a:lnTo>
                  <a:lnTo>
                    <a:pt x="2406396" y="173736"/>
                  </a:lnTo>
                  <a:lnTo>
                    <a:pt x="2342388" y="143256"/>
                  </a:lnTo>
                  <a:lnTo>
                    <a:pt x="2278380" y="114300"/>
                  </a:lnTo>
                  <a:lnTo>
                    <a:pt x="2206752" y="88392"/>
                  </a:lnTo>
                  <a:lnTo>
                    <a:pt x="2132076" y="64008"/>
                  </a:lnTo>
                  <a:lnTo>
                    <a:pt x="2054352" y="42672"/>
                  </a:lnTo>
                  <a:lnTo>
                    <a:pt x="1972056" y="25908"/>
                  </a:lnTo>
                  <a:lnTo>
                    <a:pt x="1886712" y="10668"/>
                  </a:lnTo>
                  <a:lnTo>
                    <a:pt x="1796796" y="4572"/>
                  </a:lnTo>
                  <a:lnTo>
                    <a:pt x="1702308" y="0"/>
                  </a:lnTo>
                  <a:lnTo>
                    <a:pt x="1604772" y="1524"/>
                  </a:lnTo>
                  <a:lnTo>
                    <a:pt x="1501140" y="9144"/>
                  </a:lnTo>
                  <a:lnTo>
                    <a:pt x="1397508" y="22860"/>
                  </a:lnTo>
                  <a:lnTo>
                    <a:pt x="1286256" y="42672"/>
                  </a:lnTo>
                  <a:lnTo>
                    <a:pt x="1170432" y="68580"/>
                  </a:lnTo>
                  <a:lnTo>
                    <a:pt x="993648" y="132588"/>
                  </a:lnTo>
                  <a:lnTo>
                    <a:pt x="835152" y="219456"/>
                  </a:lnTo>
                  <a:lnTo>
                    <a:pt x="693420" y="321564"/>
                  </a:lnTo>
                  <a:lnTo>
                    <a:pt x="569976" y="435864"/>
                  </a:lnTo>
                  <a:lnTo>
                    <a:pt x="463296" y="563880"/>
                  </a:lnTo>
                  <a:lnTo>
                    <a:pt x="368808" y="694944"/>
                  </a:lnTo>
                  <a:lnTo>
                    <a:pt x="289560" y="827532"/>
                  </a:lnTo>
                  <a:lnTo>
                    <a:pt x="222504" y="964692"/>
                  </a:lnTo>
                  <a:lnTo>
                    <a:pt x="167640" y="1095756"/>
                  </a:lnTo>
                  <a:lnTo>
                    <a:pt x="124968" y="1220724"/>
                  </a:lnTo>
                  <a:lnTo>
                    <a:pt x="88392" y="1335024"/>
                  </a:lnTo>
                  <a:lnTo>
                    <a:pt x="64008" y="1435608"/>
                  </a:lnTo>
                  <a:lnTo>
                    <a:pt x="44196" y="1520952"/>
                  </a:lnTo>
                  <a:lnTo>
                    <a:pt x="32004" y="1584960"/>
                  </a:lnTo>
                  <a:lnTo>
                    <a:pt x="25908" y="1626108"/>
                  </a:lnTo>
                  <a:lnTo>
                    <a:pt x="0" y="1865376"/>
                  </a:lnTo>
                  <a:lnTo>
                    <a:pt x="0" y="2080260"/>
                  </a:lnTo>
                  <a:lnTo>
                    <a:pt x="19812" y="2290572"/>
                  </a:lnTo>
                  <a:lnTo>
                    <a:pt x="50292" y="2493264"/>
                  </a:lnTo>
                  <a:lnTo>
                    <a:pt x="91440" y="2694432"/>
                  </a:lnTo>
                  <a:lnTo>
                    <a:pt x="178308" y="3086100"/>
                  </a:lnTo>
                  <a:lnTo>
                    <a:pt x="217932" y="3284220"/>
                  </a:lnTo>
                  <a:lnTo>
                    <a:pt x="272796" y="3407664"/>
                  </a:lnTo>
                  <a:lnTo>
                    <a:pt x="324612" y="3537204"/>
                  </a:lnTo>
                  <a:lnTo>
                    <a:pt x="373380" y="3671316"/>
                  </a:lnTo>
                  <a:lnTo>
                    <a:pt x="417576" y="3806952"/>
                  </a:lnTo>
                  <a:lnTo>
                    <a:pt x="455676" y="3945636"/>
                  </a:lnTo>
                  <a:lnTo>
                    <a:pt x="489204" y="4085844"/>
                  </a:lnTo>
                  <a:lnTo>
                    <a:pt x="512064" y="4224528"/>
                  </a:lnTo>
                  <a:lnTo>
                    <a:pt x="528828" y="4366260"/>
                  </a:lnTo>
                  <a:lnTo>
                    <a:pt x="557784" y="4337304"/>
                  </a:lnTo>
                  <a:lnTo>
                    <a:pt x="586740" y="4311396"/>
                  </a:lnTo>
                  <a:lnTo>
                    <a:pt x="615696" y="4287012"/>
                  </a:lnTo>
                  <a:lnTo>
                    <a:pt x="647700" y="4262628"/>
                  </a:lnTo>
                  <a:lnTo>
                    <a:pt x="681228" y="4244340"/>
                  </a:lnTo>
                  <a:lnTo>
                    <a:pt x="714756" y="4223004"/>
                  </a:lnTo>
                  <a:lnTo>
                    <a:pt x="748284" y="4206240"/>
                  </a:lnTo>
                  <a:lnTo>
                    <a:pt x="781812" y="4186428"/>
                  </a:lnTo>
                  <a:lnTo>
                    <a:pt x="783336" y="4185699"/>
                  </a:lnTo>
                  <a:lnTo>
                    <a:pt x="783336" y="2151888"/>
                  </a:lnTo>
                  <a:lnTo>
                    <a:pt x="800100" y="1943100"/>
                  </a:lnTo>
                  <a:lnTo>
                    <a:pt x="838200" y="1738884"/>
                  </a:lnTo>
                  <a:lnTo>
                    <a:pt x="899160" y="1540764"/>
                  </a:lnTo>
                  <a:lnTo>
                    <a:pt x="989076" y="1351788"/>
                  </a:lnTo>
                  <a:lnTo>
                    <a:pt x="1107948" y="1171956"/>
                  </a:lnTo>
                  <a:lnTo>
                    <a:pt x="1143000" y="1133856"/>
                  </a:lnTo>
                  <a:lnTo>
                    <a:pt x="1190244" y="1095756"/>
                  </a:lnTo>
                  <a:lnTo>
                    <a:pt x="1246632" y="1060704"/>
                  </a:lnTo>
                  <a:lnTo>
                    <a:pt x="1309116" y="1024128"/>
                  </a:lnTo>
                  <a:lnTo>
                    <a:pt x="1380744" y="990600"/>
                  </a:lnTo>
                  <a:lnTo>
                    <a:pt x="1456944" y="961644"/>
                  </a:lnTo>
                  <a:lnTo>
                    <a:pt x="1539240" y="938784"/>
                  </a:lnTo>
                  <a:lnTo>
                    <a:pt x="1624584" y="918972"/>
                  </a:lnTo>
                  <a:lnTo>
                    <a:pt x="1714500" y="905256"/>
                  </a:lnTo>
                  <a:lnTo>
                    <a:pt x="1807464" y="897636"/>
                  </a:lnTo>
                  <a:lnTo>
                    <a:pt x="1901952" y="900684"/>
                  </a:lnTo>
                  <a:lnTo>
                    <a:pt x="1993392" y="906780"/>
                  </a:lnTo>
                  <a:lnTo>
                    <a:pt x="2087880" y="923544"/>
                  </a:lnTo>
                  <a:lnTo>
                    <a:pt x="2177796" y="952500"/>
                  </a:lnTo>
                  <a:lnTo>
                    <a:pt x="2266188" y="989076"/>
                  </a:lnTo>
                  <a:lnTo>
                    <a:pt x="2351532" y="1037844"/>
                  </a:lnTo>
                  <a:lnTo>
                    <a:pt x="2430780" y="1098804"/>
                  </a:lnTo>
                  <a:lnTo>
                    <a:pt x="2505456" y="1171956"/>
                  </a:lnTo>
                  <a:lnTo>
                    <a:pt x="2572512" y="1258824"/>
                  </a:lnTo>
                  <a:lnTo>
                    <a:pt x="2633472" y="1360932"/>
                  </a:lnTo>
                  <a:lnTo>
                    <a:pt x="2683764" y="1478280"/>
                  </a:lnTo>
                  <a:lnTo>
                    <a:pt x="2726436" y="1609344"/>
                  </a:lnTo>
                  <a:lnTo>
                    <a:pt x="2756916" y="1760220"/>
                  </a:lnTo>
                  <a:lnTo>
                    <a:pt x="2778252" y="1927860"/>
                  </a:lnTo>
                  <a:lnTo>
                    <a:pt x="2784348" y="2110740"/>
                  </a:lnTo>
                  <a:lnTo>
                    <a:pt x="2784348" y="4243305"/>
                  </a:lnTo>
                  <a:lnTo>
                    <a:pt x="2810256" y="4253484"/>
                  </a:lnTo>
                  <a:lnTo>
                    <a:pt x="2846832" y="4262628"/>
                  </a:lnTo>
                  <a:lnTo>
                    <a:pt x="2880360" y="4265676"/>
                  </a:lnTo>
                  <a:lnTo>
                    <a:pt x="2912364" y="4261104"/>
                  </a:lnTo>
                  <a:lnTo>
                    <a:pt x="2916936" y="4257802"/>
                  </a:lnTo>
                  <a:lnTo>
                    <a:pt x="2916936" y="3811524"/>
                  </a:lnTo>
                  <a:lnTo>
                    <a:pt x="2950464" y="3649980"/>
                  </a:lnTo>
                  <a:lnTo>
                    <a:pt x="2987040" y="3496056"/>
                  </a:lnTo>
                  <a:lnTo>
                    <a:pt x="3026664" y="3355848"/>
                  </a:lnTo>
                  <a:lnTo>
                    <a:pt x="3115056" y="3073908"/>
                  </a:lnTo>
                  <a:lnTo>
                    <a:pt x="3159252" y="2927604"/>
                  </a:lnTo>
                  <a:lnTo>
                    <a:pt x="3200400" y="2770632"/>
                  </a:lnTo>
                  <a:lnTo>
                    <a:pt x="3243072" y="2598420"/>
                  </a:lnTo>
                  <a:lnTo>
                    <a:pt x="3276600" y="2479548"/>
                  </a:lnTo>
                  <a:lnTo>
                    <a:pt x="3300984" y="2354580"/>
                  </a:lnTo>
                  <a:lnTo>
                    <a:pt x="3317748" y="2228088"/>
                  </a:lnTo>
                  <a:lnTo>
                    <a:pt x="3328416" y="2097024"/>
                  </a:lnTo>
                  <a:lnTo>
                    <a:pt x="3331464" y="1965960"/>
                  </a:lnTo>
                  <a:close/>
                </a:path>
                <a:path w="3331845" h="4366259">
                  <a:moveTo>
                    <a:pt x="1141476" y="4064508"/>
                  </a:moveTo>
                  <a:lnTo>
                    <a:pt x="1126236" y="3962400"/>
                  </a:lnTo>
                  <a:lnTo>
                    <a:pt x="1097280" y="3840480"/>
                  </a:lnTo>
                  <a:lnTo>
                    <a:pt x="967740" y="3364992"/>
                  </a:lnTo>
                  <a:lnTo>
                    <a:pt x="918972" y="3179064"/>
                  </a:lnTo>
                  <a:lnTo>
                    <a:pt x="876300" y="2985516"/>
                  </a:lnTo>
                  <a:lnTo>
                    <a:pt x="835152" y="2782824"/>
                  </a:lnTo>
                  <a:lnTo>
                    <a:pt x="806196" y="2574036"/>
                  </a:lnTo>
                  <a:lnTo>
                    <a:pt x="787908" y="2362200"/>
                  </a:lnTo>
                  <a:lnTo>
                    <a:pt x="783336" y="2151888"/>
                  </a:lnTo>
                  <a:lnTo>
                    <a:pt x="783336" y="4185699"/>
                  </a:lnTo>
                  <a:lnTo>
                    <a:pt x="816864" y="4169664"/>
                  </a:lnTo>
                  <a:lnTo>
                    <a:pt x="850392" y="4155948"/>
                  </a:lnTo>
                  <a:lnTo>
                    <a:pt x="885444" y="4139184"/>
                  </a:lnTo>
                  <a:lnTo>
                    <a:pt x="922020" y="4125468"/>
                  </a:lnTo>
                  <a:lnTo>
                    <a:pt x="960120" y="4110228"/>
                  </a:lnTo>
                  <a:lnTo>
                    <a:pt x="995172" y="4096512"/>
                  </a:lnTo>
                  <a:lnTo>
                    <a:pt x="1030224" y="4079748"/>
                  </a:lnTo>
                  <a:lnTo>
                    <a:pt x="1066800" y="4064508"/>
                  </a:lnTo>
                  <a:lnTo>
                    <a:pt x="1141476" y="4064508"/>
                  </a:lnTo>
                  <a:close/>
                </a:path>
                <a:path w="3331845" h="4366259">
                  <a:moveTo>
                    <a:pt x="2784348" y="4243305"/>
                  </a:moveTo>
                  <a:lnTo>
                    <a:pt x="2784348" y="2110740"/>
                  </a:lnTo>
                  <a:lnTo>
                    <a:pt x="2778252" y="2313432"/>
                  </a:lnTo>
                  <a:lnTo>
                    <a:pt x="2756916" y="2538984"/>
                  </a:lnTo>
                  <a:lnTo>
                    <a:pt x="2721864" y="2782824"/>
                  </a:lnTo>
                  <a:lnTo>
                    <a:pt x="2667000" y="3049524"/>
                  </a:lnTo>
                  <a:lnTo>
                    <a:pt x="2596896" y="3336036"/>
                  </a:lnTo>
                  <a:lnTo>
                    <a:pt x="2508504" y="3646932"/>
                  </a:lnTo>
                  <a:lnTo>
                    <a:pt x="2398776" y="3982212"/>
                  </a:lnTo>
                  <a:lnTo>
                    <a:pt x="2409444" y="4047744"/>
                  </a:lnTo>
                  <a:lnTo>
                    <a:pt x="2441448" y="4096512"/>
                  </a:lnTo>
                  <a:lnTo>
                    <a:pt x="2485644" y="4126992"/>
                  </a:lnTo>
                  <a:lnTo>
                    <a:pt x="2538984" y="4146804"/>
                  </a:lnTo>
                  <a:lnTo>
                    <a:pt x="2593848" y="4160520"/>
                  </a:lnTo>
                  <a:lnTo>
                    <a:pt x="2648712" y="4172712"/>
                  </a:lnTo>
                  <a:lnTo>
                    <a:pt x="2694432" y="4191000"/>
                  </a:lnTo>
                  <a:lnTo>
                    <a:pt x="2726436" y="4219956"/>
                  </a:lnTo>
                  <a:lnTo>
                    <a:pt x="2767584" y="4236720"/>
                  </a:lnTo>
                  <a:lnTo>
                    <a:pt x="2784348" y="4243305"/>
                  </a:lnTo>
                  <a:close/>
                </a:path>
                <a:path w="3331845" h="4366259">
                  <a:moveTo>
                    <a:pt x="3012948" y="4064508"/>
                  </a:moveTo>
                  <a:lnTo>
                    <a:pt x="3012948" y="4020312"/>
                  </a:lnTo>
                  <a:lnTo>
                    <a:pt x="3002280" y="3976116"/>
                  </a:lnTo>
                  <a:lnTo>
                    <a:pt x="2985516" y="3933444"/>
                  </a:lnTo>
                  <a:lnTo>
                    <a:pt x="2964180" y="3893820"/>
                  </a:lnTo>
                  <a:lnTo>
                    <a:pt x="2941320" y="3852672"/>
                  </a:lnTo>
                  <a:lnTo>
                    <a:pt x="2916936" y="3811524"/>
                  </a:lnTo>
                  <a:lnTo>
                    <a:pt x="2916936" y="4257802"/>
                  </a:lnTo>
                  <a:lnTo>
                    <a:pt x="2939796" y="4241292"/>
                  </a:lnTo>
                  <a:lnTo>
                    <a:pt x="2961132" y="4210812"/>
                  </a:lnTo>
                  <a:lnTo>
                    <a:pt x="2979420" y="4160520"/>
                  </a:lnTo>
                  <a:lnTo>
                    <a:pt x="3002280" y="4113276"/>
                  </a:lnTo>
                  <a:lnTo>
                    <a:pt x="3012948" y="40645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86480" y="3407651"/>
              <a:ext cx="1963420" cy="306705"/>
            </a:xfrm>
            <a:custGeom>
              <a:avLst/>
              <a:gdLst/>
              <a:ahLst/>
              <a:cxnLst/>
              <a:rect l="l" t="t" r="r" b="b"/>
              <a:pathLst>
                <a:path w="1963420" h="306704">
                  <a:moveTo>
                    <a:pt x="263652" y="193548"/>
                  </a:moveTo>
                  <a:lnTo>
                    <a:pt x="156972" y="12192"/>
                  </a:lnTo>
                  <a:lnTo>
                    <a:pt x="0" y="143256"/>
                  </a:lnTo>
                  <a:lnTo>
                    <a:pt x="92964" y="301752"/>
                  </a:lnTo>
                  <a:lnTo>
                    <a:pt x="123444" y="306324"/>
                  </a:lnTo>
                  <a:lnTo>
                    <a:pt x="147828" y="301752"/>
                  </a:lnTo>
                  <a:lnTo>
                    <a:pt x="170688" y="289560"/>
                  </a:lnTo>
                  <a:lnTo>
                    <a:pt x="192024" y="275844"/>
                  </a:lnTo>
                  <a:lnTo>
                    <a:pt x="208788" y="256032"/>
                  </a:lnTo>
                  <a:lnTo>
                    <a:pt x="227076" y="234696"/>
                  </a:lnTo>
                  <a:lnTo>
                    <a:pt x="243840" y="213360"/>
                  </a:lnTo>
                  <a:lnTo>
                    <a:pt x="263652" y="193548"/>
                  </a:lnTo>
                  <a:close/>
                </a:path>
                <a:path w="1963420" h="306704">
                  <a:moveTo>
                    <a:pt x="1962912" y="149352"/>
                  </a:moveTo>
                  <a:lnTo>
                    <a:pt x="1950720" y="86868"/>
                  </a:lnTo>
                  <a:lnTo>
                    <a:pt x="1911096" y="48768"/>
                  </a:lnTo>
                  <a:lnTo>
                    <a:pt x="1860804" y="16764"/>
                  </a:lnTo>
                  <a:lnTo>
                    <a:pt x="1839455" y="0"/>
                  </a:lnTo>
                  <a:lnTo>
                    <a:pt x="1816595" y="32004"/>
                  </a:lnTo>
                  <a:lnTo>
                    <a:pt x="1793735" y="65532"/>
                  </a:lnTo>
                  <a:lnTo>
                    <a:pt x="1770875" y="103632"/>
                  </a:lnTo>
                  <a:lnTo>
                    <a:pt x="1754124" y="141732"/>
                  </a:lnTo>
                  <a:lnTo>
                    <a:pt x="1744980" y="179832"/>
                  </a:lnTo>
                  <a:lnTo>
                    <a:pt x="1751076" y="213360"/>
                  </a:lnTo>
                  <a:lnTo>
                    <a:pt x="1773936" y="243840"/>
                  </a:lnTo>
                  <a:lnTo>
                    <a:pt x="1818132" y="265176"/>
                  </a:lnTo>
                  <a:lnTo>
                    <a:pt x="1839455" y="272796"/>
                  </a:lnTo>
                  <a:lnTo>
                    <a:pt x="1857756" y="269748"/>
                  </a:lnTo>
                  <a:lnTo>
                    <a:pt x="1872996" y="259080"/>
                  </a:lnTo>
                  <a:lnTo>
                    <a:pt x="1886712" y="243840"/>
                  </a:lnTo>
                  <a:lnTo>
                    <a:pt x="1900415" y="225552"/>
                  </a:lnTo>
                  <a:lnTo>
                    <a:pt x="1914144" y="210312"/>
                  </a:lnTo>
                  <a:lnTo>
                    <a:pt x="1933956" y="198120"/>
                  </a:lnTo>
                  <a:lnTo>
                    <a:pt x="1953755" y="193548"/>
                  </a:lnTo>
                  <a:lnTo>
                    <a:pt x="1962912" y="1493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4520" y="4184891"/>
              <a:ext cx="252984" cy="2438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1416" y="4177271"/>
              <a:ext cx="178308" cy="2148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42000" y="5003279"/>
              <a:ext cx="195072" cy="2057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3852" y="5068811"/>
              <a:ext cx="208788" cy="2377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660644" y="5785091"/>
              <a:ext cx="218440" cy="262255"/>
            </a:xfrm>
            <a:custGeom>
              <a:avLst/>
              <a:gdLst/>
              <a:ahLst/>
              <a:cxnLst/>
              <a:rect l="l" t="t" r="r" b="b"/>
              <a:pathLst>
                <a:path w="218439" h="262254">
                  <a:moveTo>
                    <a:pt x="217932" y="59436"/>
                  </a:moveTo>
                  <a:lnTo>
                    <a:pt x="175260" y="41148"/>
                  </a:lnTo>
                  <a:lnTo>
                    <a:pt x="152400" y="30480"/>
                  </a:lnTo>
                  <a:lnTo>
                    <a:pt x="129540" y="21336"/>
                  </a:lnTo>
                  <a:lnTo>
                    <a:pt x="108204" y="12192"/>
                  </a:lnTo>
                  <a:lnTo>
                    <a:pt x="85344" y="4572"/>
                  </a:lnTo>
                  <a:lnTo>
                    <a:pt x="67056" y="3048"/>
                  </a:lnTo>
                  <a:lnTo>
                    <a:pt x="50292" y="0"/>
                  </a:lnTo>
                  <a:lnTo>
                    <a:pt x="50292" y="33528"/>
                  </a:lnTo>
                  <a:lnTo>
                    <a:pt x="44196" y="64008"/>
                  </a:lnTo>
                  <a:lnTo>
                    <a:pt x="33528" y="91440"/>
                  </a:lnTo>
                  <a:lnTo>
                    <a:pt x="19812" y="117348"/>
                  </a:lnTo>
                  <a:lnTo>
                    <a:pt x="1524" y="169164"/>
                  </a:lnTo>
                  <a:lnTo>
                    <a:pt x="0" y="198120"/>
                  </a:lnTo>
                  <a:lnTo>
                    <a:pt x="7620" y="227076"/>
                  </a:lnTo>
                  <a:lnTo>
                    <a:pt x="153924" y="262128"/>
                  </a:lnTo>
                  <a:lnTo>
                    <a:pt x="217932" y="594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12160" y="5844527"/>
              <a:ext cx="201168" cy="25146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793235" y="1997443"/>
            <a:ext cx="1868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4FFFF"/>
                </a:solidFill>
                <a:latin typeface="Arial"/>
                <a:cs typeface="Arial"/>
              </a:rPr>
              <a:t>REQUIREMENTS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68141" y="3163303"/>
            <a:ext cx="1118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4FFFF"/>
                </a:solidFill>
                <a:latin typeface="Arial"/>
                <a:cs typeface="Arial"/>
              </a:rPr>
              <a:t>Intentions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40125" y="4175240"/>
            <a:ext cx="149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4FFFF"/>
                </a:solidFill>
                <a:latin typeface="Arial"/>
                <a:cs typeface="Arial"/>
              </a:rPr>
              <a:t>Architectures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68142" y="4947908"/>
            <a:ext cx="1118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4FFFF"/>
                </a:solidFill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09645" y="5877548"/>
            <a:ext cx="143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4FFFF"/>
                </a:solidFill>
                <a:latin typeface="Arial"/>
                <a:cs typeface="Arial"/>
              </a:rPr>
              <a:t>Source</a:t>
            </a:r>
            <a:r>
              <a:rPr sz="1800" b="1" spc="-65" dirty="0">
                <a:solidFill>
                  <a:srgbClr val="64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4FFFF"/>
                </a:solidFill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42840" y="6497815"/>
            <a:ext cx="281305" cy="4826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 MT"/>
                <a:cs typeface="Arial MT"/>
              </a:rPr>
              <a:t>……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4686" y="5877547"/>
            <a:ext cx="167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LEGACY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CODE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7567" y="4554714"/>
            <a:ext cx="1702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STATECHARTS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50288" y="3375647"/>
            <a:ext cx="541020" cy="1163320"/>
          </a:xfrm>
          <a:custGeom>
            <a:avLst/>
            <a:gdLst/>
            <a:ahLst/>
            <a:cxnLst/>
            <a:rect l="l" t="t" r="r" b="b"/>
            <a:pathLst>
              <a:path w="541019" h="1163320">
                <a:moveTo>
                  <a:pt x="488566" y="167583"/>
                </a:moveTo>
                <a:lnTo>
                  <a:pt x="436636" y="144895"/>
                </a:lnTo>
                <a:lnTo>
                  <a:pt x="0" y="1139952"/>
                </a:lnTo>
                <a:lnTo>
                  <a:pt x="53340" y="1162812"/>
                </a:lnTo>
                <a:lnTo>
                  <a:pt x="488566" y="167583"/>
                </a:lnTo>
                <a:close/>
              </a:path>
              <a:path w="541019" h="1163320">
                <a:moveTo>
                  <a:pt x="541020" y="190500"/>
                </a:moveTo>
                <a:lnTo>
                  <a:pt x="531876" y="0"/>
                </a:lnTo>
                <a:lnTo>
                  <a:pt x="384048" y="121920"/>
                </a:lnTo>
                <a:lnTo>
                  <a:pt x="436636" y="144895"/>
                </a:lnTo>
                <a:lnTo>
                  <a:pt x="448056" y="118872"/>
                </a:lnTo>
                <a:lnTo>
                  <a:pt x="499872" y="141732"/>
                </a:lnTo>
                <a:lnTo>
                  <a:pt x="499872" y="172522"/>
                </a:lnTo>
                <a:lnTo>
                  <a:pt x="541020" y="190500"/>
                </a:lnTo>
                <a:close/>
              </a:path>
              <a:path w="541019" h="1163320">
                <a:moveTo>
                  <a:pt x="499872" y="141732"/>
                </a:moveTo>
                <a:lnTo>
                  <a:pt x="448056" y="118872"/>
                </a:lnTo>
                <a:lnTo>
                  <a:pt x="436636" y="144895"/>
                </a:lnTo>
                <a:lnTo>
                  <a:pt x="488566" y="167583"/>
                </a:lnTo>
                <a:lnTo>
                  <a:pt x="499872" y="141732"/>
                </a:lnTo>
                <a:close/>
              </a:path>
              <a:path w="541019" h="1163320">
                <a:moveTo>
                  <a:pt x="499872" y="172522"/>
                </a:moveTo>
                <a:lnTo>
                  <a:pt x="499872" y="141732"/>
                </a:lnTo>
                <a:lnTo>
                  <a:pt x="488566" y="167583"/>
                </a:lnTo>
                <a:lnTo>
                  <a:pt x="499872" y="172522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90624" y="4887455"/>
            <a:ext cx="403860" cy="942340"/>
          </a:xfrm>
          <a:custGeom>
            <a:avLst/>
            <a:gdLst/>
            <a:ahLst/>
            <a:cxnLst/>
            <a:rect l="l" t="t" r="r" b="b"/>
            <a:pathLst>
              <a:path w="403860" h="942339">
                <a:moveTo>
                  <a:pt x="350880" y="171336"/>
                </a:moveTo>
                <a:lnTo>
                  <a:pt x="297413" y="150459"/>
                </a:lnTo>
                <a:lnTo>
                  <a:pt x="0" y="920496"/>
                </a:lnTo>
                <a:lnTo>
                  <a:pt x="51816" y="941832"/>
                </a:lnTo>
                <a:lnTo>
                  <a:pt x="350880" y="171336"/>
                </a:lnTo>
                <a:close/>
              </a:path>
              <a:path w="403860" h="942339">
                <a:moveTo>
                  <a:pt x="403860" y="192024"/>
                </a:moveTo>
                <a:lnTo>
                  <a:pt x="385572" y="0"/>
                </a:lnTo>
                <a:lnTo>
                  <a:pt x="243840" y="129540"/>
                </a:lnTo>
                <a:lnTo>
                  <a:pt x="297413" y="150459"/>
                </a:lnTo>
                <a:lnTo>
                  <a:pt x="307848" y="123444"/>
                </a:lnTo>
                <a:lnTo>
                  <a:pt x="361188" y="144780"/>
                </a:lnTo>
                <a:lnTo>
                  <a:pt x="361188" y="175361"/>
                </a:lnTo>
                <a:lnTo>
                  <a:pt x="403860" y="192024"/>
                </a:lnTo>
                <a:close/>
              </a:path>
              <a:path w="403860" h="942339">
                <a:moveTo>
                  <a:pt x="361188" y="144780"/>
                </a:moveTo>
                <a:lnTo>
                  <a:pt x="307848" y="123444"/>
                </a:lnTo>
                <a:lnTo>
                  <a:pt x="297413" y="150459"/>
                </a:lnTo>
                <a:lnTo>
                  <a:pt x="350880" y="171336"/>
                </a:lnTo>
                <a:lnTo>
                  <a:pt x="361188" y="144780"/>
                </a:lnTo>
                <a:close/>
              </a:path>
              <a:path w="403860" h="942339">
                <a:moveTo>
                  <a:pt x="361188" y="175361"/>
                </a:moveTo>
                <a:lnTo>
                  <a:pt x="361188" y="144780"/>
                </a:lnTo>
                <a:lnTo>
                  <a:pt x="350880" y="171336"/>
                </a:lnTo>
                <a:lnTo>
                  <a:pt x="361188" y="175361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37612" y="2438387"/>
            <a:ext cx="1308100" cy="649605"/>
          </a:xfrm>
          <a:custGeom>
            <a:avLst/>
            <a:gdLst/>
            <a:ahLst/>
            <a:cxnLst/>
            <a:rect l="l" t="t" r="r" b="b"/>
            <a:pathLst>
              <a:path w="1308100" h="649605">
                <a:moveTo>
                  <a:pt x="1165519" y="103981"/>
                </a:moveTo>
                <a:lnTo>
                  <a:pt x="1140457" y="51810"/>
                </a:lnTo>
                <a:lnTo>
                  <a:pt x="0" y="598932"/>
                </a:lnTo>
                <a:lnTo>
                  <a:pt x="24384" y="649224"/>
                </a:lnTo>
                <a:lnTo>
                  <a:pt x="1165519" y="103981"/>
                </a:lnTo>
                <a:close/>
              </a:path>
              <a:path w="1308100" h="649605">
                <a:moveTo>
                  <a:pt x="1307592" y="3048"/>
                </a:moveTo>
                <a:lnTo>
                  <a:pt x="1115568" y="0"/>
                </a:lnTo>
                <a:lnTo>
                  <a:pt x="1140457" y="51810"/>
                </a:lnTo>
                <a:lnTo>
                  <a:pt x="1165860" y="39624"/>
                </a:lnTo>
                <a:lnTo>
                  <a:pt x="1191768" y="91440"/>
                </a:lnTo>
                <a:lnTo>
                  <a:pt x="1191768" y="153468"/>
                </a:lnTo>
                <a:lnTo>
                  <a:pt x="1307592" y="3048"/>
                </a:lnTo>
                <a:close/>
              </a:path>
              <a:path w="1308100" h="649605">
                <a:moveTo>
                  <a:pt x="1191768" y="91440"/>
                </a:moveTo>
                <a:lnTo>
                  <a:pt x="1165860" y="39624"/>
                </a:lnTo>
                <a:lnTo>
                  <a:pt x="1140457" y="51810"/>
                </a:lnTo>
                <a:lnTo>
                  <a:pt x="1165519" y="103981"/>
                </a:lnTo>
                <a:lnTo>
                  <a:pt x="1191768" y="91440"/>
                </a:lnTo>
                <a:close/>
              </a:path>
              <a:path w="1308100" h="649605">
                <a:moveTo>
                  <a:pt x="1191768" y="153468"/>
                </a:moveTo>
                <a:lnTo>
                  <a:pt x="1191768" y="91440"/>
                </a:lnTo>
                <a:lnTo>
                  <a:pt x="1165519" y="103981"/>
                </a:lnTo>
                <a:lnTo>
                  <a:pt x="1190244" y="155448"/>
                </a:lnTo>
                <a:lnTo>
                  <a:pt x="1191768" y="153468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53539" y="3116059"/>
            <a:ext cx="153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GOAL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MODEL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1728" y="1820658"/>
            <a:ext cx="2134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Reverse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engineering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35260" y="3105390"/>
            <a:ext cx="153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GOAL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MODEL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77764" y="2412479"/>
            <a:ext cx="992505" cy="675640"/>
          </a:xfrm>
          <a:custGeom>
            <a:avLst/>
            <a:gdLst/>
            <a:ahLst/>
            <a:cxnLst/>
            <a:rect l="l" t="t" r="r" b="b"/>
            <a:pathLst>
              <a:path w="992504" h="675639">
                <a:moveTo>
                  <a:pt x="864486" y="556963"/>
                </a:moveTo>
                <a:lnTo>
                  <a:pt x="32004" y="0"/>
                </a:lnTo>
                <a:lnTo>
                  <a:pt x="0" y="48768"/>
                </a:lnTo>
                <a:lnTo>
                  <a:pt x="833048" y="604627"/>
                </a:lnTo>
                <a:lnTo>
                  <a:pt x="864486" y="556963"/>
                </a:lnTo>
                <a:close/>
              </a:path>
              <a:path w="992504" h="675639">
                <a:moveTo>
                  <a:pt x="888492" y="662696"/>
                </a:moveTo>
                <a:lnTo>
                  <a:pt x="888492" y="573024"/>
                </a:lnTo>
                <a:lnTo>
                  <a:pt x="856488" y="620268"/>
                </a:lnTo>
                <a:lnTo>
                  <a:pt x="833048" y="604627"/>
                </a:lnTo>
                <a:lnTo>
                  <a:pt x="801624" y="652272"/>
                </a:lnTo>
                <a:lnTo>
                  <a:pt x="888492" y="662696"/>
                </a:lnTo>
                <a:close/>
              </a:path>
              <a:path w="992504" h="675639">
                <a:moveTo>
                  <a:pt x="888492" y="573024"/>
                </a:moveTo>
                <a:lnTo>
                  <a:pt x="864486" y="556963"/>
                </a:lnTo>
                <a:lnTo>
                  <a:pt x="833048" y="604627"/>
                </a:lnTo>
                <a:lnTo>
                  <a:pt x="856488" y="620268"/>
                </a:lnTo>
                <a:lnTo>
                  <a:pt x="888492" y="573024"/>
                </a:lnTo>
                <a:close/>
              </a:path>
              <a:path w="992504" h="675639">
                <a:moveTo>
                  <a:pt x="992124" y="675132"/>
                </a:moveTo>
                <a:lnTo>
                  <a:pt x="896112" y="509016"/>
                </a:lnTo>
                <a:lnTo>
                  <a:pt x="864486" y="556963"/>
                </a:lnTo>
                <a:lnTo>
                  <a:pt x="888492" y="573024"/>
                </a:lnTo>
                <a:lnTo>
                  <a:pt x="888492" y="662696"/>
                </a:lnTo>
                <a:lnTo>
                  <a:pt x="992124" y="675132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011923" y="4099039"/>
            <a:ext cx="5086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dirty="0">
                <a:latin typeface="Arial MT"/>
                <a:cs typeface="Arial MT"/>
              </a:rPr>
              <a:t>OA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910323" y="3582911"/>
            <a:ext cx="382905" cy="483234"/>
          </a:xfrm>
          <a:custGeom>
            <a:avLst/>
            <a:gdLst/>
            <a:ahLst/>
            <a:cxnLst/>
            <a:rect l="l" t="t" r="r" b="b"/>
            <a:pathLst>
              <a:path w="382904" h="483235">
                <a:moveTo>
                  <a:pt x="300777" y="329152"/>
                </a:moveTo>
                <a:lnTo>
                  <a:pt x="45720" y="0"/>
                </a:lnTo>
                <a:lnTo>
                  <a:pt x="0" y="35052"/>
                </a:lnTo>
                <a:lnTo>
                  <a:pt x="255247" y="364450"/>
                </a:lnTo>
                <a:lnTo>
                  <a:pt x="300777" y="329152"/>
                </a:lnTo>
                <a:close/>
              </a:path>
              <a:path w="382904" h="483235">
                <a:moveTo>
                  <a:pt x="318516" y="451953"/>
                </a:moveTo>
                <a:lnTo>
                  <a:pt x="318516" y="352044"/>
                </a:lnTo>
                <a:lnTo>
                  <a:pt x="272796" y="387096"/>
                </a:lnTo>
                <a:lnTo>
                  <a:pt x="255247" y="364450"/>
                </a:lnTo>
                <a:lnTo>
                  <a:pt x="210312" y="399288"/>
                </a:lnTo>
                <a:lnTo>
                  <a:pt x="318516" y="451953"/>
                </a:lnTo>
                <a:close/>
              </a:path>
              <a:path w="382904" h="483235">
                <a:moveTo>
                  <a:pt x="318516" y="352044"/>
                </a:moveTo>
                <a:lnTo>
                  <a:pt x="300777" y="329152"/>
                </a:lnTo>
                <a:lnTo>
                  <a:pt x="255247" y="364450"/>
                </a:lnTo>
                <a:lnTo>
                  <a:pt x="272796" y="387096"/>
                </a:lnTo>
                <a:lnTo>
                  <a:pt x="318516" y="352044"/>
                </a:lnTo>
                <a:close/>
              </a:path>
              <a:path w="382904" h="483235">
                <a:moveTo>
                  <a:pt x="382524" y="483108"/>
                </a:moveTo>
                <a:lnTo>
                  <a:pt x="345948" y="294132"/>
                </a:lnTo>
                <a:lnTo>
                  <a:pt x="300777" y="329152"/>
                </a:lnTo>
                <a:lnTo>
                  <a:pt x="318516" y="352044"/>
                </a:lnTo>
                <a:lnTo>
                  <a:pt x="318516" y="451953"/>
                </a:lnTo>
                <a:lnTo>
                  <a:pt x="382524" y="483108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32472" y="4375391"/>
            <a:ext cx="170815" cy="623570"/>
          </a:xfrm>
          <a:custGeom>
            <a:avLst/>
            <a:gdLst/>
            <a:ahLst/>
            <a:cxnLst/>
            <a:rect l="l" t="t" r="r" b="b"/>
            <a:pathLst>
              <a:path w="170815" h="623570">
                <a:moveTo>
                  <a:pt x="117348" y="589858"/>
                </a:moveTo>
                <a:lnTo>
                  <a:pt x="117348" y="478536"/>
                </a:lnTo>
                <a:lnTo>
                  <a:pt x="60960" y="484632"/>
                </a:lnTo>
                <a:lnTo>
                  <a:pt x="57745" y="456593"/>
                </a:lnTo>
                <a:lnTo>
                  <a:pt x="0" y="463296"/>
                </a:lnTo>
                <a:lnTo>
                  <a:pt x="105156" y="623316"/>
                </a:lnTo>
                <a:lnTo>
                  <a:pt x="117348" y="589858"/>
                </a:lnTo>
                <a:close/>
              </a:path>
              <a:path w="170815" h="623570">
                <a:moveTo>
                  <a:pt x="114082" y="450054"/>
                </a:moveTo>
                <a:lnTo>
                  <a:pt x="62484" y="0"/>
                </a:lnTo>
                <a:lnTo>
                  <a:pt x="6096" y="6096"/>
                </a:lnTo>
                <a:lnTo>
                  <a:pt x="57745" y="456593"/>
                </a:lnTo>
                <a:lnTo>
                  <a:pt x="114082" y="450054"/>
                </a:lnTo>
                <a:close/>
              </a:path>
              <a:path w="170815" h="623570">
                <a:moveTo>
                  <a:pt x="117348" y="478536"/>
                </a:moveTo>
                <a:lnTo>
                  <a:pt x="114082" y="450054"/>
                </a:lnTo>
                <a:lnTo>
                  <a:pt x="57745" y="456593"/>
                </a:lnTo>
                <a:lnTo>
                  <a:pt x="60960" y="484632"/>
                </a:lnTo>
                <a:lnTo>
                  <a:pt x="117348" y="478536"/>
                </a:lnTo>
                <a:close/>
              </a:path>
              <a:path w="170815" h="623570">
                <a:moveTo>
                  <a:pt x="170688" y="443484"/>
                </a:moveTo>
                <a:lnTo>
                  <a:pt x="114082" y="450054"/>
                </a:lnTo>
                <a:lnTo>
                  <a:pt x="117348" y="478536"/>
                </a:lnTo>
                <a:lnTo>
                  <a:pt x="117348" y="589858"/>
                </a:lnTo>
                <a:lnTo>
                  <a:pt x="170688" y="443484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095488" y="4051795"/>
            <a:ext cx="1358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</a:t>
            </a:r>
            <a:r>
              <a:rPr sz="1800" spc="-10" dirty="0">
                <a:latin typeface="Arial MT"/>
                <a:cs typeface="Arial MT"/>
              </a:rPr>
              <a:t>u</a:t>
            </a:r>
            <a:r>
              <a:rPr sz="1800" dirty="0">
                <a:latin typeface="Arial MT"/>
                <a:cs typeface="Arial MT"/>
              </a:rPr>
              <a:t>st</a:t>
            </a:r>
            <a:r>
              <a:rPr sz="1800" spc="-10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m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z</a:t>
            </a:r>
            <a:r>
              <a:rPr sz="1800" spc="-10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b</a:t>
            </a:r>
            <a:r>
              <a:rPr sz="1800" spc="-5" dirty="0">
                <a:latin typeface="Arial MT"/>
                <a:cs typeface="Arial MT"/>
              </a:rPr>
              <a:t>l</a:t>
            </a:r>
            <a:r>
              <a:rPr sz="1800" dirty="0">
                <a:latin typeface="Arial MT"/>
                <a:cs typeface="Arial MT"/>
              </a:rPr>
              <a:t>e  </a:t>
            </a:r>
            <a:r>
              <a:rPr sz="1800" spc="-5" dirty="0">
                <a:latin typeface="Arial MT"/>
                <a:cs typeface="Arial MT"/>
              </a:rPr>
              <a:t>architecture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90360" y="4806173"/>
            <a:ext cx="2621280" cy="89408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800" spc="-5" dirty="0">
                <a:latin typeface="Arial MT"/>
                <a:cs typeface="Arial MT"/>
              </a:rPr>
              <a:t>Web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services</a:t>
            </a:r>
            <a:endParaRPr sz="1800">
              <a:latin typeface="Arial MT"/>
              <a:cs typeface="Arial MT"/>
            </a:endParaRPr>
          </a:p>
          <a:p>
            <a:pPr marL="1363980">
              <a:lnSpc>
                <a:spcPct val="100000"/>
              </a:lnSpc>
              <a:spcBef>
                <a:spcPts val="1260"/>
              </a:spcBef>
            </a:pPr>
            <a:r>
              <a:rPr sz="1800" dirty="0">
                <a:latin typeface="Arial MT"/>
                <a:cs typeface="Arial MT"/>
              </a:rPr>
              <a:t>c</a:t>
            </a:r>
            <a:r>
              <a:rPr sz="1800" spc="-10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m</a:t>
            </a:r>
            <a:r>
              <a:rPr sz="1800" spc="-10" dirty="0">
                <a:latin typeface="Arial MT"/>
                <a:cs typeface="Arial MT"/>
              </a:rPr>
              <a:t>po</a:t>
            </a:r>
            <a:r>
              <a:rPr sz="1800" spc="5" dirty="0">
                <a:latin typeface="Arial MT"/>
                <a:cs typeface="Arial MT"/>
              </a:rPr>
              <a:t>n</a:t>
            </a:r>
            <a:r>
              <a:rPr sz="1800" spc="-10" dirty="0">
                <a:latin typeface="Arial MT"/>
                <a:cs typeface="Arial MT"/>
              </a:rPr>
              <a:t>en</a:t>
            </a:r>
            <a:r>
              <a:rPr sz="1800" dirty="0">
                <a:latin typeface="Arial MT"/>
                <a:cs typeface="Arial MT"/>
              </a:rPr>
              <a:t>ts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513828" y="3506711"/>
            <a:ext cx="896619" cy="628015"/>
          </a:xfrm>
          <a:custGeom>
            <a:avLst/>
            <a:gdLst/>
            <a:ahLst/>
            <a:cxnLst/>
            <a:rect l="l" t="t" r="r" b="b"/>
            <a:pathLst>
              <a:path w="896620" h="628014">
                <a:moveTo>
                  <a:pt x="770769" y="506792"/>
                </a:moveTo>
                <a:lnTo>
                  <a:pt x="32004" y="0"/>
                </a:lnTo>
                <a:lnTo>
                  <a:pt x="0" y="47244"/>
                </a:lnTo>
                <a:lnTo>
                  <a:pt x="738181" y="553636"/>
                </a:lnTo>
                <a:lnTo>
                  <a:pt x="770769" y="506792"/>
                </a:lnTo>
                <a:close/>
              </a:path>
              <a:path w="896620" h="628014">
                <a:moveTo>
                  <a:pt x="794004" y="613184"/>
                </a:moveTo>
                <a:lnTo>
                  <a:pt x="794004" y="522732"/>
                </a:lnTo>
                <a:lnTo>
                  <a:pt x="762000" y="569976"/>
                </a:lnTo>
                <a:lnTo>
                  <a:pt x="738181" y="553636"/>
                </a:lnTo>
                <a:lnTo>
                  <a:pt x="705612" y="600456"/>
                </a:lnTo>
                <a:lnTo>
                  <a:pt x="794004" y="613184"/>
                </a:lnTo>
                <a:close/>
              </a:path>
              <a:path w="896620" h="628014">
                <a:moveTo>
                  <a:pt x="794004" y="522732"/>
                </a:moveTo>
                <a:lnTo>
                  <a:pt x="770769" y="506792"/>
                </a:lnTo>
                <a:lnTo>
                  <a:pt x="738181" y="553636"/>
                </a:lnTo>
                <a:lnTo>
                  <a:pt x="762000" y="569976"/>
                </a:lnTo>
                <a:lnTo>
                  <a:pt x="794004" y="522732"/>
                </a:lnTo>
                <a:close/>
              </a:path>
              <a:path w="896620" h="628014">
                <a:moveTo>
                  <a:pt x="896112" y="627888"/>
                </a:moveTo>
                <a:lnTo>
                  <a:pt x="803148" y="460248"/>
                </a:lnTo>
                <a:lnTo>
                  <a:pt x="770769" y="506792"/>
                </a:lnTo>
                <a:lnTo>
                  <a:pt x="794004" y="522732"/>
                </a:lnTo>
                <a:lnTo>
                  <a:pt x="794004" y="613184"/>
                </a:lnTo>
                <a:lnTo>
                  <a:pt x="896112" y="627888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30335" y="4748771"/>
            <a:ext cx="170815" cy="722630"/>
          </a:xfrm>
          <a:custGeom>
            <a:avLst/>
            <a:gdLst/>
            <a:ahLst/>
            <a:cxnLst/>
            <a:rect l="l" t="t" r="r" b="b"/>
            <a:pathLst>
              <a:path w="170815" h="722629">
                <a:moveTo>
                  <a:pt x="115824" y="672876"/>
                </a:moveTo>
                <a:lnTo>
                  <a:pt x="115824" y="577596"/>
                </a:lnTo>
                <a:lnTo>
                  <a:pt x="57912" y="580644"/>
                </a:lnTo>
                <a:lnTo>
                  <a:pt x="56365" y="552737"/>
                </a:lnTo>
                <a:lnTo>
                  <a:pt x="0" y="556260"/>
                </a:lnTo>
                <a:lnTo>
                  <a:pt x="94488" y="722376"/>
                </a:lnTo>
                <a:lnTo>
                  <a:pt x="115824" y="672876"/>
                </a:lnTo>
                <a:close/>
              </a:path>
              <a:path w="170815" h="722629">
                <a:moveTo>
                  <a:pt x="114171" y="549124"/>
                </a:moveTo>
                <a:lnTo>
                  <a:pt x="82296" y="0"/>
                </a:lnTo>
                <a:lnTo>
                  <a:pt x="25908" y="3048"/>
                </a:lnTo>
                <a:lnTo>
                  <a:pt x="56365" y="552737"/>
                </a:lnTo>
                <a:lnTo>
                  <a:pt x="114171" y="549124"/>
                </a:lnTo>
                <a:close/>
              </a:path>
              <a:path w="170815" h="722629">
                <a:moveTo>
                  <a:pt x="115824" y="577596"/>
                </a:moveTo>
                <a:lnTo>
                  <a:pt x="114171" y="549124"/>
                </a:lnTo>
                <a:lnTo>
                  <a:pt x="56365" y="552737"/>
                </a:lnTo>
                <a:lnTo>
                  <a:pt x="57912" y="580644"/>
                </a:lnTo>
                <a:lnTo>
                  <a:pt x="115824" y="577596"/>
                </a:lnTo>
                <a:close/>
              </a:path>
              <a:path w="170815" h="722629">
                <a:moveTo>
                  <a:pt x="170688" y="545592"/>
                </a:moveTo>
                <a:lnTo>
                  <a:pt x="114171" y="549124"/>
                </a:lnTo>
                <a:lnTo>
                  <a:pt x="115824" y="577596"/>
                </a:lnTo>
                <a:lnTo>
                  <a:pt x="115824" y="672876"/>
                </a:lnTo>
                <a:lnTo>
                  <a:pt x="170688" y="545592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574535" y="1861807"/>
            <a:ext cx="212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Forward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engineering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23</TotalTime>
  <Words>475</Words>
  <Application>Microsoft Office PowerPoint</Application>
  <PresentationFormat>Custom</PresentationFormat>
  <Paragraphs>95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Elemental</vt:lpstr>
      <vt:lpstr>Lecture 1 Software Re-engineering</vt:lpstr>
      <vt:lpstr>Today …</vt:lpstr>
      <vt:lpstr>1. Software Engineering Process  The Waterfall process model</vt:lpstr>
      <vt:lpstr>1. Software Engineering Process Rapid Prototyping process</vt:lpstr>
      <vt:lpstr>1. Software Engineering Process Spiral (incremental) process</vt:lpstr>
      <vt:lpstr>2. Reengineering concepts</vt:lpstr>
      <vt:lpstr>2. Reengineering concepts What is software reengineering?</vt:lpstr>
      <vt:lpstr>2. Reengineering concepts  The Horseshoe model</vt:lpstr>
      <vt:lpstr>The Reengineering Horseshoe</vt:lpstr>
      <vt:lpstr>Case Study I. VIM</vt:lpstr>
      <vt:lpstr> Understanding the architecture of VIM</vt:lpstr>
      <vt:lpstr>John Tran et al. “Architectural Repair of Open  Source Software”, IWPC 2000.</vt:lpstr>
      <vt:lpstr>PowerPoint Presentation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Software Re-engineering</dc:title>
  <dc:creator>Administrator</dc:creator>
  <cp:lastModifiedBy>Admin</cp:lastModifiedBy>
  <cp:revision>4</cp:revision>
  <dcterms:created xsi:type="dcterms:W3CDTF">2022-11-03T05:11:09Z</dcterms:created>
  <dcterms:modified xsi:type="dcterms:W3CDTF">2022-11-03T05:32:36Z</dcterms:modified>
</cp:coreProperties>
</file>