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9"/>
  </p:notesMasterIdLst>
  <p:handoutMasterIdLst>
    <p:handoutMasterId r:id="rId30"/>
  </p:handoutMasterIdLst>
  <p:sldIdLst>
    <p:sldId id="256" r:id="rId2"/>
    <p:sldId id="285"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8" r:id="rId24"/>
    <p:sldId id="279" r:id="rId25"/>
    <p:sldId id="281" r:id="rId26"/>
    <p:sldId id="282" r:id="rId27"/>
    <p:sldId id="283" r:id="rId28"/>
  </p:sldIdLst>
  <p:sldSz cx="9144000" cy="6858000" type="screen4x3"/>
  <p:notesSz cx="9283700" cy="6985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06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2937" cy="349250"/>
          </a:xfrm>
          <a:prstGeom prst="rect">
            <a:avLst/>
          </a:prstGeom>
        </p:spPr>
        <p:txBody>
          <a:bodyPr vert="horz" lIns="92958" tIns="46479" rIns="92958" bIns="46479" rtlCol="0"/>
          <a:lstStyle>
            <a:lvl1pPr algn="l">
              <a:defRPr sz="1200"/>
            </a:lvl1pPr>
          </a:lstStyle>
          <a:p>
            <a:endParaRPr lang="en-US"/>
          </a:p>
        </p:txBody>
      </p:sp>
      <p:sp>
        <p:nvSpPr>
          <p:cNvPr id="3" name="Date Placeholder 2"/>
          <p:cNvSpPr>
            <a:spLocks noGrp="1"/>
          </p:cNvSpPr>
          <p:nvPr>
            <p:ph type="dt" sz="quarter" idx="1"/>
          </p:nvPr>
        </p:nvSpPr>
        <p:spPr>
          <a:xfrm>
            <a:off x="5258615" y="0"/>
            <a:ext cx="4022937" cy="349250"/>
          </a:xfrm>
          <a:prstGeom prst="rect">
            <a:avLst/>
          </a:prstGeom>
        </p:spPr>
        <p:txBody>
          <a:bodyPr vert="horz" lIns="92958" tIns="46479" rIns="92958" bIns="46479" rtlCol="0"/>
          <a:lstStyle>
            <a:lvl1pPr algn="r">
              <a:defRPr sz="1200"/>
            </a:lvl1pPr>
          </a:lstStyle>
          <a:p>
            <a:fld id="{8C06C7EF-3076-433C-98D7-580E7331C00B}" type="datetimeFigureOut">
              <a:rPr lang="en-US" smtClean="0"/>
              <a:t>11/4/2022</a:t>
            </a:fld>
            <a:endParaRPr lang="en-US"/>
          </a:p>
        </p:txBody>
      </p:sp>
      <p:sp>
        <p:nvSpPr>
          <p:cNvPr id="4" name="Footer Placeholder 3"/>
          <p:cNvSpPr>
            <a:spLocks noGrp="1"/>
          </p:cNvSpPr>
          <p:nvPr>
            <p:ph type="ftr" sz="quarter" idx="2"/>
          </p:nvPr>
        </p:nvSpPr>
        <p:spPr>
          <a:xfrm>
            <a:off x="0" y="6634538"/>
            <a:ext cx="4022937" cy="349250"/>
          </a:xfrm>
          <a:prstGeom prst="rect">
            <a:avLst/>
          </a:prstGeom>
        </p:spPr>
        <p:txBody>
          <a:bodyPr vert="horz" lIns="92958" tIns="46479" rIns="92958" bIns="46479" rtlCol="0" anchor="b"/>
          <a:lstStyle>
            <a:lvl1pPr algn="l">
              <a:defRPr sz="1200"/>
            </a:lvl1pPr>
          </a:lstStyle>
          <a:p>
            <a:endParaRPr lang="en-US"/>
          </a:p>
        </p:txBody>
      </p:sp>
      <p:sp>
        <p:nvSpPr>
          <p:cNvPr id="5" name="Slide Number Placeholder 4"/>
          <p:cNvSpPr>
            <a:spLocks noGrp="1"/>
          </p:cNvSpPr>
          <p:nvPr>
            <p:ph type="sldNum" sz="quarter" idx="3"/>
          </p:nvPr>
        </p:nvSpPr>
        <p:spPr>
          <a:xfrm>
            <a:off x="5258615" y="6634538"/>
            <a:ext cx="4022937" cy="349250"/>
          </a:xfrm>
          <a:prstGeom prst="rect">
            <a:avLst/>
          </a:prstGeom>
        </p:spPr>
        <p:txBody>
          <a:bodyPr vert="horz" lIns="92958" tIns="46479" rIns="92958" bIns="46479" rtlCol="0" anchor="b"/>
          <a:lstStyle>
            <a:lvl1pPr algn="r">
              <a:defRPr sz="1200"/>
            </a:lvl1pPr>
          </a:lstStyle>
          <a:p>
            <a:fld id="{FE9EABBC-C3EE-46C3-AF5B-6C94093373B9}" type="slidenum">
              <a:rPr lang="en-US" smtClean="0"/>
              <a:t>‹#›</a:t>
            </a:fld>
            <a:endParaRPr lang="en-US"/>
          </a:p>
        </p:txBody>
      </p:sp>
    </p:spTree>
    <p:extLst>
      <p:ext uri="{BB962C8B-B14F-4D97-AF65-F5344CB8AC3E}">
        <p14:creationId xmlns:p14="http://schemas.microsoft.com/office/powerpoint/2010/main" val="14605125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2937" cy="349250"/>
          </a:xfrm>
          <a:prstGeom prst="rect">
            <a:avLst/>
          </a:prstGeom>
        </p:spPr>
        <p:txBody>
          <a:bodyPr vert="horz" lIns="92958" tIns="46479" rIns="92958" bIns="46479" rtlCol="0"/>
          <a:lstStyle>
            <a:lvl1pPr algn="l">
              <a:defRPr sz="1200"/>
            </a:lvl1pPr>
          </a:lstStyle>
          <a:p>
            <a:endParaRPr lang="en-US"/>
          </a:p>
        </p:txBody>
      </p:sp>
      <p:sp>
        <p:nvSpPr>
          <p:cNvPr id="3" name="Date Placeholder 2"/>
          <p:cNvSpPr>
            <a:spLocks noGrp="1"/>
          </p:cNvSpPr>
          <p:nvPr>
            <p:ph type="dt" idx="1"/>
          </p:nvPr>
        </p:nvSpPr>
        <p:spPr>
          <a:xfrm>
            <a:off x="5258615" y="0"/>
            <a:ext cx="4022937" cy="349250"/>
          </a:xfrm>
          <a:prstGeom prst="rect">
            <a:avLst/>
          </a:prstGeom>
        </p:spPr>
        <p:txBody>
          <a:bodyPr vert="horz" lIns="92958" tIns="46479" rIns="92958" bIns="46479" rtlCol="0"/>
          <a:lstStyle>
            <a:lvl1pPr algn="r">
              <a:defRPr sz="1200"/>
            </a:lvl1pPr>
          </a:lstStyle>
          <a:p>
            <a:fld id="{E5304AD8-5741-4232-8F05-C21726231541}" type="datetimeFigureOut">
              <a:rPr lang="en-US" smtClean="0"/>
              <a:t>11/4/2022</a:t>
            </a:fld>
            <a:endParaRPr lang="en-US"/>
          </a:p>
        </p:txBody>
      </p:sp>
      <p:sp>
        <p:nvSpPr>
          <p:cNvPr id="4" name="Slide Image Placeholder 3"/>
          <p:cNvSpPr>
            <a:spLocks noGrp="1" noRot="1" noChangeAspect="1"/>
          </p:cNvSpPr>
          <p:nvPr>
            <p:ph type="sldImg" idx="2"/>
          </p:nvPr>
        </p:nvSpPr>
        <p:spPr>
          <a:xfrm>
            <a:off x="2895600" y="523875"/>
            <a:ext cx="3492500" cy="2619375"/>
          </a:xfrm>
          <a:prstGeom prst="rect">
            <a:avLst/>
          </a:prstGeom>
          <a:noFill/>
          <a:ln w="12700">
            <a:solidFill>
              <a:prstClr val="black"/>
            </a:solidFill>
          </a:ln>
        </p:spPr>
        <p:txBody>
          <a:bodyPr vert="horz" lIns="92958" tIns="46479" rIns="92958" bIns="46479" rtlCol="0" anchor="ctr"/>
          <a:lstStyle/>
          <a:p>
            <a:endParaRPr lang="en-US"/>
          </a:p>
        </p:txBody>
      </p:sp>
      <p:sp>
        <p:nvSpPr>
          <p:cNvPr id="5" name="Notes Placeholder 4"/>
          <p:cNvSpPr>
            <a:spLocks noGrp="1"/>
          </p:cNvSpPr>
          <p:nvPr>
            <p:ph type="body" sz="quarter" idx="3"/>
          </p:nvPr>
        </p:nvSpPr>
        <p:spPr>
          <a:xfrm>
            <a:off x="928370" y="3317875"/>
            <a:ext cx="7426960" cy="3143250"/>
          </a:xfrm>
          <a:prstGeom prst="rect">
            <a:avLst/>
          </a:prstGeom>
        </p:spPr>
        <p:txBody>
          <a:bodyPr vert="horz" lIns="92958" tIns="46479" rIns="92958" bIns="4647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34538"/>
            <a:ext cx="4022937" cy="349250"/>
          </a:xfrm>
          <a:prstGeom prst="rect">
            <a:avLst/>
          </a:prstGeom>
        </p:spPr>
        <p:txBody>
          <a:bodyPr vert="horz" lIns="92958" tIns="46479" rIns="92958" bIns="46479" rtlCol="0" anchor="b"/>
          <a:lstStyle>
            <a:lvl1pPr algn="l">
              <a:defRPr sz="1200"/>
            </a:lvl1pPr>
          </a:lstStyle>
          <a:p>
            <a:endParaRPr lang="en-US"/>
          </a:p>
        </p:txBody>
      </p:sp>
      <p:sp>
        <p:nvSpPr>
          <p:cNvPr id="7" name="Slide Number Placeholder 6"/>
          <p:cNvSpPr>
            <a:spLocks noGrp="1"/>
          </p:cNvSpPr>
          <p:nvPr>
            <p:ph type="sldNum" sz="quarter" idx="5"/>
          </p:nvPr>
        </p:nvSpPr>
        <p:spPr>
          <a:xfrm>
            <a:off x="5258615" y="6634538"/>
            <a:ext cx="4022937" cy="349250"/>
          </a:xfrm>
          <a:prstGeom prst="rect">
            <a:avLst/>
          </a:prstGeom>
        </p:spPr>
        <p:txBody>
          <a:bodyPr vert="horz" lIns="92958" tIns="46479" rIns="92958" bIns="46479" rtlCol="0" anchor="b"/>
          <a:lstStyle>
            <a:lvl1pPr algn="r">
              <a:defRPr sz="1200"/>
            </a:lvl1pPr>
          </a:lstStyle>
          <a:p>
            <a:fld id="{A41F76AB-781D-4D07-8AF3-93C8E1CB75A9}" type="slidenum">
              <a:rPr lang="en-US" smtClean="0"/>
              <a:t>‹#›</a:t>
            </a:fld>
            <a:endParaRPr lang="en-US"/>
          </a:p>
        </p:txBody>
      </p:sp>
    </p:spTree>
    <p:extLst>
      <p:ext uri="{BB962C8B-B14F-4D97-AF65-F5344CB8AC3E}">
        <p14:creationId xmlns:p14="http://schemas.microsoft.com/office/powerpoint/2010/main" val="3483771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1F76AB-781D-4D07-8AF3-93C8E1CB75A9}" type="slidenum">
              <a:rPr lang="en-US" smtClean="0"/>
              <a:t>11</a:t>
            </a:fld>
            <a:endParaRPr lang="en-US"/>
          </a:p>
        </p:txBody>
      </p:sp>
    </p:spTree>
    <p:extLst>
      <p:ext uri="{BB962C8B-B14F-4D97-AF65-F5344CB8AC3E}">
        <p14:creationId xmlns:p14="http://schemas.microsoft.com/office/powerpoint/2010/main" val="8921375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6B0FE48-BF99-4EE6-BD76-A60610EA6AAC}" type="datetimeFigureOut">
              <a:rPr lang="en-US" smtClean="0"/>
              <a:t>11/4/2022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06AE302-C4D0-48DE-B128-6AABF668E65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6B0FE48-BF99-4EE6-BD76-A60610EA6AAC}" type="datetimeFigureOut">
              <a:rPr lang="en-US" smtClean="0"/>
              <a:t>11/4/2022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06AE302-C4D0-48DE-B128-6AABF668E65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6B0FE48-BF99-4EE6-BD76-A60610EA6AAC}" type="datetimeFigureOut">
              <a:rPr lang="en-US" smtClean="0"/>
              <a:t>11/4/2022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06AE302-C4D0-48DE-B128-6AABF668E65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6B0FE48-BF99-4EE6-BD76-A60610EA6AAC}" type="datetimeFigureOut">
              <a:rPr lang="en-US" smtClean="0"/>
              <a:t>11/4/2022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06AE302-C4D0-48DE-B128-6AABF668E652}"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6B0FE48-BF99-4EE6-BD76-A60610EA6AAC}" type="datetimeFigureOut">
              <a:rPr lang="en-US" smtClean="0"/>
              <a:t>11/4/2022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06AE302-C4D0-48DE-B128-6AABF668E652}"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6B0FE48-BF99-4EE6-BD76-A60610EA6AAC}" type="datetimeFigureOut">
              <a:rPr lang="en-US" smtClean="0"/>
              <a:t>11/4/2022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06AE302-C4D0-48DE-B128-6AABF668E652}"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6B0FE48-BF99-4EE6-BD76-A60610EA6AAC}" type="datetimeFigureOut">
              <a:rPr lang="en-US" smtClean="0"/>
              <a:t>11/4/2022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06AE302-C4D0-48DE-B128-6AABF668E65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6B0FE48-BF99-4EE6-BD76-A60610EA6AAC}" type="datetimeFigureOut">
              <a:rPr lang="en-US" smtClean="0"/>
              <a:t>11/4/2022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06AE302-C4D0-48DE-B128-6AABF668E652}"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6B0FE48-BF99-4EE6-BD76-A60610EA6AAC}" type="datetimeFigureOut">
              <a:rPr lang="en-US" smtClean="0"/>
              <a:t>11/4/2022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06AE302-C4D0-48DE-B128-6AABF668E65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6B0FE48-BF99-4EE6-BD76-A60610EA6AAC}" type="datetimeFigureOut">
              <a:rPr lang="en-US" smtClean="0"/>
              <a:t>11/4/2022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06AE302-C4D0-48DE-B128-6AABF668E65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6B0FE48-BF99-4EE6-BD76-A60610EA6AAC}" type="datetimeFigureOut">
              <a:rPr lang="en-US" smtClean="0"/>
              <a:t>11/4/2022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06AE302-C4D0-48DE-B128-6AABF668E652}"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6B0FE48-BF99-4EE6-BD76-A60610EA6AAC}" type="datetimeFigureOut">
              <a:rPr lang="en-US" smtClean="0"/>
              <a:t>11/4/2022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06AE302-C4D0-48DE-B128-6AABF668E65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solidFill>
                  <a:srgbClr val="7030A0"/>
                </a:solidFill>
              </a:rPr>
              <a:t>Lecture # 2 Legacy Projects</a:t>
            </a:r>
            <a:endParaRPr lang="en-US" dirty="0">
              <a:solidFill>
                <a:srgbClr val="7030A0"/>
              </a:solidFill>
            </a:endParaRPr>
          </a:p>
        </p:txBody>
      </p:sp>
      <p:sp>
        <p:nvSpPr>
          <p:cNvPr id="3" name="Subtitle 2"/>
          <p:cNvSpPr>
            <a:spLocks noGrp="1"/>
          </p:cNvSpPr>
          <p:nvPr>
            <p:ph type="subTitle" idx="1"/>
          </p:nvPr>
        </p:nvSpPr>
        <p:spPr/>
        <p:txBody>
          <a:bodyPr/>
          <a:lstStyle/>
          <a:p>
            <a:endParaRPr lang="en-US" dirty="0" smtClean="0"/>
          </a:p>
          <a:p>
            <a:r>
              <a:rPr lang="en-US" dirty="0" smtClean="0">
                <a:solidFill>
                  <a:srgbClr val="0070C0"/>
                </a:solidFill>
              </a:rPr>
              <a:t>Engr. </a:t>
            </a:r>
            <a:r>
              <a:rPr lang="en-US" dirty="0" err="1" smtClean="0">
                <a:solidFill>
                  <a:srgbClr val="0070C0"/>
                </a:solidFill>
              </a:rPr>
              <a:t>Naveera</a:t>
            </a:r>
            <a:r>
              <a:rPr lang="en-US" dirty="0" smtClean="0">
                <a:solidFill>
                  <a:srgbClr val="0070C0"/>
                </a:solidFill>
              </a:rPr>
              <a:t> Sami</a:t>
            </a:r>
            <a:endParaRPr lang="en-US" dirty="0">
              <a:solidFill>
                <a:srgbClr val="0070C0"/>
              </a:solidFill>
            </a:endParaRPr>
          </a:p>
        </p:txBody>
      </p:sp>
    </p:spTree>
    <p:extLst>
      <p:ext uri="{BB962C8B-B14F-4D97-AF65-F5344CB8AC3E}">
        <p14:creationId xmlns:p14="http://schemas.microsoft.com/office/powerpoint/2010/main" val="2668126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sz="2400" dirty="0">
                <a:latin typeface="Times New Roman" panose="02020603050405020304" pitchFamily="18" charset="0"/>
                <a:cs typeface="Times New Roman" panose="02020603050405020304" pitchFamily="18" charset="0"/>
              </a:rPr>
              <a:t>Just because a project fulfills some of the preceding criteria doesn’t necessarily mean it should be treated as a legacy project. </a:t>
            </a:r>
            <a:endParaRPr lang="en-US" sz="2400" dirty="0" smtClean="0">
              <a:latin typeface="Times New Roman" panose="02020603050405020304" pitchFamily="18" charset="0"/>
              <a:cs typeface="Times New Roman" panose="02020603050405020304" pitchFamily="18" charset="0"/>
            </a:endParaRPr>
          </a:p>
          <a:p>
            <a:pPr marL="109728" indent="0">
              <a:buNone/>
            </a:pPr>
            <a:endParaRPr lang="en-US" sz="2400" dirty="0" smtClean="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A perfect example of this is the Linux kernel. It’s been in development since 1991, so it’s definitely old, and it’s also large. (The exact number of lines of code is difficult to determine, as it depends on how you count them, but it’s said to be around 15 </a:t>
            </a:r>
            <a:r>
              <a:rPr lang="en-US" sz="2600" dirty="0" smtClean="0">
                <a:latin typeface="Times New Roman" panose="02020603050405020304" pitchFamily="18" charset="0"/>
                <a:cs typeface="Times New Roman" panose="02020603050405020304" pitchFamily="18" charset="0"/>
              </a:rPr>
              <a:t>million </a:t>
            </a:r>
            <a:r>
              <a:rPr lang="en-US" sz="2600" dirty="0">
                <a:latin typeface="Times New Roman" panose="02020603050405020304" pitchFamily="18" charset="0"/>
                <a:cs typeface="Times New Roman" panose="02020603050405020304" pitchFamily="18" charset="0"/>
              </a:rPr>
              <a:t>at the time of writing.) Despite this, the Linux kernel has managed to maintain a very high level of quality. As evidence of this, in 2012 </a:t>
            </a:r>
            <a:r>
              <a:rPr lang="en-US" sz="2600" dirty="0" err="1">
                <a:latin typeface="Times New Roman" panose="02020603050405020304" pitchFamily="18" charset="0"/>
                <a:cs typeface="Times New Roman" panose="02020603050405020304" pitchFamily="18" charset="0"/>
              </a:rPr>
              <a:t>Coverity</a:t>
            </a:r>
            <a:r>
              <a:rPr lang="en-US" sz="2600" dirty="0">
                <a:latin typeface="Times New Roman" panose="02020603050405020304" pitchFamily="18" charset="0"/>
                <a:cs typeface="Times New Roman" panose="02020603050405020304" pitchFamily="18" charset="0"/>
              </a:rPr>
              <a:t> ran a static analysis scan on the kernel and found it to have a defect density of 0.66 defects/</a:t>
            </a:r>
            <a:r>
              <a:rPr lang="en-US" sz="2600" dirty="0" err="1">
                <a:latin typeface="Times New Roman" panose="02020603050405020304" pitchFamily="18" charset="0"/>
                <a:cs typeface="Times New Roman" panose="02020603050405020304" pitchFamily="18" charset="0"/>
              </a:rPr>
              <a:t>kloc</a:t>
            </a:r>
            <a:r>
              <a:rPr lang="en-US" sz="2600" dirty="0">
                <a:latin typeface="Times New Roman" panose="02020603050405020304" pitchFamily="18" charset="0"/>
                <a:cs typeface="Times New Roman" panose="02020603050405020304" pitchFamily="18" charset="0"/>
              </a:rPr>
              <a:t>, which is lower than many commercial projects of a comparable size. </a:t>
            </a:r>
            <a:r>
              <a:rPr lang="en-US" sz="2600" dirty="0" err="1">
                <a:latin typeface="Times New Roman" panose="02020603050405020304" pitchFamily="18" charset="0"/>
                <a:cs typeface="Times New Roman" panose="02020603050405020304" pitchFamily="18" charset="0"/>
              </a:rPr>
              <a:t>Coverity’s</a:t>
            </a:r>
            <a:r>
              <a:rPr lang="en-US" sz="2600" dirty="0">
                <a:latin typeface="Times New Roman" panose="02020603050405020304" pitchFamily="18" charset="0"/>
                <a:cs typeface="Times New Roman" panose="02020603050405020304" pitchFamily="18" charset="0"/>
              </a:rPr>
              <a:t> report concluded that “Linux continues to be a ‘model citizen’ open source project for good software </a:t>
            </a:r>
            <a:r>
              <a:rPr lang="en-US" sz="2600" dirty="0" smtClean="0">
                <a:latin typeface="Times New Roman" panose="02020603050405020304" pitchFamily="18" charset="0"/>
                <a:cs typeface="Times New Roman" panose="02020603050405020304" pitchFamily="18" charset="0"/>
              </a:rPr>
              <a:t>quality</a:t>
            </a:r>
            <a:r>
              <a:rPr lang="en-US" sz="2600" dirty="0">
                <a:latin typeface="Times New Roman" panose="02020603050405020304" pitchFamily="18" charset="0"/>
                <a:cs typeface="Times New Roman" panose="02020603050405020304" pitchFamily="18" charset="0"/>
              </a:rPr>
              <a:t>.”</a:t>
            </a:r>
          </a:p>
        </p:txBody>
      </p:sp>
      <p:sp>
        <p:nvSpPr>
          <p:cNvPr id="3" name="Title 2"/>
          <p:cNvSpPr>
            <a:spLocks noGrp="1"/>
          </p:cNvSpPr>
          <p:nvPr>
            <p:ph type="title"/>
          </p:nvPr>
        </p:nvSpPr>
        <p:spPr/>
        <p:txBody>
          <a:bodyPr/>
          <a:lstStyle/>
          <a:p>
            <a:r>
              <a:rPr lang="en-US" dirty="0"/>
              <a:t>Exceptions to the </a:t>
            </a:r>
            <a:r>
              <a:rPr lang="en-US" dirty="0" smtClean="0"/>
              <a:t>rule:</a:t>
            </a:r>
            <a:endParaRPr lang="en-US" dirty="0"/>
          </a:p>
        </p:txBody>
      </p:sp>
    </p:spTree>
    <p:extLst>
      <p:ext uri="{BB962C8B-B14F-4D97-AF65-F5344CB8AC3E}">
        <p14:creationId xmlns:p14="http://schemas.microsoft.com/office/powerpoint/2010/main" val="3465320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Given that technical documentation for software projects is usually either nonexistent or unreliable, tests are often the best place to look for clues about the system’s behavior and design assumptions. A good test suite can function as the de facto documentation for a project. In fact, tests can even be more useful than documentation, because they’re more likely to be kept in sync with the actual behavior of the system. A socially responsible developer will take </a:t>
            </a:r>
            <a:r>
              <a:rPr lang="en-US" sz="2600" dirty="0">
                <a:latin typeface="Times New Roman" panose="02020603050405020304" pitchFamily="18" charset="0"/>
                <a:cs typeface="Times New Roman" panose="02020603050405020304" pitchFamily="18" charset="0"/>
              </a:rPr>
              <a:t>care to fix any tests that were broken by their </a:t>
            </a:r>
            <a:r>
              <a:rPr lang="en-US" sz="2600" dirty="0" smtClean="0">
                <a:latin typeface="Times New Roman" panose="02020603050405020304" pitchFamily="18" charset="0"/>
                <a:cs typeface="Times New Roman" panose="02020603050405020304" pitchFamily="18" charset="0"/>
              </a:rPr>
              <a:t>change </a:t>
            </a:r>
            <a:r>
              <a:rPr lang="en-US" sz="2600" dirty="0">
                <a:latin typeface="Times New Roman" panose="02020603050405020304" pitchFamily="18" charset="0"/>
                <a:cs typeface="Times New Roman" panose="02020603050405020304" pitchFamily="18" charset="0"/>
              </a:rPr>
              <a:t>to production code. (Any developer in my team who breaks this social contract is sent straight to the firing squad!) Unfortunately, many legacy projects have almost no tests. Not only this, but the projects are usually written without testing in mind, so retroactively adding tests is extremely difficult. A code sample is worth a thousand words, </a:t>
            </a:r>
          </a:p>
        </p:txBody>
      </p:sp>
      <p:sp>
        <p:nvSpPr>
          <p:cNvPr id="3" name="Title 2"/>
          <p:cNvSpPr>
            <a:spLocks noGrp="1"/>
          </p:cNvSpPr>
          <p:nvPr>
            <p:ph type="title"/>
          </p:nvPr>
        </p:nvSpPr>
        <p:spPr/>
        <p:txBody>
          <a:bodyPr/>
          <a:lstStyle/>
          <a:p>
            <a:r>
              <a:rPr lang="en-US" dirty="0"/>
              <a:t>Untested, untestable code</a:t>
            </a:r>
          </a:p>
        </p:txBody>
      </p:sp>
    </p:spTree>
    <p:extLst>
      <p:ext uri="{BB962C8B-B14F-4D97-AF65-F5344CB8AC3E}">
        <p14:creationId xmlns:p14="http://schemas.microsoft.com/office/powerpoint/2010/main" val="4165613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579296" cy="5260040"/>
          </a:xfrm>
        </p:spPr>
        <p:txBody>
          <a:bodyPr>
            <a:normAutofit fontScale="77500" lnSpcReduction="20000"/>
          </a:bodyPr>
          <a:lstStyle/>
          <a:p>
            <a:r>
              <a:rPr lang="en-US" dirty="0"/>
              <a:t>public class </a:t>
            </a:r>
            <a:r>
              <a:rPr lang="en-US" dirty="0" err="1"/>
              <a:t>ImageResizer</a:t>
            </a:r>
            <a:r>
              <a:rPr lang="en-US" dirty="0"/>
              <a:t> {</a:t>
            </a:r>
          </a:p>
          <a:p>
            <a:r>
              <a:rPr lang="en-US" dirty="0"/>
              <a:t>/* Where to store resized images */</a:t>
            </a:r>
          </a:p>
          <a:p>
            <a:r>
              <a:rPr lang="en-US" dirty="0"/>
              <a:t>public static final String CACHE_DIR = "/</a:t>
            </a:r>
            <a:r>
              <a:rPr lang="en-US" dirty="0" err="1"/>
              <a:t>var</a:t>
            </a:r>
            <a:r>
              <a:rPr lang="en-US" dirty="0"/>
              <a:t>/data";</a:t>
            </a:r>
          </a:p>
          <a:p>
            <a:r>
              <a:rPr lang="en-US" dirty="0"/>
              <a:t>/* Maximum width of resized images */</a:t>
            </a:r>
          </a:p>
          <a:p>
            <a:r>
              <a:rPr lang="en-US" dirty="0"/>
              <a:t>private final </a:t>
            </a:r>
            <a:r>
              <a:rPr lang="en-US" dirty="0" err="1"/>
              <a:t>int</a:t>
            </a:r>
            <a:r>
              <a:rPr lang="en-US" dirty="0"/>
              <a:t> </a:t>
            </a:r>
            <a:r>
              <a:rPr lang="en-US" dirty="0" err="1"/>
              <a:t>maxWidth</a:t>
            </a:r>
            <a:r>
              <a:rPr lang="en-US" dirty="0"/>
              <a:t> =</a:t>
            </a:r>
          </a:p>
          <a:p>
            <a:r>
              <a:rPr lang="en-US" dirty="0" err="1"/>
              <a:t>Integer.parseInt</a:t>
            </a:r>
            <a:r>
              <a:rPr lang="en-US" dirty="0"/>
              <a:t>(</a:t>
            </a:r>
            <a:r>
              <a:rPr lang="en-US" dirty="0" err="1"/>
              <a:t>System.getProperty</a:t>
            </a:r>
            <a:r>
              <a:rPr lang="en-US" dirty="0"/>
              <a:t>("</a:t>
            </a:r>
            <a:r>
              <a:rPr lang="en-US" dirty="0" err="1"/>
              <a:t>Resizer.maxWidth</a:t>
            </a:r>
            <a:r>
              <a:rPr lang="en-US" dirty="0"/>
              <a:t>", "1000"));</a:t>
            </a:r>
          </a:p>
          <a:p>
            <a:r>
              <a:rPr lang="en-US" dirty="0"/>
              <a:t>/* Helper to download an image from a URL */</a:t>
            </a:r>
          </a:p>
          <a:p>
            <a:r>
              <a:rPr lang="en-US" dirty="0"/>
              <a:t>private final Downloader </a:t>
            </a:r>
            <a:r>
              <a:rPr lang="en-US" dirty="0" err="1"/>
              <a:t>downloader</a:t>
            </a:r>
            <a:r>
              <a:rPr lang="en-US" dirty="0"/>
              <a:t> = new </a:t>
            </a:r>
            <a:r>
              <a:rPr lang="en-US" dirty="0" err="1"/>
              <a:t>HttpDownloader</a:t>
            </a:r>
            <a:r>
              <a:rPr lang="en-US" dirty="0"/>
              <a:t>();</a:t>
            </a:r>
          </a:p>
          <a:p>
            <a:r>
              <a:rPr lang="en-US" dirty="0"/>
              <a:t>/* Cache in which to store resized images */</a:t>
            </a:r>
          </a:p>
          <a:p>
            <a:r>
              <a:rPr lang="en-US" dirty="0"/>
              <a:t>private final </a:t>
            </a:r>
            <a:r>
              <a:rPr lang="en-US" dirty="0" err="1"/>
              <a:t>ImageCache</a:t>
            </a:r>
            <a:r>
              <a:rPr lang="en-US" dirty="0"/>
              <a:t> cache = new </a:t>
            </a:r>
            <a:r>
              <a:rPr lang="en-US" dirty="0" err="1"/>
              <a:t>FileImageCache</a:t>
            </a:r>
            <a:r>
              <a:rPr lang="en-US" dirty="0"/>
              <a:t>(CACHE_DIR);</a:t>
            </a:r>
          </a:p>
          <a:p>
            <a:r>
              <a:rPr lang="en-US" dirty="0"/>
              <a:t>/**</a:t>
            </a:r>
          </a:p>
          <a:p>
            <a:r>
              <a:rPr lang="en-US" dirty="0"/>
              <a:t>* Retrieve the image at the given URL</a:t>
            </a:r>
          </a:p>
          <a:p>
            <a:r>
              <a:rPr lang="en-US" dirty="0"/>
              <a:t>* and resize it to the given dimensions.</a:t>
            </a:r>
          </a:p>
          <a:p>
            <a:r>
              <a:rPr lang="en-US" dirty="0"/>
              <a:t>*/</a:t>
            </a:r>
          </a:p>
        </p:txBody>
      </p:sp>
      <p:sp>
        <p:nvSpPr>
          <p:cNvPr id="3" name="Title 2"/>
          <p:cNvSpPr>
            <a:spLocks noGrp="1"/>
          </p:cNvSpPr>
          <p:nvPr>
            <p:ph type="title"/>
          </p:nvPr>
        </p:nvSpPr>
        <p:spPr/>
        <p:txBody>
          <a:bodyPr>
            <a:noAutofit/>
          </a:bodyPr>
          <a:lstStyle/>
          <a:p>
            <a:r>
              <a:rPr lang="en-US" sz="2400" dirty="0"/>
              <a:t>code sample is worth a thousand words, so let’s look at </a:t>
            </a:r>
            <a:r>
              <a:rPr lang="en-US" sz="2400"/>
              <a:t>an </a:t>
            </a:r>
            <a:r>
              <a:rPr lang="en-US" sz="2400" smtClean="0"/>
              <a:t>example </a:t>
            </a:r>
            <a:r>
              <a:rPr lang="en-US" sz="2400" dirty="0"/>
              <a:t>that illustrates this.</a:t>
            </a:r>
            <a:endParaRPr lang="en-US"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804248" y="3861048"/>
            <a:ext cx="2232248" cy="954107"/>
          </a:xfrm>
          <a:prstGeom prst="rect">
            <a:avLst/>
          </a:prstGeom>
          <a:noFill/>
        </p:spPr>
        <p:txBody>
          <a:bodyPr wrap="square" rtlCol="0">
            <a:spAutoFit/>
          </a:bodyPr>
          <a:lstStyle/>
          <a:p>
            <a:r>
              <a:rPr lang="en-US" sz="2800" dirty="0" smtClean="0">
                <a:solidFill>
                  <a:srgbClr val="FF0000"/>
                </a:solidFill>
              </a:rPr>
              <a:t>Untestable Code</a:t>
            </a:r>
            <a:endParaRPr lang="en-US" sz="2800" dirty="0">
              <a:solidFill>
                <a:srgbClr val="FF0000"/>
              </a:solidFill>
            </a:endParaRPr>
          </a:p>
        </p:txBody>
      </p:sp>
    </p:spTree>
    <p:extLst>
      <p:ext uri="{BB962C8B-B14F-4D97-AF65-F5344CB8AC3E}">
        <p14:creationId xmlns:p14="http://schemas.microsoft.com/office/powerpoint/2010/main" val="1662292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76672"/>
            <a:ext cx="8229600" cy="5530619"/>
          </a:xfrm>
        </p:spPr>
        <p:txBody>
          <a:bodyPr>
            <a:normAutofit fontScale="62500" lnSpcReduction="20000"/>
          </a:bodyPr>
          <a:lstStyle/>
          <a:p>
            <a:r>
              <a:rPr lang="en-US" dirty="0"/>
              <a:t>public Image </a:t>
            </a:r>
            <a:r>
              <a:rPr lang="en-US" dirty="0" err="1"/>
              <a:t>getImage</a:t>
            </a:r>
            <a:r>
              <a:rPr lang="en-US" dirty="0"/>
              <a:t>(String </a:t>
            </a:r>
            <a:r>
              <a:rPr lang="en-US" dirty="0" err="1"/>
              <a:t>url</a:t>
            </a:r>
            <a:r>
              <a:rPr lang="en-US" dirty="0"/>
              <a:t>, </a:t>
            </a:r>
            <a:r>
              <a:rPr lang="en-US" dirty="0" err="1"/>
              <a:t>int</a:t>
            </a:r>
            <a:r>
              <a:rPr lang="en-US" dirty="0"/>
              <a:t> width, </a:t>
            </a:r>
            <a:r>
              <a:rPr lang="en-US" dirty="0" err="1"/>
              <a:t>int</a:t>
            </a:r>
            <a:r>
              <a:rPr lang="en-US" dirty="0"/>
              <a:t> height) {</a:t>
            </a:r>
          </a:p>
          <a:p>
            <a:r>
              <a:rPr lang="en-US" dirty="0"/>
              <a:t>String </a:t>
            </a:r>
            <a:r>
              <a:rPr lang="en-US" dirty="0" err="1"/>
              <a:t>cacheKey</a:t>
            </a:r>
            <a:r>
              <a:rPr lang="en-US" dirty="0"/>
              <a:t> = </a:t>
            </a:r>
            <a:r>
              <a:rPr lang="en-US" dirty="0" err="1"/>
              <a:t>url</a:t>
            </a:r>
            <a:r>
              <a:rPr lang="en-US" dirty="0"/>
              <a:t> + "_" + width + "_" + height;</a:t>
            </a:r>
          </a:p>
          <a:p>
            <a:r>
              <a:rPr lang="en-US" dirty="0"/>
              <a:t>// First look in the cache</a:t>
            </a:r>
          </a:p>
          <a:p>
            <a:r>
              <a:rPr lang="en-US" dirty="0"/>
              <a:t>Image cached = </a:t>
            </a:r>
            <a:r>
              <a:rPr lang="en-US" dirty="0" err="1"/>
              <a:t>cache.get</a:t>
            </a:r>
            <a:r>
              <a:rPr lang="en-US" dirty="0"/>
              <a:t>(</a:t>
            </a:r>
            <a:r>
              <a:rPr lang="en-US" dirty="0" err="1"/>
              <a:t>cacheKey</a:t>
            </a:r>
            <a:r>
              <a:rPr lang="en-US" dirty="0"/>
              <a:t>);</a:t>
            </a:r>
          </a:p>
          <a:p>
            <a:r>
              <a:rPr lang="en-US" dirty="0"/>
              <a:t>if (cached != null) {</a:t>
            </a:r>
          </a:p>
          <a:p>
            <a:r>
              <a:rPr lang="en-US" dirty="0"/>
              <a:t>// Cache hit</a:t>
            </a:r>
          </a:p>
          <a:p>
            <a:r>
              <a:rPr lang="en-US" dirty="0"/>
              <a:t>return cached;</a:t>
            </a:r>
          </a:p>
          <a:p>
            <a:r>
              <a:rPr lang="en-US" dirty="0"/>
              <a:t>} else {</a:t>
            </a:r>
          </a:p>
          <a:p>
            <a:r>
              <a:rPr lang="en-US" dirty="0"/>
              <a:t>// Cache miss. Download the image, resize it and cache the result.</a:t>
            </a:r>
          </a:p>
          <a:p>
            <a:r>
              <a:rPr lang="en-US" dirty="0"/>
              <a:t>byte[] original = </a:t>
            </a:r>
            <a:r>
              <a:rPr lang="en-US" dirty="0" err="1"/>
              <a:t>downloader.get</a:t>
            </a:r>
            <a:r>
              <a:rPr lang="en-US" dirty="0"/>
              <a:t>(</a:t>
            </a:r>
            <a:r>
              <a:rPr lang="en-US" dirty="0" err="1"/>
              <a:t>url</a:t>
            </a:r>
            <a:r>
              <a:rPr lang="en-US" dirty="0"/>
              <a:t>);</a:t>
            </a:r>
          </a:p>
          <a:p>
            <a:r>
              <a:rPr lang="en-US" dirty="0"/>
              <a:t>Image resized = resize(original, width, height);</a:t>
            </a:r>
          </a:p>
          <a:p>
            <a:r>
              <a:rPr lang="en-US" dirty="0" err="1"/>
              <a:t>cache.put</a:t>
            </a:r>
            <a:r>
              <a:rPr lang="en-US" dirty="0"/>
              <a:t>(</a:t>
            </a:r>
            <a:r>
              <a:rPr lang="en-US" dirty="0" err="1"/>
              <a:t>cacheKey</a:t>
            </a:r>
            <a:r>
              <a:rPr lang="en-US" dirty="0"/>
              <a:t>, resized);</a:t>
            </a:r>
          </a:p>
          <a:p>
            <a:r>
              <a:rPr lang="en-US" dirty="0"/>
              <a:t>return resized;</a:t>
            </a:r>
          </a:p>
          <a:p>
            <a:r>
              <a:rPr lang="en-US" dirty="0"/>
              <a:t>}</a:t>
            </a:r>
          </a:p>
          <a:p>
            <a:r>
              <a:rPr lang="en-US" dirty="0"/>
              <a:t>}</a:t>
            </a:r>
          </a:p>
          <a:p>
            <a:r>
              <a:rPr lang="en-US" dirty="0"/>
              <a:t>private Image resize(byte[] original, </a:t>
            </a:r>
            <a:r>
              <a:rPr lang="en-US" dirty="0" err="1"/>
              <a:t>int</a:t>
            </a:r>
            <a:r>
              <a:rPr lang="en-US" dirty="0"/>
              <a:t> width, </a:t>
            </a:r>
            <a:r>
              <a:rPr lang="en-US" dirty="0" err="1"/>
              <a:t>int</a:t>
            </a:r>
            <a:r>
              <a:rPr lang="en-US" dirty="0"/>
              <a:t> height) {</a:t>
            </a:r>
          </a:p>
          <a:p>
            <a:r>
              <a:rPr lang="en-US" dirty="0"/>
              <a:t>...</a:t>
            </a:r>
          </a:p>
          <a:p>
            <a:r>
              <a:rPr lang="en-US" dirty="0"/>
              <a:t>}</a:t>
            </a:r>
          </a:p>
          <a:p>
            <a:r>
              <a:rPr lang="en-US" dirty="0" smtClean="0"/>
              <a:t>}</a:t>
            </a:r>
            <a:endParaRPr lang="en-US" dirty="0"/>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1801773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579296" cy="5260040"/>
          </a:xfrm>
        </p:spPr>
        <p:txBody>
          <a:bodyPr>
            <a:normAutofit lnSpcReduction="10000"/>
          </a:bodyPr>
          <a:lstStyle/>
          <a:p>
            <a:r>
              <a:rPr lang="en-US" sz="1800" dirty="0"/>
              <a:t>Unfortunately, this class is difficult to test because the implementations of its dependencies (the downloader and the cache) are hardcoded. Ideally you’d like to mock these in your tests, so that you can avoid actually downloading files from the internet or storing them on the filesystem. You could provide a mock downloader that simply returns some predefined data when asked to retrieve an image from http://example.com/foo.jpg. But the implementations are fixed and you have no way of </a:t>
            </a:r>
            <a:r>
              <a:rPr lang="en-US" sz="1800" dirty="0" smtClean="0"/>
              <a:t>overriding </a:t>
            </a:r>
            <a:r>
              <a:rPr lang="en-US" sz="1800" dirty="0"/>
              <a:t>them for your tests</a:t>
            </a:r>
            <a:r>
              <a:rPr lang="en-US" sz="1800" dirty="0" smtClean="0"/>
              <a:t>.</a:t>
            </a:r>
          </a:p>
          <a:p>
            <a:pPr marL="109728" indent="0">
              <a:buNone/>
            </a:pPr>
            <a:endParaRPr lang="en-US" sz="1800" dirty="0"/>
          </a:p>
          <a:p>
            <a:r>
              <a:rPr lang="en-US" sz="1800" dirty="0"/>
              <a:t>At least the </a:t>
            </a:r>
            <a:r>
              <a:rPr lang="en-US" sz="1800" dirty="0" err="1"/>
              <a:t>maxWidth</a:t>
            </a:r>
            <a:r>
              <a:rPr lang="en-US" sz="1800" dirty="0"/>
              <a:t> field is set via system property rather than being hardcoded, so you can change the value of this field and test that the image-resizing logic correctly limits the width of images. But setting system properties for a test is extremely </a:t>
            </a:r>
            <a:r>
              <a:rPr lang="en-US" sz="1800" dirty="0" smtClean="0"/>
              <a:t>cumbersome</a:t>
            </a:r>
            <a:r>
              <a:rPr lang="en-US" sz="1800" dirty="0"/>
              <a:t>. </a:t>
            </a:r>
            <a:endParaRPr lang="en-US" sz="1800" dirty="0" smtClean="0"/>
          </a:p>
          <a:p>
            <a:r>
              <a:rPr lang="en-US" sz="1800" dirty="0" smtClean="0"/>
              <a:t>You </a:t>
            </a:r>
            <a:r>
              <a:rPr lang="en-US" sz="1800" dirty="0"/>
              <a:t>have </a:t>
            </a:r>
            <a:r>
              <a:rPr lang="en-US" sz="1800" dirty="0" smtClean="0"/>
              <a:t>to:</a:t>
            </a:r>
          </a:p>
          <a:p>
            <a:pPr marL="452628" indent="-342900">
              <a:buAutoNum type="arabicPeriod"/>
            </a:pPr>
            <a:r>
              <a:rPr lang="en-US" sz="1800" dirty="0" smtClean="0"/>
              <a:t>Save </a:t>
            </a:r>
            <a:r>
              <a:rPr lang="en-US" sz="1800" dirty="0"/>
              <a:t>any existing value of the system property. </a:t>
            </a:r>
            <a:endParaRPr lang="en-US" sz="1800" dirty="0" smtClean="0"/>
          </a:p>
          <a:p>
            <a:pPr marL="452628" indent="-342900">
              <a:buAutoNum type="arabicPeriod"/>
            </a:pPr>
            <a:r>
              <a:rPr lang="en-US" sz="1800" dirty="0" smtClean="0"/>
              <a:t>Set </a:t>
            </a:r>
            <a:r>
              <a:rPr lang="en-US" sz="1800" dirty="0"/>
              <a:t>the system property to the value you want. </a:t>
            </a:r>
            <a:endParaRPr lang="en-US" sz="1800" dirty="0" smtClean="0"/>
          </a:p>
          <a:p>
            <a:pPr marL="452628" indent="-342900">
              <a:buAutoNum type="arabicPeriod"/>
            </a:pPr>
            <a:r>
              <a:rPr lang="en-US" sz="1800" dirty="0" smtClean="0"/>
              <a:t>Run </a:t>
            </a:r>
            <a:r>
              <a:rPr lang="en-US" sz="1800" dirty="0"/>
              <a:t>the test. </a:t>
            </a:r>
          </a:p>
          <a:p>
            <a:pPr marL="452628" indent="-342900">
              <a:buAutoNum type="arabicPeriod"/>
            </a:pPr>
            <a:r>
              <a:rPr lang="en-US" sz="1800" dirty="0" smtClean="0"/>
              <a:t>Restore </a:t>
            </a:r>
            <a:r>
              <a:rPr lang="en-US" sz="1800" dirty="0"/>
              <a:t>the system property to the value that you saved. You must make sure to do this even if the test fails or throws an exception. </a:t>
            </a:r>
          </a:p>
        </p:txBody>
      </p:sp>
      <p:sp>
        <p:nvSpPr>
          <p:cNvPr id="3" name="Title 2"/>
          <p:cNvSpPr>
            <a:spLocks noGrp="1"/>
          </p:cNvSpPr>
          <p:nvPr>
            <p:ph type="title"/>
          </p:nvPr>
        </p:nvSpPr>
        <p:spPr/>
        <p:txBody>
          <a:bodyPr>
            <a:normAutofit/>
          </a:bodyPr>
          <a:lstStyle/>
          <a:p>
            <a:r>
              <a:rPr lang="en-US" sz="1400" dirty="0"/>
              <a:t>The </a:t>
            </a:r>
            <a:r>
              <a:rPr lang="en-US" sz="1400" dirty="0" err="1"/>
              <a:t>ImageResizer’s</a:t>
            </a:r>
            <a:r>
              <a:rPr lang="en-US" sz="1400" dirty="0"/>
              <a:t> job is to retrieve an image from a given URL and resize it to a</a:t>
            </a:r>
            <a:br>
              <a:rPr lang="en-US" sz="1400" dirty="0"/>
            </a:br>
            <a:r>
              <a:rPr lang="en-US" sz="1400" dirty="0"/>
              <a:t>given height and width. It has a helper class to do the downloading and a cache to</a:t>
            </a:r>
            <a:br>
              <a:rPr lang="en-US" sz="1400" dirty="0"/>
            </a:br>
            <a:r>
              <a:rPr lang="en-US" sz="1400" dirty="0"/>
              <a:t>save the resized images. You’d like to write a unit test for </a:t>
            </a:r>
            <a:r>
              <a:rPr lang="en-US" sz="1400" dirty="0" err="1"/>
              <a:t>ImageResizer</a:t>
            </a:r>
            <a:r>
              <a:rPr lang="en-US" sz="1400" dirty="0"/>
              <a:t> so that you</a:t>
            </a:r>
            <a:br>
              <a:rPr lang="en-US" sz="1400" dirty="0"/>
            </a:br>
            <a:r>
              <a:rPr lang="en-US" sz="1400" dirty="0"/>
              <a:t>can verify your assumptions about how the image resizing logic works</a:t>
            </a:r>
          </a:p>
        </p:txBody>
      </p:sp>
    </p:spTree>
    <p:extLst>
      <p:ext uri="{BB962C8B-B14F-4D97-AF65-F5344CB8AC3E}">
        <p14:creationId xmlns:p14="http://schemas.microsoft.com/office/powerpoint/2010/main" val="1954030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579296" cy="5548072"/>
          </a:xfrm>
        </p:spPr>
        <p:txBody>
          <a:bodyPr>
            <a:normAutofit/>
          </a:bodyPr>
          <a:lstStyle/>
          <a:p>
            <a:r>
              <a:rPr lang="en-US" sz="2000" dirty="0" smtClean="0"/>
              <a:t>A </a:t>
            </a:r>
            <a:r>
              <a:rPr lang="en-US" sz="2000" dirty="0"/>
              <a:t>common problem with legacy code is that implementing new features or changes to existing behavior is inordinately difficult. What seems like a minor change can involve editing code in a lot of places. To make matters worse, each one of those edits also needs to be tested, often manually. Imagine your application defines two types of users: Admins and Normal users. </a:t>
            </a:r>
            <a:endParaRPr lang="en-US" sz="2000" dirty="0" smtClean="0"/>
          </a:p>
          <a:p>
            <a:endParaRPr lang="en-US" sz="2000" dirty="0"/>
          </a:p>
          <a:p>
            <a:r>
              <a:rPr lang="en-US" sz="2000" dirty="0" smtClean="0"/>
              <a:t>Admins </a:t>
            </a:r>
            <a:r>
              <a:rPr lang="en-US" sz="2000" dirty="0"/>
              <a:t>are allowed to do anything, whereas the actions of Normal users are restricted. The authorization checks are implemented simply as if statements, spread throughout the codebase. It’s a large and complex application, so there are a few </a:t>
            </a:r>
            <a:r>
              <a:rPr lang="en-US" sz="2000" dirty="0" smtClean="0"/>
              <a:t>hundred </a:t>
            </a:r>
            <a:r>
              <a:rPr lang="en-US" sz="2000" dirty="0"/>
              <a:t>of these checks in total, each one looking like the following.</a:t>
            </a:r>
          </a:p>
        </p:txBody>
      </p:sp>
      <p:sp>
        <p:nvSpPr>
          <p:cNvPr id="3" name="Title 2"/>
          <p:cNvSpPr>
            <a:spLocks noGrp="1"/>
          </p:cNvSpPr>
          <p:nvPr>
            <p:ph type="title"/>
          </p:nvPr>
        </p:nvSpPr>
        <p:spPr/>
        <p:txBody>
          <a:bodyPr/>
          <a:lstStyle/>
          <a:p>
            <a:r>
              <a:rPr lang="en-US" dirty="0"/>
              <a:t>Inflexible code</a:t>
            </a:r>
          </a:p>
        </p:txBody>
      </p:sp>
    </p:spTree>
    <p:extLst>
      <p:ext uri="{BB962C8B-B14F-4D97-AF65-F5344CB8AC3E}">
        <p14:creationId xmlns:p14="http://schemas.microsoft.com/office/powerpoint/2010/main" val="3882170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48680"/>
            <a:ext cx="8229600" cy="5458611"/>
          </a:xfrm>
        </p:spPr>
        <p:txBody>
          <a:bodyPr/>
          <a:lstStyle/>
          <a:p>
            <a:r>
              <a:rPr lang="en-US" dirty="0"/>
              <a:t>public void </a:t>
            </a:r>
            <a:r>
              <a:rPr lang="en-US" dirty="0" err="1"/>
              <a:t>deleteWibble</a:t>
            </a:r>
            <a:r>
              <a:rPr lang="en-US" dirty="0"/>
              <a:t>(</a:t>
            </a:r>
            <a:r>
              <a:rPr lang="en-US" dirty="0" err="1"/>
              <a:t>Wibble</a:t>
            </a:r>
            <a:r>
              <a:rPr lang="en-US" dirty="0"/>
              <a:t> </a:t>
            </a:r>
            <a:r>
              <a:rPr lang="en-US" dirty="0" err="1"/>
              <a:t>wibble</a:t>
            </a:r>
            <a:r>
              <a:rPr lang="en-US" dirty="0"/>
              <a:t>)</a:t>
            </a:r>
          </a:p>
          <a:p>
            <a:r>
              <a:rPr lang="en-US" dirty="0"/>
              <a:t>throws </a:t>
            </a:r>
            <a:r>
              <a:rPr lang="en-US" dirty="0" err="1"/>
              <a:t>NotAuthorizedException</a:t>
            </a:r>
            <a:r>
              <a:rPr lang="en-US" dirty="0"/>
              <a:t> {</a:t>
            </a:r>
          </a:p>
          <a:p>
            <a:r>
              <a:rPr lang="en-US" dirty="0"/>
              <a:t>if (!</a:t>
            </a:r>
            <a:r>
              <a:rPr lang="en-US" dirty="0" err="1"/>
              <a:t>loggedInUser.isAdmin</a:t>
            </a:r>
            <a:r>
              <a:rPr lang="en-US" dirty="0"/>
              <a:t>()) {</a:t>
            </a:r>
          </a:p>
          <a:p>
            <a:r>
              <a:rPr lang="en-US" dirty="0"/>
              <a:t>throw new </a:t>
            </a:r>
            <a:r>
              <a:rPr lang="en-US" dirty="0" err="1"/>
              <a:t>NotAuthorizedException</a:t>
            </a:r>
            <a:r>
              <a:rPr lang="en-US" dirty="0"/>
              <a:t>(</a:t>
            </a:r>
          </a:p>
          <a:p>
            <a:r>
              <a:rPr lang="en-US" dirty="0"/>
              <a:t>"Only Admins are allowed to delete </a:t>
            </a:r>
            <a:r>
              <a:rPr lang="en-US" dirty="0" err="1"/>
              <a:t>wibbles</a:t>
            </a:r>
            <a:r>
              <a:rPr lang="en-US" dirty="0"/>
              <a:t>");</a:t>
            </a:r>
          </a:p>
          <a:p>
            <a:r>
              <a:rPr lang="en-US" dirty="0"/>
              <a:t>}</a:t>
            </a:r>
          </a:p>
          <a:p>
            <a:r>
              <a:rPr lang="en-US" dirty="0"/>
              <a:t> ...</a:t>
            </a:r>
          </a:p>
          <a:p>
            <a:r>
              <a:rPr lang="en-US" dirty="0"/>
              <a:t>}</a:t>
            </a:r>
          </a:p>
          <a:p>
            <a:pPr marL="109728" indent="0">
              <a:buNone/>
            </a:pPr>
            <a:endParaRPr lang="en-US" dirty="0"/>
          </a:p>
        </p:txBody>
      </p:sp>
      <p:sp>
        <p:nvSpPr>
          <p:cNvPr id="3" name="Title 2"/>
          <p:cNvSpPr>
            <a:spLocks noGrp="1"/>
          </p:cNvSpPr>
          <p:nvPr>
            <p:ph type="title"/>
          </p:nvPr>
        </p:nvSpPr>
        <p:spPr>
          <a:xfrm>
            <a:off x="457200" y="274638"/>
            <a:ext cx="8229600" cy="202034"/>
          </a:xfrm>
        </p:spPr>
        <p:txBody>
          <a:bodyPr>
            <a:normAutofit fontScale="90000"/>
          </a:bodyPr>
          <a:lstStyle/>
          <a:p>
            <a:endParaRPr lang="en-US" dirty="0"/>
          </a:p>
        </p:txBody>
      </p:sp>
    </p:spTree>
    <p:extLst>
      <p:ext uri="{BB962C8B-B14F-4D97-AF65-F5344CB8AC3E}">
        <p14:creationId xmlns:p14="http://schemas.microsoft.com/office/powerpoint/2010/main" val="2050651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32656"/>
            <a:ext cx="8579296" cy="6192688"/>
          </a:xfrm>
        </p:spPr>
        <p:txBody>
          <a:bodyPr>
            <a:normAutofit fontScale="77500" lnSpcReduction="20000"/>
          </a:bodyPr>
          <a:lstStyle/>
          <a:p>
            <a:r>
              <a:rPr lang="en-US" dirty="0"/>
              <a:t>One day you’re asked to add a new user type called </a:t>
            </a:r>
            <a:r>
              <a:rPr lang="en-US" dirty="0" smtClean="0"/>
              <a:t>Power User</a:t>
            </a:r>
            <a:r>
              <a:rPr lang="en-US" dirty="0"/>
              <a:t>. These users can </a:t>
            </a:r>
            <a:r>
              <a:rPr lang="en-US" dirty="0" smtClean="0"/>
              <a:t>do more </a:t>
            </a:r>
            <a:r>
              <a:rPr lang="en-US" dirty="0"/>
              <a:t>than Normal users but are not as powerful as Admins. </a:t>
            </a:r>
            <a:endParaRPr lang="en-US" dirty="0" smtClean="0"/>
          </a:p>
          <a:p>
            <a:r>
              <a:rPr lang="en-US" dirty="0" smtClean="0"/>
              <a:t>So </a:t>
            </a:r>
            <a:r>
              <a:rPr lang="en-US" dirty="0"/>
              <a:t>for every action </a:t>
            </a:r>
            <a:r>
              <a:rPr lang="en-US" dirty="0" smtClean="0"/>
              <a:t>that Power </a:t>
            </a:r>
            <a:r>
              <a:rPr lang="en-US" dirty="0"/>
              <a:t>Users are allowed to perform, you’ll have to search through the codebase, </a:t>
            </a:r>
            <a:r>
              <a:rPr lang="en-US" dirty="0" smtClean="0"/>
              <a:t>find the </a:t>
            </a:r>
            <a:r>
              <a:rPr lang="en-US" dirty="0"/>
              <a:t>corresponding if statement, and update it to look like this. </a:t>
            </a:r>
            <a:endParaRPr lang="en-US" dirty="0" smtClean="0"/>
          </a:p>
          <a:p>
            <a:pPr marL="109728" indent="0">
              <a:buNone/>
            </a:pPr>
            <a:endParaRPr lang="en-US" dirty="0"/>
          </a:p>
          <a:p>
            <a:r>
              <a:rPr lang="en-US" dirty="0"/>
              <a:t>public void </a:t>
            </a:r>
            <a:r>
              <a:rPr lang="en-US" dirty="0" err="1"/>
              <a:t>deleteWibble</a:t>
            </a:r>
            <a:r>
              <a:rPr lang="en-US" dirty="0"/>
              <a:t>(</a:t>
            </a:r>
            <a:r>
              <a:rPr lang="en-US" dirty="0" err="1"/>
              <a:t>Wibble</a:t>
            </a:r>
            <a:r>
              <a:rPr lang="en-US" dirty="0"/>
              <a:t> </a:t>
            </a:r>
            <a:r>
              <a:rPr lang="en-US" dirty="0" err="1"/>
              <a:t>wibble</a:t>
            </a:r>
            <a:r>
              <a:rPr lang="en-US" dirty="0"/>
              <a:t>)</a:t>
            </a:r>
          </a:p>
          <a:p>
            <a:r>
              <a:rPr lang="en-US" dirty="0"/>
              <a:t>throws </a:t>
            </a:r>
            <a:r>
              <a:rPr lang="en-US" dirty="0" err="1"/>
              <a:t>NotAuthorizedException</a:t>
            </a:r>
            <a:r>
              <a:rPr lang="en-US" dirty="0"/>
              <a:t> {</a:t>
            </a:r>
          </a:p>
          <a:p>
            <a:r>
              <a:rPr lang="en-US" dirty="0"/>
              <a:t>if (!(</a:t>
            </a:r>
            <a:r>
              <a:rPr lang="en-US" dirty="0" err="1"/>
              <a:t>loggedInUser.isAdmin</a:t>
            </a:r>
            <a:r>
              <a:rPr lang="en-US" dirty="0"/>
              <a:t>() || </a:t>
            </a:r>
            <a:r>
              <a:rPr lang="en-US" dirty="0" err="1"/>
              <a:t>loggedInUser.isPowerUser</a:t>
            </a:r>
            <a:r>
              <a:rPr lang="en-US" dirty="0"/>
              <a:t>()) {</a:t>
            </a:r>
          </a:p>
          <a:p>
            <a:r>
              <a:rPr lang="en-US" dirty="0"/>
              <a:t>throw new </a:t>
            </a:r>
            <a:r>
              <a:rPr lang="en-US" dirty="0" err="1"/>
              <a:t>NotAuthorizedException</a:t>
            </a:r>
            <a:r>
              <a:rPr lang="en-US" dirty="0"/>
              <a:t>(</a:t>
            </a:r>
          </a:p>
          <a:p>
            <a:r>
              <a:rPr lang="en-US" dirty="0"/>
              <a:t>"Only Admins and Power Users are allowed to delete </a:t>
            </a:r>
            <a:r>
              <a:rPr lang="en-US" dirty="0" err="1"/>
              <a:t>wibbles</a:t>
            </a:r>
            <a:r>
              <a:rPr lang="en-US" dirty="0"/>
              <a:t>");</a:t>
            </a:r>
          </a:p>
          <a:p>
            <a:r>
              <a:rPr lang="en-US" dirty="0"/>
              <a:t>}</a:t>
            </a:r>
          </a:p>
          <a:p>
            <a:r>
              <a:rPr lang="en-US" dirty="0"/>
              <a:t> ...</a:t>
            </a:r>
          </a:p>
          <a:p>
            <a:r>
              <a:rPr lang="en-US" dirty="0"/>
              <a:t>}</a:t>
            </a:r>
          </a:p>
          <a:p>
            <a:endParaRPr lang="en-US" dirty="0" smtClean="0"/>
          </a:p>
          <a:p>
            <a:r>
              <a:rPr lang="en-US" dirty="0" smtClean="0"/>
              <a:t>We’ll </a:t>
            </a:r>
            <a:r>
              <a:rPr lang="en-US" dirty="0"/>
              <a:t>come back to this example in chapter 4 and look at how you could refactor </a:t>
            </a:r>
            <a:r>
              <a:rPr lang="en-US" dirty="0" smtClean="0"/>
              <a:t>the application </a:t>
            </a:r>
            <a:r>
              <a:rPr lang="en-US" dirty="0"/>
              <a:t>to be more amenable to change. </a:t>
            </a:r>
          </a:p>
        </p:txBody>
      </p:sp>
      <p:sp>
        <p:nvSpPr>
          <p:cNvPr id="3" name="Title 2"/>
          <p:cNvSpPr>
            <a:spLocks noGrp="1"/>
          </p:cNvSpPr>
          <p:nvPr>
            <p:ph type="title"/>
          </p:nvPr>
        </p:nvSpPr>
        <p:spPr>
          <a:xfrm>
            <a:off x="457200" y="274638"/>
            <a:ext cx="8229600" cy="346050"/>
          </a:xfrm>
        </p:spPr>
        <p:txBody>
          <a:bodyPr>
            <a:normAutofit fontScale="90000"/>
          </a:bodyPr>
          <a:lstStyle/>
          <a:p>
            <a:endParaRPr lang="en-US" dirty="0"/>
          </a:p>
        </p:txBody>
      </p:sp>
    </p:spTree>
    <p:extLst>
      <p:ext uri="{BB962C8B-B14F-4D97-AF65-F5344CB8AC3E}">
        <p14:creationId xmlns:p14="http://schemas.microsoft.com/office/powerpoint/2010/main" val="1244481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Although </a:t>
            </a:r>
            <a:r>
              <a:rPr lang="en-US" dirty="0"/>
              <a:t>the quality of the code is a major factor in the maintainability of any legacy project, just looking at the code doesn’t show you the whole picture. </a:t>
            </a:r>
            <a:endParaRPr lang="en-US" dirty="0" smtClean="0"/>
          </a:p>
          <a:p>
            <a:r>
              <a:rPr lang="en-US" dirty="0" smtClean="0"/>
              <a:t>Most </a:t>
            </a:r>
            <a:r>
              <a:rPr lang="en-US" dirty="0"/>
              <a:t>software depends on an assortment of tools and infrastructure in order to run, and the quality of these tools can also have a dramatic effect on a team’s productivity. In part 3 we’ll look at ways to </a:t>
            </a:r>
            <a:r>
              <a:rPr lang="en-US" dirty="0" smtClean="0"/>
              <a:t>make improvements </a:t>
            </a:r>
            <a:r>
              <a:rPr lang="en-US" dirty="0"/>
              <a:t>in this </a:t>
            </a:r>
            <a:r>
              <a:rPr lang="en-US" dirty="0" smtClean="0"/>
              <a:t>area.</a:t>
            </a:r>
            <a:endParaRPr lang="en-US" dirty="0"/>
          </a:p>
        </p:txBody>
      </p:sp>
      <p:sp>
        <p:nvSpPr>
          <p:cNvPr id="3" name="Title 2"/>
          <p:cNvSpPr>
            <a:spLocks noGrp="1"/>
          </p:cNvSpPr>
          <p:nvPr>
            <p:ph type="title"/>
          </p:nvPr>
        </p:nvSpPr>
        <p:spPr/>
        <p:txBody>
          <a:bodyPr/>
          <a:lstStyle/>
          <a:p>
            <a:r>
              <a:rPr lang="en-US" dirty="0" smtClean="0"/>
              <a:t>Legacy Infrastructure</a:t>
            </a:r>
            <a:endParaRPr lang="en-US" dirty="0"/>
          </a:p>
        </p:txBody>
      </p:sp>
    </p:spTree>
    <p:extLst>
      <p:ext uri="{BB962C8B-B14F-4D97-AF65-F5344CB8AC3E}">
        <p14:creationId xmlns:p14="http://schemas.microsoft.com/office/powerpoint/2010/main" val="2587070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Think </a:t>
            </a:r>
            <a:r>
              <a:rPr lang="en-US" sz="2400" dirty="0"/>
              <a:t>about the last time you took an existing project and set it up on your development machine. Approximately how long did it take, from first checking the code out of version control to reaching a state where you could do the following? </a:t>
            </a:r>
            <a:endParaRPr lang="en-US" sz="2400" dirty="0" smtClean="0"/>
          </a:p>
          <a:p>
            <a:r>
              <a:rPr lang="en-US" sz="2400" dirty="0" smtClean="0"/>
              <a:t> </a:t>
            </a:r>
            <a:r>
              <a:rPr lang="en-US" sz="2400" dirty="0"/>
              <a:t>View and edit the code in your IDE </a:t>
            </a:r>
            <a:endParaRPr lang="en-US" sz="2400" dirty="0" smtClean="0"/>
          </a:p>
          <a:p>
            <a:r>
              <a:rPr lang="en-US" sz="2400" dirty="0" smtClean="0"/>
              <a:t> </a:t>
            </a:r>
            <a:r>
              <a:rPr lang="en-US" sz="2400" dirty="0"/>
              <a:t>Run the unit and integration tests </a:t>
            </a:r>
            <a:endParaRPr lang="en-US" sz="2400" dirty="0" smtClean="0"/>
          </a:p>
          <a:p>
            <a:r>
              <a:rPr lang="en-US" sz="2400" dirty="0" smtClean="0"/>
              <a:t> </a:t>
            </a:r>
            <a:r>
              <a:rPr lang="en-US" sz="2400" dirty="0"/>
              <a:t>Run the application on your local machine </a:t>
            </a:r>
          </a:p>
        </p:txBody>
      </p:sp>
      <p:sp>
        <p:nvSpPr>
          <p:cNvPr id="3" name="Title 2"/>
          <p:cNvSpPr>
            <a:spLocks noGrp="1"/>
          </p:cNvSpPr>
          <p:nvPr>
            <p:ph type="title"/>
          </p:nvPr>
        </p:nvSpPr>
        <p:spPr/>
        <p:txBody>
          <a:bodyPr>
            <a:noAutofit/>
          </a:bodyPr>
          <a:lstStyle/>
          <a:p>
            <a:r>
              <a:rPr lang="en-US" sz="4000" dirty="0"/>
              <a:t>Development </a:t>
            </a:r>
            <a:r>
              <a:rPr lang="en-US" sz="4000" dirty="0" smtClean="0"/>
              <a:t>environment:</a:t>
            </a:r>
            <a:endParaRPr lang="en-US" sz="4000" dirty="0"/>
          </a:p>
        </p:txBody>
      </p:sp>
    </p:spTree>
    <p:extLst>
      <p:ext uri="{BB962C8B-B14F-4D97-AF65-F5344CB8AC3E}">
        <p14:creationId xmlns:p14="http://schemas.microsoft.com/office/powerpoint/2010/main" val="2817843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60648"/>
            <a:ext cx="8579296" cy="6192688"/>
          </a:xfrm>
        </p:spPr>
        <p:txBody>
          <a:bodyPr>
            <a:normAutofit fontScale="85000" lnSpcReduction="20000"/>
          </a:bodyPr>
          <a:lstStyle/>
          <a:p>
            <a:r>
              <a:rPr lang="en-US" sz="2800" dirty="0"/>
              <a:t>LEGACY SYSTEMS</a:t>
            </a:r>
            <a:br>
              <a:rPr lang="en-US" sz="2800" dirty="0"/>
            </a:br>
            <a:r>
              <a:rPr lang="en-US" sz="2800" dirty="0"/>
              <a:t>A legacy software system is an old program that continues to be used </a:t>
            </a:r>
            <a:r>
              <a:rPr lang="en-US" sz="2800" dirty="0" smtClean="0"/>
              <a:t>because it </a:t>
            </a:r>
            <a:r>
              <a:rPr lang="en-US" sz="2800" dirty="0"/>
              <a:t>still meets the users’ needs, in spite of the availability of newer technology or</a:t>
            </a:r>
            <a:br>
              <a:rPr lang="en-US" sz="2800" dirty="0"/>
            </a:br>
            <a:r>
              <a:rPr lang="en-US" sz="2800" dirty="0"/>
              <a:t>more efficient methods of performing the task. More often than not, a legacy </a:t>
            </a:r>
            <a:r>
              <a:rPr lang="en-US" sz="2800" dirty="0" smtClean="0"/>
              <a:t>system includes </a:t>
            </a:r>
            <a:r>
              <a:rPr lang="en-US" sz="2800" dirty="0"/>
              <a:t>outdated procedures or terminology, and it is very difficult for </a:t>
            </a:r>
            <a:r>
              <a:rPr lang="en-US" sz="2800" dirty="0" smtClean="0"/>
              <a:t>new developers to </a:t>
            </a:r>
            <a:r>
              <a:rPr lang="en-US" sz="2800" dirty="0"/>
              <a:t>understand the system. </a:t>
            </a:r>
            <a:endParaRPr lang="en-US" sz="2800" dirty="0" smtClean="0"/>
          </a:p>
          <a:p>
            <a:pPr marL="109728" indent="0">
              <a:buNone/>
            </a:pPr>
            <a:endParaRPr lang="en-US" sz="2800" dirty="0" smtClean="0"/>
          </a:p>
          <a:p>
            <a:r>
              <a:rPr lang="en-US" sz="2800" dirty="0" smtClean="0"/>
              <a:t>Organizations </a:t>
            </a:r>
            <a:r>
              <a:rPr lang="en-US" sz="2800" dirty="0"/>
              <a:t>continue to use legacy systems because </a:t>
            </a:r>
            <a:r>
              <a:rPr lang="en-US" sz="2800" dirty="0" smtClean="0"/>
              <a:t>those are </a:t>
            </a:r>
            <a:r>
              <a:rPr lang="en-US" sz="2800" dirty="0"/>
              <a:t>vital to them and the systems significantly resist modification and evolution </a:t>
            </a:r>
            <a:r>
              <a:rPr lang="en-US" sz="2800" dirty="0" smtClean="0"/>
              <a:t>to meet</a:t>
            </a:r>
            <a:r>
              <a:rPr lang="en-US" sz="2800" dirty="0"/>
              <a:t/>
            </a:r>
            <a:br>
              <a:rPr lang="en-US" sz="2800" dirty="0"/>
            </a:br>
            <a:r>
              <a:rPr lang="en-US" sz="2800" dirty="0"/>
              <a:t>new and constantly changing business </a:t>
            </a:r>
            <a:r>
              <a:rPr lang="en-US" sz="2800" dirty="0" smtClean="0"/>
              <a:t>requirements.</a:t>
            </a:r>
          </a:p>
          <a:p>
            <a:pPr marL="109728" indent="0">
              <a:buNone/>
            </a:pPr>
            <a:endParaRPr lang="en-US" sz="2800" dirty="0" smtClean="0"/>
          </a:p>
          <a:p>
            <a:r>
              <a:rPr lang="en-US" sz="2800" dirty="0" smtClean="0"/>
              <a:t> </a:t>
            </a:r>
            <a:r>
              <a:rPr lang="en-US" sz="2800" dirty="0"/>
              <a:t>A legacy system falls </a:t>
            </a:r>
            <a:r>
              <a:rPr lang="en-US" sz="2800" dirty="0" smtClean="0"/>
              <a:t>in the </a:t>
            </a:r>
            <a:r>
              <a:rPr lang="en-US" sz="2800" dirty="0"/>
              <a:t>Phase out stage of the software evolution model of </a:t>
            </a:r>
            <a:r>
              <a:rPr lang="en-US" sz="2800" dirty="0" err="1"/>
              <a:t>Rajlich</a:t>
            </a:r>
            <a:r>
              <a:rPr lang="en-US" sz="2800" dirty="0"/>
              <a:t> and Bennet </a:t>
            </a:r>
            <a:r>
              <a:rPr lang="en-US" sz="2800" dirty="0" smtClean="0"/>
              <a:t>described earlier</a:t>
            </a:r>
            <a:r>
              <a:rPr lang="en-US" sz="2800" dirty="0"/>
              <a:t>. Organizations in business for a long time generally possess a sizable number</a:t>
            </a:r>
            <a:br>
              <a:rPr lang="en-US" sz="2800" dirty="0"/>
            </a:br>
            <a:r>
              <a:rPr lang="en-US" sz="2800" dirty="0"/>
              <a:t>of legacy systems.</a:t>
            </a:r>
            <a:endParaRPr lang="en-US" dirty="0"/>
          </a:p>
        </p:txBody>
      </p:sp>
      <p:sp>
        <p:nvSpPr>
          <p:cNvPr id="3" name="Title 2"/>
          <p:cNvSpPr>
            <a:spLocks noGrp="1"/>
          </p:cNvSpPr>
          <p:nvPr>
            <p:ph type="title"/>
          </p:nvPr>
        </p:nvSpPr>
        <p:spPr>
          <a:xfrm>
            <a:off x="457200" y="274638"/>
            <a:ext cx="8229600" cy="130026"/>
          </a:xfrm>
        </p:spPr>
        <p:txBody>
          <a:bodyPr>
            <a:noAutofit/>
          </a:bodyPr>
          <a:lstStyle/>
          <a:p>
            <a:endParaRPr lang="en-US" sz="1800" dirty="0"/>
          </a:p>
        </p:txBody>
      </p:sp>
    </p:spTree>
    <p:extLst>
      <p:ext uri="{BB962C8B-B14F-4D97-AF65-F5344CB8AC3E}">
        <p14:creationId xmlns:p14="http://schemas.microsoft.com/office/powerpoint/2010/main" val="331027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76672"/>
            <a:ext cx="8229600" cy="5530619"/>
          </a:xfrm>
        </p:spPr>
        <p:txBody>
          <a:bodyPr>
            <a:normAutofit/>
          </a:bodyPr>
          <a:lstStyle/>
          <a:p>
            <a:r>
              <a:rPr lang="en-US" sz="2800" dirty="0"/>
              <a:t>Setting up a legacy project often involves a combination of </a:t>
            </a:r>
            <a:endParaRPr lang="en-US" sz="2800" dirty="0" smtClean="0"/>
          </a:p>
          <a:p>
            <a:r>
              <a:rPr lang="en-US" sz="2800" dirty="0" smtClean="0"/>
              <a:t> </a:t>
            </a:r>
            <a:r>
              <a:rPr lang="en-US" sz="2800" dirty="0"/>
              <a:t>Downloading, installing, and learning how to run whatever arcane build tool the project uses </a:t>
            </a:r>
            <a:endParaRPr lang="en-US" sz="2800" dirty="0" smtClean="0"/>
          </a:p>
          <a:p>
            <a:r>
              <a:rPr lang="en-US" sz="2800" dirty="0" smtClean="0"/>
              <a:t> </a:t>
            </a:r>
            <a:r>
              <a:rPr lang="en-US" sz="2800" dirty="0"/>
              <a:t>Running the mysterious and unmaintained scripts you found in the project’s /bin folder </a:t>
            </a:r>
            <a:endParaRPr lang="en-US" sz="2800" dirty="0" smtClean="0"/>
          </a:p>
          <a:p>
            <a:r>
              <a:rPr lang="en-US" sz="2800" dirty="0" smtClean="0"/>
              <a:t> </a:t>
            </a:r>
            <a:r>
              <a:rPr lang="en-US" sz="2800" dirty="0"/>
              <a:t>Taking a large number of manual steps, listed on an invariably out-of-date wiki page</a:t>
            </a:r>
            <a:endParaRPr lang="en-US" dirty="0"/>
          </a:p>
        </p:txBody>
      </p:sp>
      <p:sp>
        <p:nvSpPr>
          <p:cNvPr id="3" name="Title 2"/>
          <p:cNvSpPr>
            <a:spLocks noGrp="1"/>
          </p:cNvSpPr>
          <p:nvPr>
            <p:ph type="title"/>
          </p:nvPr>
        </p:nvSpPr>
        <p:spPr/>
        <p:txBody>
          <a:bodyPr>
            <a:noAutofit/>
          </a:bodyPr>
          <a:lstStyle/>
          <a:p>
            <a:endParaRPr lang="en-US" sz="2400" dirty="0"/>
          </a:p>
        </p:txBody>
      </p:sp>
    </p:spTree>
    <p:extLst>
      <p:ext uri="{BB962C8B-B14F-4D97-AF65-F5344CB8AC3E}">
        <p14:creationId xmlns:p14="http://schemas.microsoft.com/office/powerpoint/2010/main" val="1086398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96752"/>
            <a:ext cx="8686800" cy="5472608"/>
          </a:xfrm>
        </p:spPr>
        <p:txBody>
          <a:bodyPr>
            <a:normAutofit/>
          </a:bodyPr>
          <a:lstStyle/>
          <a:p>
            <a:r>
              <a:rPr lang="en-US" dirty="0"/>
              <a:t>Nearly any software project has some dependencies on third-party software. For </a:t>
            </a:r>
            <a:r>
              <a:rPr lang="en-US" dirty="0" smtClean="0"/>
              <a:t>example</a:t>
            </a:r>
            <a:r>
              <a:rPr lang="en-US" dirty="0"/>
              <a:t>, if it’s a Java servlet web application, it will depend on Java. </a:t>
            </a:r>
            <a:endParaRPr lang="en-US" dirty="0" smtClean="0"/>
          </a:p>
          <a:p>
            <a:r>
              <a:rPr lang="en-US" dirty="0" smtClean="0"/>
              <a:t>It </a:t>
            </a:r>
            <a:r>
              <a:rPr lang="en-US" dirty="0"/>
              <a:t>also needs to </a:t>
            </a:r>
            <a:r>
              <a:rPr lang="en-US" dirty="0" smtClean="0"/>
              <a:t>run inside </a:t>
            </a:r>
            <a:r>
              <a:rPr lang="en-US" dirty="0"/>
              <a:t>a servlet container such as Tomcat, and may also use a web server such </a:t>
            </a:r>
            <a:r>
              <a:rPr lang="en-US" dirty="0" smtClean="0"/>
              <a:t>as Apache</a:t>
            </a:r>
            <a:r>
              <a:rPr lang="en-US" dirty="0"/>
              <a:t>. Most likely, it will also use various Java libraries such as Apache Commons.</a:t>
            </a:r>
          </a:p>
          <a:p>
            <a:r>
              <a:rPr lang="en-US" dirty="0" smtClean="0"/>
              <a:t>The </a:t>
            </a:r>
            <a:r>
              <a:rPr lang="en-US" dirty="0"/>
              <a:t>rate at which these external dependencies change is outside of your control</a:t>
            </a:r>
            <a:r>
              <a:rPr lang="en-US" dirty="0" smtClean="0"/>
              <a:t>.</a:t>
            </a:r>
            <a:endParaRPr lang="en-US" dirty="0"/>
          </a:p>
        </p:txBody>
      </p:sp>
      <p:sp>
        <p:nvSpPr>
          <p:cNvPr id="3" name="Title 2"/>
          <p:cNvSpPr>
            <a:spLocks noGrp="1"/>
          </p:cNvSpPr>
          <p:nvPr>
            <p:ph type="title"/>
          </p:nvPr>
        </p:nvSpPr>
        <p:spPr/>
        <p:txBody>
          <a:bodyPr/>
          <a:lstStyle/>
          <a:p>
            <a:r>
              <a:rPr lang="en-US" dirty="0"/>
              <a:t>Outdated </a:t>
            </a:r>
            <a:r>
              <a:rPr lang="en-US" dirty="0" smtClean="0"/>
              <a:t>dependencies:</a:t>
            </a:r>
            <a:endParaRPr lang="en-US" dirty="0"/>
          </a:p>
        </p:txBody>
      </p:sp>
    </p:spTree>
    <p:extLst>
      <p:ext uri="{BB962C8B-B14F-4D97-AF65-F5344CB8AC3E}">
        <p14:creationId xmlns:p14="http://schemas.microsoft.com/office/powerpoint/2010/main" val="3168368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Keeping up with the latest versions of all dependencies is a constant effort, but it’s usually worthwhile. Upgrades often provide performance improvements and bug fixes, and sometimes critical security patches. </a:t>
            </a:r>
          </a:p>
          <a:p>
            <a:r>
              <a:rPr lang="en-US" dirty="0"/>
              <a:t>While you shouldn’t upgrade dependencies just for the sake of it, upgrading is usually a Good Thing.</a:t>
            </a:r>
          </a:p>
          <a:p>
            <a:pPr marL="109728" indent="0">
              <a:buNone/>
            </a:pPr>
            <a:endParaRPr lang="en-US" dirty="0"/>
          </a:p>
        </p:txBody>
      </p:sp>
      <p:sp>
        <p:nvSpPr>
          <p:cNvPr id="3" name="Title 2"/>
          <p:cNvSpPr>
            <a:spLocks noGrp="1"/>
          </p:cNvSpPr>
          <p:nvPr>
            <p:ph type="title"/>
          </p:nvPr>
        </p:nvSpPr>
        <p:spPr/>
        <p:txBody>
          <a:bodyPr/>
          <a:lstStyle/>
          <a:p>
            <a:r>
              <a:rPr lang="en-US" dirty="0"/>
              <a:t>Outdated dependencies:</a:t>
            </a:r>
          </a:p>
        </p:txBody>
      </p:sp>
    </p:spTree>
    <p:extLst>
      <p:ext uri="{BB962C8B-B14F-4D97-AF65-F5344CB8AC3E}">
        <p14:creationId xmlns:p14="http://schemas.microsoft.com/office/powerpoint/2010/main" val="654505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t>The </a:t>
            </a:r>
            <a:r>
              <a:rPr lang="en-US" sz="2400" dirty="0"/>
              <a:t>term legacy culture is perhaps a little contentious—nobody wants to think of themselves and their culture as legacy—but I’ve noticed that many software teams who spend too much time maintaining legacy projects share certain characteristics with respect to how they develop software and communicate among themselves.</a:t>
            </a:r>
            <a:endParaRPr lang="en-US" dirty="0"/>
          </a:p>
        </p:txBody>
      </p:sp>
      <p:sp>
        <p:nvSpPr>
          <p:cNvPr id="3" name="Title 2"/>
          <p:cNvSpPr>
            <a:spLocks noGrp="1"/>
          </p:cNvSpPr>
          <p:nvPr>
            <p:ph type="title"/>
          </p:nvPr>
        </p:nvSpPr>
        <p:spPr/>
        <p:txBody>
          <a:bodyPr>
            <a:noAutofit/>
          </a:bodyPr>
          <a:lstStyle/>
          <a:p>
            <a:r>
              <a:rPr lang="en-US" sz="2800" dirty="0"/>
              <a:t>Legacy </a:t>
            </a:r>
            <a:r>
              <a:rPr lang="en-US" sz="2800" dirty="0" smtClean="0"/>
              <a:t>culture:</a:t>
            </a:r>
            <a:endParaRPr lang="en-US" sz="2800" dirty="0"/>
          </a:p>
        </p:txBody>
      </p:sp>
    </p:spTree>
    <p:extLst>
      <p:ext uri="{BB962C8B-B14F-4D97-AF65-F5344CB8AC3E}">
        <p14:creationId xmlns:p14="http://schemas.microsoft.com/office/powerpoint/2010/main" val="2848688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1700808"/>
            <a:ext cx="7704856" cy="4536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6546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692696"/>
            <a:ext cx="7416824" cy="48965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5770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260648"/>
            <a:ext cx="8496944" cy="6192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2327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83768" y="404664"/>
            <a:ext cx="4680520" cy="6120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7022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404664"/>
            <a:ext cx="6120680" cy="4968551"/>
          </a:xfrm>
        </p:spPr>
        <p:txBody>
          <a:bodyPr>
            <a:normAutofit lnSpcReduction="10000"/>
          </a:bodyPr>
          <a:lstStyle/>
          <a:p>
            <a:r>
              <a:rPr lang="en-US" dirty="0">
                <a:latin typeface="Times New Roman" panose="02020603050405020304" pitchFamily="18" charset="0"/>
                <a:cs typeface="Times New Roman" panose="02020603050405020304" pitchFamily="18" charset="0"/>
              </a:rPr>
              <a:t>Hands up if this scene sounds familiar: You arrive at work, grab a coffee, and decide to catch up on the latest tech blogs. You start to read about how the hippest young startup in Silicon Valley is combining fashionable programming language X with exciting NoSQL </a:t>
            </a:r>
            <a:r>
              <a:rPr lang="en-US" dirty="0" err="1">
                <a:latin typeface="Times New Roman" panose="02020603050405020304" pitchFamily="18" charset="0"/>
                <a:cs typeface="Times New Roman" panose="02020603050405020304" pitchFamily="18" charset="0"/>
              </a:rPr>
              <a:t>datastore</a:t>
            </a:r>
            <a:r>
              <a:rPr lang="en-US" dirty="0">
                <a:latin typeface="Times New Roman" panose="02020603050405020304" pitchFamily="18" charset="0"/>
                <a:cs typeface="Times New Roman" panose="02020603050405020304" pitchFamily="18" charset="0"/>
              </a:rPr>
              <a:t> Y and big data tool Z to change the world, and your heart sinks as you realize that you’ll never find the time to even try any of these technologies in your own job, let alone use them to improve your product</a:t>
            </a:r>
          </a:p>
        </p:txBody>
      </p:sp>
      <p:sp>
        <p:nvSpPr>
          <p:cNvPr id="2" name="Title 1"/>
          <p:cNvSpPr>
            <a:spLocks noGrp="1"/>
          </p:cNvSpPr>
          <p:nvPr>
            <p:ph type="title"/>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8184" y="3454254"/>
            <a:ext cx="2674268" cy="3394348"/>
          </a:xfrm>
          <a:prstGeom prst="rect">
            <a:avLst/>
          </a:prstGeom>
        </p:spPr>
      </p:pic>
    </p:spTree>
    <p:extLst>
      <p:ext uri="{BB962C8B-B14F-4D97-AF65-F5344CB8AC3E}">
        <p14:creationId xmlns:p14="http://schemas.microsoft.com/office/powerpoint/2010/main" val="4027508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264696"/>
          </a:xfrm>
        </p:spPr>
        <p:txBody>
          <a:bodyPr>
            <a:normAutofit/>
          </a:bodyPr>
          <a:lstStyle/>
          <a:p>
            <a:r>
              <a:rPr lang="en-US" sz="2400" dirty="0">
                <a:latin typeface="Times New Roman" panose="02020603050405020304" pitchFamily="18" charset="0"/>
                <a:cs typeface="Times New Roman" panose="02020603050405020304" pitchFamily="18" charset="0"/>
              </a:rPr>
              <a:t>Why not? Because you’re tasked with maintaining a few zillion lines of untested, undocumented, incomprehensible legacy code. This code has been in production since before you wrote your first Hello World and has seen dozens of </a:t>
            </a:r>
            <a:r>
              <a:rPr lang="en-US" sz="2400" dirty="0" smtClean="0">
                <a:latin typeface="Times New Roman" panose="02020603050405020304" pitchFamily="18" charset="0"/>
                <a:cs typeface="Times New Roman" panose="02020603050405020304" pitchFamily="18" charset="0"/>
              </a:rPr>
              <a:t>developers come </a:t>
            </a:r>
            <a:r>
              <a:rPr lang="en-US" sz="2400" dirty="0">
                <a:latin typeface="Times New Roman" panose="02020603050405020304" pitchFamily="18" charset="0"/>
                <a:cs typeface="Times New Roman" panose="02020603050405020304" pitchFamily="18" charset="0"/>
              </a:rPr>
              <a:t>and go. </a:t>
            </a:r>
            <a:endParaRPr lang="en-US" sz="2400" dirty="0" smtClean="0">
              <a:latin typeface="Times New Roman" panose="02020603050405020304" pitchFamily="18" charset="0"/>
              <a:cs typeface="Times New Roman" panose="02020603050405020304" pitchFamily="18" charset="0"/>
            </a:endParaRPr>
          </a:p>
          <a:p>
            <a:pPr marL="109728" indent="0">
              <a:buNone/>
            </a:pPr>
            <a:endParaRPr lang="en-US" sz="2400" dirty="0">
              <a:latin typeface="Times New Roman" panose="02020603050405020304" pitchFamily="18" charset="0"/>
              <a:cs typeface="Times New Roman" panose="02020603050405020304" pitchFamily="18" charset="0"/>
            </a:endParaRPr>
          </a:p>
          <a:p>
            <a:pPr marL="109728" indent="0">
              <a:buNone/>
            </a:pPr>
            <a:endParaRPr lang="en-US" sz="2400" dirty="0" smtClean="0">
              <a:latin typeface="Times New Roman" panose="02020603050405020304" pitchFamily="18" charset="0"/>
              <a:cs typeface="Times New Roman" panose="02020603050405020304" pitchFamily="18" charset="0"/>
            </a:endParaRPr>
          </a:p>
          <a:p>
            <a:pPr marL="109728" indent="0">
              <a:buNone/>
            </a:pP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You </a:t>
            </a:r>
            <a:r>
              <a:rPr lang="en-US" sz="2400" dirty="0">
                <a:latin typeface="Times New Roman" panose="02020603050405020304" pitchFamily="18" charset="0"/>
                <a:cs typeface="Times New Roman" panose="02020603050405020304" pitchFamily="18" charset="0"/>
              </a:rPr>
              <a:t>spend half of your working day reviewing commits to make sure that they don’t cause any regressions, and the other half fighting fires when a bug inevitably slips through the cracks. And the most depressing part of it is that as time goes by, and more code is added to the increasingly fragile codebase, the problem gets </a:t>
            </a:r>
            <a:r>
              <a:rPr lang="en-US" sz="2400" dirty="0" smtClean="0">
                <a:latin typeface="Times New Roman" panose="02020603050405020304" pitchFamily="18" charset="0"/>
                <a:cs typeface="Times New Roman" panose="02020603050405020304" pitchFamily="18" charset="0"/>
              </a:rPr>
              <a:t>worse.</a:t>
            </a:r>
            <a:endParaRPr lang="en-US" sz="24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1560122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5116024"/>
          </a:xfrm>
        </p:spPr>
        <p:txBody>
          <a:bodyPr/>
          <a:lstStyle/>
          <a:p>
            <a:endParaRPr lang="en-US" dirty="0"/>
          </a:p>
        </p:txBody>
      </p:sp>
      <p:sp>
        <p:nvSpPr>
          <p:cNvPr id="2" name="Title 1"/>
          <p:cNvSpPr>
            <a:spLocks noGrp="1"/>
          </p:cNvSpPr>
          <p:nvPr>
            <p:ph type="title"/>
          </p:nvPr>
        </p:nvSpPr>
        <p:spPr/>
        <p:txBody>
          <a:bodyPr/>
          <a:lstStyle/>
          <a:p>
            <a:endParaRPr lang="en-US"/>
          </a:p>
        </p:txBody>
      </p:sp>
      <p:sp>
        <p:nvSpPr>
          <p:cNvPr id="4" name="Rectangle 3"/>
          <p:cNvSpPr/>
          <p:nvPr/>
        </p:nvSpPr>
        <p:spPr>
          <a:xfrm>
            <a:off x="539552" y="889844"/>
            <a:ext cx="7920880" cy="5324535"/>
          </a:xfrm>
          <a:prstGeom prst="rect">
            <a:avLst/>
          </a:prstGeom>
        </p:spPr>
        <p:txBody>
          <a:bodyPr wrap="square">
            <a:spAutoFit/>
          </a:bodyPr>
          <a:lstStyle/>
          <a:p>
            <a:r>
              <a:rPr lang="en-US" sz="2000" dirty="0" smtClean="0"/>
              <a:t>Definition of a legacy project</a:t>
            </a:r>
          </a:p>
          <a:p>
            <a:r>
              <a:rPr lang="en-US" sz="2000" dirty="0" smtClean="0"/>
              <a:t> </a:t>
            </a:r>
          </a:p>
          <a:p>
            <a:endParaRPr lang="en-US" sz="2000" dirty="0"/>
          </a:p>
          <a:p>
            <a:endParaRPr lang="en-US" sz="2000" dirty="0" smtClean="0"/>
          </a:p>
          <a:p>
            <a:r>
              <a:rPr lang="en-US" sz="2000" dirty="0" smtClean="0"/>
              <a:t>First of all, I want to make sure we’re on the same page concerning what a legacy project is. </a:t>
            </a:r>
          </a:p>
          <a:p>
            <a:r>
              <a:rPr lang="en-US" sz="2000" dirty="0" smtClean="0"/>
              <a:t>I tend to use a very broad definition, labeling as legacy any existing project that’s difficult to maintain or extend. Note that we’re talking about a project here, not just a codebase. As developers, we tend to focus on the code, but a project encompasses many other aspects, including</a:t>
            </a:r>
          </a:p>
          <a:p>
            <a:r>
              <a:rPr lang="en-US" sz="2000" dirty="0" smtClean="0"/>
              <a:t>  Build tools and scripts </a:t>
            </a:r>
          </a:p>
          <a:p>
            <a:r>
              <a:rPr lang="en-US" sz="2000" dirty="0" smtClean="0"/>
              <a:t>  Dependencies on other systems </a:t>
            </a:r>
          </a:p>
          <a:p>
            <a:r>
              <a:rPr lang="en-US" sz="2000" dirty="0"/>
              <a:t> </a:t>
            </a:r>
            <a:r>
              <a:rPr lang="en-US" sz="2000" dirty="0" smtClean="0"/>
              <a:t> The infrastructure on which the software runs </a:t>
            </a:r>
          </a:p>
          <a:p>
            <a:r>
              <a:rPr lang="en-US" sz="2000" dirty="0"/>
              <a:t> </a:t>
            </a:r>
            <a:r>
              <a:rPr lang="en-US" sz="2000" dirty="0" smtClean="0"/>
              <a:t> Project documentation </a:t>
            </a:r>
          </a:p>
          <a:p>
            <a:r>
              <a:rPr lang="en-US" sz="2000" dirty="0"/>
              <a:t> </a:t>
            </a:r>
            <a:r>
              <a:rPr lang="en-US" sz="2000" dirty="0" smtClean="0"/>
              <a:t> Methods of communication, such as between developers, or between develop</a:t>
            </a:r>
            <a:r>
              <a:rPr lang="en-US" sz="2000" dirty="0"/>
              <a:t>e</a:t>
            </a:r>
            <a:r>
              <a:rPr lang="en-US" sz="2000" dirty="0" smtClean="0"/>
              <a:t>rs and stakeholders</a:t>
            </a:r>
            <a:endParaRPr lang="en-US" sz="2000" dirty="0"/>
          </a:p>
        </p:txBody>
      </p:sp>
    </p:spTree>
    <p:extLst>
      <p:ext uri="{BB962C8B-B14F-4D97-AF65-F5344CB8AC3E}">
        <p14:creationId xmlns:p14="http://schemas.microsoft.com/office/powerpoint/2010/main" val="2735735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OLD</a:t>
            </a:r>
          </a:p>
          <a:p>
            <a:pPr marL="109728" indent="0">
              <a:buNone/>
            </a:pPr>
            <a:r>
              <a:rPr lang="en-US" sz="2400" dirty="0">
                <a:latin typeface="Times New Roman" panose="02020603050405020304" pitchFamily="18" charset="0"/>
                <a:cs typeface="Times New Roman" panose="02020603050405020304" pitchFamily="18" charset="0"/>
              </a:rPr>
              <a:t>Usually a project needs to exist for a few years before it gains enough entropy to become really difficult to maintain. In that time, it will also go through a number of generations of maintainers. With each of these handoffs, knowledge about the </a:t>
            </a:r>
            <a:r>
              <a:rPr lang="en-US" sz="2400" dirty="0" smtClean="0">
                <a:latin typeface="Times New Roman" panose="02020603050405020304" pitchFamily="18" charset="0"/>
                <a:cs typeface="Times New Roman" panose="02020603050405020304" pitchFamily="18" charset="0"/>
              </a:rPr>
              <a:t>original </a:t>
            </a:r>
            <a:r>
              <a:rPr lang="en-US" sz="2400" dirty="0">
                <a:latin typeface="Times New Roman" panose="02020603050405020304" pitchFamily="18" charset="0"/>
                <a:cs typeface="Times New Roman" panose="02020603050405020304" pitchFamily="18" charset="0"/>
              </a:rPr>
              <a:t>design of the system and the intentions of the previous maintainer is </a:t>
            </a:r>
            <a:r>
              <a:rPr lang="en-US" sz="2400" dirty="0" smtClean="0">
                <a:latin typeface="Times New Roman" panose="02020603050405020304" pitchFamily="18" charset="0"/>
                <a:cs typeface="Times New Roman" panose="02020603050405020304" pitchFamily="18" charset="0"/>
              </a:rPr>
              <a:t>also lost.</a:t>
            </a:r>
            <a:endParaRPr lang="en-US" sz="24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normAutofit fontScale="90000"/>
          </a:bodyPr>
          <a:lstStyle/>
          <a:p>
            <a:r>
              <a:rPr lang="en-US" dirty="0"/>
              <a:t>Characteristics of legacy projects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4248" y="4365104"/>
            <a:ext cx="2143125" cy="2143125"/>
          </a:xfrm>
          <a:prstGeom prst="rect">
            <a:avLst/>
          </a:prstGeom>
        </p:spPr>
      </p:pic>
    </p:spTree>
    <p:extLst>
      <p:ext uri="{BB962C8B-B14F-4D97-AF65-F5344CB8AC3E}">
        <p14:creationId xmlns:p14="http://schemas.microsoft.com/office/powerpoint/2010/main" val="1789243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7504" y="1124744"/>
            <a:ext cx="6480720" cy="4882547"/>
          </a:xfrm>
        </p:spPr>
        <p:txBody>
          <a:bodyPr>
            <a:normAutofit lnSpcReduction="10000"/>
          </a:bodyPr>
          <a:lstStyle/>
          <a:p>
            <a:r>
              <a:rPr lang="en-US" dirty="0" smtClean="0"/>
              <a:t>LARGE</a:t>
            </a:r>
          </a:p>
          <a:p>
            <a:r>
              <a:rPr lang="en-US" sz="2400" dirty="0">
                <a:latin typeface="Times New Roman" panose="02020603050405020304" pitchFamily="18" charset="0"/>
                <a:cs typeface="Times New Roman" panose="02020603050405020304" pitchFamily="18" charset="0"/>
              </a:rPr>
              <a:t>It goes without saying that the larger the project is, the more difficult it is to maintain. There is more code to understand, a larger number of existing bugs (if we assume a constant defect rate in software, more code = more bugs), and a higher probability of a new change causing a regression, because there is more existing code that it can potentially affect. The size of a project also affects decisions about how the project </a:t>
            </a:r>
            <a:r>
              <a:rPr lang="en-US" sz="2400" dirty="0" smtClean="0">
                <a:latin typeface="Times New Roman" panose="02020603050405020304" pitchFamily="18" charset="0"/>
                <a:cs typeface="Times New Roman" panose="02020603050405020304" pitchFamily="18" charset="0"/>
              </a:rPr>
              <a:t>is maintained</a:t>
            </a:r>
            <a:r>
              <a:rPr lang="en-US" sz="2400" dirty="0">
                <a:latin typeface="Times New Roman" panose="02020603050405020304" pitchFamily="18" charset="0"/>
                <a:cs typeface="Times New Roman" panose="02020603050405020304" pitchFamily="18" charset="0"/>
              </a:rPr>
              <a:t>. Large projects are difficult and risky to replace, so they are more likely </a:t>
            </a:r>
            <a:r>
              <a:rPr lang="en-US" sz="2400" dirty="0" smtClean="0">
                <a:latin typeface="Times New Roman" panose="02020603050405020304" pitchFamily="18" charset="0"/>
                <a:cs typeface="Times New Roman" panose="02020603050405020304" pitchFamily="18" charset="0"/>
              </a:rPr>
              <a:t>to live </a:t>
            </a:r>
            <a:r>
              <a:rPr lang="en-US" sz="2400" dirty="0">
                <a:latin typeface="Times New Roman" panose="02020603050405020304" pitchFamily="18" charset="0"/>
                <a:cs typeface="Times New Roman" panose="02020603050405020304" pitchFamily="18" charset="0"/>
              </a:rPr>
              <a:t>on and become legacy</a:t>
            </a:r>
          </a:p>
        </p:txBody>
      </p:sp>
      <p:sp>
        <p:nvSpPr>
          <p:cNvPr id="3" name="Title 2"/>
          <p:cNvSpPr>
            <a:spLocks noGrp="1"/>
          </p:cNvSpPr>
          <p:nvPr>
            <p:ph type="title"/>
          </p:nvPr>
        </p:nvSpPr>
        <p:spPr/>
        <p:txBody>
          <a:bodyPr>
            <a:normAutofit fontScale="90000"/>
          </a:bodyPr>
          <a:lstStyle/>
          <a:p>
            <a:r>
              <a:rPr lang="en-US" dirty="0"/>
              <a:t>Characteristics of legacy projects</a:t>
            </a:r>
          </a:p>
        </p:txBody>
      </p:sp>
    </p:spTree>
    <p:extLst>
      <p:ext uri="{BB962C8B-B14F-4D97-AF65-F5344CB8AC3E}">
        <p14:creationId xmlns:p14="http://schemas.microsoft.com/office/powerpoint/2010/main" val="691188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5915000" cy="4251928"/>
          </a:xfrm>
        </p:spPr>
        <p:txBody>
          <a:bodyPr>
            <a:normAutofit fontScale="92500" lnSpcReduction="10000"/>
          </a:bodyPr>
          <a:lstStyle/>
          <a:p>
            <a:r>
              <a:rPr lang="en-US" sz="2400" dirty="0" smtClean="0"/>
              <a:t>INHERITED</a:t>
            </a:r>
          </a:p>
          <a:p>
            <a:r>
              <a:rPr lang="en-US" sz="2400" dirty="0">
                <a:latin typeface="Times New Roman" panose="02020603050405020304" pitchFamily="18" charset="0"/>
                <a:cs typeface="Times New Roman" panose="02020603050405020304" pitchFamily="18" charset="0"/>
              </a:rPr>
              <a:t>As is implied by the common meaning of the word legacy, these projects are usually inherited from a previous developer or team. In other words, the people who </a:t>
            </a:r>
            <a:r>
              <a:rPr lang="en-US" sz="2400" dirty="0" smtClean="0">
                <a:latin typeface="Times New Roman" panose="02020603050405020304" pitchFamily="18" charset="0"/>
                <a:cs typeface="Times New Roman" panose="02020603050405020304" pitchFamily="18" charset="0"/>
              </a:rPr>
              <a:t>originally </a:t>
            </a:r>
            <a:r>
              <a:rPr lang="en-US" sz="2400" dirty="0">
                <a:latin typeface="Times New Roman" panose="02020603050405020304" pitchFamily="18" charset="0"/>
                <a:cs typeface="Times New Roman" panose="02020603050405020304" pitchFamily="18" charset="0"/>
              </a:rPr>
              <a:t>wrote the code and those who now maintain it are not the same individuals, and they may even be separated by several intermediate generations of developers. This means that the current maintainers have no way of knowing why the code works the way it does, and they’re often forced to guess the intentions and tacit design </a:t>
            </a:r>
            <a:r>
              <a:rPr lang="en-US" sz="2400" dirty="0" smtClean="0">
                <a:latin typeface="Times New Roman" panose="02020603050405020304" pitchFamily="18" charset="0"/>
                <a:cs typeface="Times New Roman" panose="02020603050405020304" pitchFamily="18" charset="0"/>
              </a:rPr>
              <a:t>assumptions </a:t>
            </a:r>
            <a:r>
              <a:rPr lang="en-US" sz="2400" dirty="0">
                <a:latin typeface="Times New Roman" panose="02020603050405020304" pitchFamily="18" charset="0"/>
                <a:cs typeface="Times New Roman" panose="02020603050405020304" pitchFamily="18" charset="0"/>
              </a:rPr>
              <a:t>of the people who wrote</a:t>
            </a:r>
          </a:p>
        </p:txBody>
      </p:sp>
      <p:sp>
        <p:nvSpPr>
          <p:cNvPr id="3" name="Title 2"/>
          <p:cNvSpPr>
            <a:spLocks noGrp="1"/>
          </p:cNvSpPr>
          <p:nvPr>
            <p:ph type="title"/>
          </p:nvPr>
        </p:nvSpPr>
        <p:spPr/>
        <p:txBody>
          <a:bodyPr>
            <a:normAutofit fontScale="90000"/>
          </a:bodyPr>
          <a:lstStyle/>
          <a:p>
            <a:r>
              <a:rPr lang="en-US" dirty="0"/>
              <a:t>Characteristics of legacy projects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292" y="4653136"/>
            <a:ext cx="2800350" cy="1628775"/>
          </a:xfrm>
          <a:prstGeom prst="rect">
            <a:avLst/>
          </a:prstGeom>
        </p:spPr>
      </p:pic>
    </p:spTree>
    <p:extLst>
      <p:ext uri="{BB962C8B-B14F-4D97-AF65-F5344CB8AC3E}">
        <p14:creationId xmlns:p14="http://schemas.microsoft.com/office/powerpoint/2010/main" val="3739086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POORLY DOCUMENTED</a:t>
            </a:r>
          </a:p>
          <a:p>
            <a:r>
              <a:rPr lang="en-US" sz="2400" dirty="0">
                <a:latin typeface="Times New Roman" panose="02020603050405020304" pitchFamily="18" charset="0"/>
                <a:cs typeface="Times New Roman" panose="02020603050405020304" pitchFamily="18" charset="0"/>
              </a:rPr>
              <a:t>Given that the project spans multiple generations of developers, it would seem that keeping accurate and thorough documentation is essential to its long-term survival. Unfortunately, if there’s one thing that developers enjoy less than writing </a:t>
            </a:r>
            <a:r>
              <a:rPr lang="en-US" sz="2400" dirty="0" smtClean="0">
                <a:latin typeface="Times New Roman" panose="02020603050405020304" pitchFamily="18" charset="0"/>
                <a:cs typeface="Times New Roman" panose="02020603050405020304" pitchFamily="18" charset="0"/>
              </a:rPr>
              <a:t>documentation</a:t>
            </a:r>
            <a:r>
              <a:rPr lang="en-US" sz="2400" dirty="0">
                <a:latin typeface="Times New Roman" panose="02020603050405020304" pitchFamily="18" charset="0"/>
                <a:cs typeface="Times New Roman" panose="02020603050405020304" pitchFamily="18" charset="0"/>
              </a:rPr>
              <a:t>, it’s keeping that documentation up to date. So any technical documents that do exist must invariably be taken with a pinch of salt. </a:t>
            </a:r>
          </a:p>
        </p:txBody>
      </p:sp>
      <p:sp>
        <p:nvSpPr>
          <p:cNvPr id="3" name="Title 2"/>
          <p:cNvSpPr>
            <a:spLocks noGrp="1"/>
          </p:cNvSpPr>
          <p:nvPr>
            <p:ph type="title"/>
          </p:nvPr>
        </p:nvSpPr>
        <p:spPr/>
        <p:txBody>
          <a:bodyPr>
            <a:normAutofit fontScale="90000"/>
          </a:bodyPr>
          <a:lstStyle/>
          <a:p>
            <a:r>
              <a:rPr lang="en-US" dirty="0"/>
              <a:t>Characteristics of legacy projects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6136" y="4219908"/>
            <a:ext cx="3024336" cy="2305436"/>
          </a:xfrm>
          <a:prstGeom prst="rect">
            <a:avLst/>
          </a:prstGeom>
        </p:spPr>
      </p:pic>
    </p:spTree>
    <p:extLst>
      <p:ext uri="{BB962C8B-B14F-4D97-AF65-F5344CB8AC3E}">
        <p14:creationId xmlns:p14="http://schemas.microsoft.com/office/powerpoint/2010/main" val="35398675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216</TotalTime>
  <Words>2140</Words>
  <Application>Microsoft Office PowerPoint</Application>
  <PresentationFormat>On-screen Show (4:3)</PresentationFormat>
  <Paragraphs>134</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Concourse</vt:lpstr>
      <vt:lpstr>Lecture # 2 Legacy Projects</vt:lpstr>
      <vt:lpstr>PowerPoint Presentation</vt:lpstr>
      <vt:lpstr>PowerPoint Presentation</vt:lpstr>
      <vt:lpstr>PowerPoint Presentation</vt:lpstr>
      <vt:lpstr>PowerPoint Presentation</vt:lpstr>
      <vt:lpstr>Characteristics of legacy projects</vt:lpstr>
      <vt:lpstr>Characteristics of legacy projects</vt:lpstr>
      <vt:lpstr>Characteristics of legacy projects</vt:lpstr>
      <vt:lpstr>Characteristics of legacy projects</vt:lpstr>
      <vt:lpstr>Exceptions to the rule:</vt:lpstr>
      <vt:lpstr>Untested, untestable code</vt:lpstr>
      <vt:lpstr>code sample is worth a thousand words, so let’s look at an example that illustrates this.</vt:lpstr>
      <vt:lpstr>PowerPoint Presentation</vt:lpstr>
      <vt:lpstr>The ImageResizer’s job is to retrieve an image from a given URL and resize it to a given height and width. It has a helper class to do the downloading and a cache to save the resized images. You’d like to write a unit test for ImageResizer so that you can verify your assumptions about how the image resizing logic works</vt:lpstr>
      <vt:lpstr>Inflexible code</vt:lpstr>
      <vt:lpstr>PowerPoint Presentation</vt:lpstr>
      <vt:lpstr>PowerPoint Presentation</vt:lpstr>
      <vt:lpstr>Legacy Infrastructure</vt:lpstr>
      <vt:lpstr>Development environment:</vt:lpstr>
      <vt:lpstr>PowerPoint Presentation</vt:lpstr>
      <vt:lpstr>Outdated dependencies:</vt:lpstr>
      <vt:lpstr>Outdated dependencies:</vt:lpstr>
      <vt:lpstr>Legacy culture:</vt:lpstr>
      <vt:lpstr>PowerPoint Presentation</vt:lpstr>
      <vt:lpstr>PowerPoint Presentation</vt:lpstr>
      <vt:lpstr>PowerPoint Presentation</vt:lpstr>
      <vt:lpstr>PowerPoint Presentation</vt:lpstr>
    </vt:vector>
  </TitlesOfParts>
  <Company>NED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 2 Legacy Projects</dc:title>
  <dc:creator>Admin</dc:creator>
  <cp:lastModifiedBy>Admin</cp:lastModifiedBy>
  <cp:revision>36</cp:revision>
  <cp:lastPrinted>2022-10-31T07:30:07Z</cp:lastPrinted>
  <dcterms:created xsi:type="dcterms:W3CDTF">2022-10-28T10:28:09Z</dcterms:created>
  <dcterms:modified xsi:type="dcterms:W3CDTF">2022-11-04T10:49:16Z</dcterms:modified>
</cp:coreProperties>
</file>