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2"/>
  </p:handout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 id="274" r:id="rId18"/>
    <p:sldId id="275" r:id="rId19"/>
    <p:sldId id="276" r:id="rId20"/>
    <p:sldId id="277" r:id="rId21"/>
  </p:sldIdLst>
  <p:sldSz cx="9144000" cy="6858000" type="screen4x3"/>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7" cy="34925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5258615" y="0"/>
            <a:ext cx="4022937" cy="349250"/>
          </a:xfrm>
          <a:prstGeom prst="rect">
            <a:avLst/>
          </a:prstGeom>
        </p:spPr>
        <p:txBody>
          <a:bodyPr vert="horz" lIns="92958" tIns="46479" rIns="92958" bIns="46479" rtlCol="0"/>
          <a:lstStyle>
            <a:lvl1pPr algn="r">
              <a:defRPr sz="1200"/>
            </a:lvl1pPr>
          </a:lstStyle>
          <a:p>
            <a:fld id="{E03217AA-18B3-4E4A-9EF9-0373FDC4B3EA}" type="datetimeFigureOut">
              <a:rPr lang="en-US" smtClean="0"/>
              <a:t>11/28/2022</a:t>
            </a:fld>
            <a:endParaRPr lang="en-US"/>
          </a:p>
        </p:txBody>
      </p:sp>
      <p:sp>
        <p:nvSpPr>
          <p:cNvPr id="4" name="Footer Placeholder 3"/>
          <p:cNvSpPr>
            <a:spLocks noGrp="1"/>
          </p:cNvSpPr>
          <p:nvPr>
            <p:ph type="ftr" sz="quarter" idx="2"/>
          </p:nvPr>
        </p:nvSpPr>
        <p:spPr>
          <a:xfrm>
            <a:off x="0" y="6634538"/>
            <a:ext cx="4022937" cy="349250"/>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5258615" y="6634538"/>
            <a:ext cx="4022937" cy="349250"/>
          </a:xfrm>
          <a:prstGeom prst="rect">
            <a:avLst/>
          </a:prstGeom>
        </p:spPr>
        <p:txBody>
          <a:bodyPr vert="horz" lIns="92958" tIns="46479" rIns="92958" bIns="46479" rtlCol="0" anchor="b"/>
          <a:lstStyle>
            <a:lvl1pPr algn="r">
              <a:defRPr sz="1200"/>
            </a:lvl1pPr>
          </a:lstStyle>
          <a:p>
            <a:fld id="{CA2A7D66-B72C-4F74-BE6D-703EAEC4C7B9}" type="slidenum">
              <a:rPr lang="en-US" smtClean="0"/>
              <a:t>‹#›</a:t>
            </a:fld>
            <a:endParaRPr lang="en-US"/>
          </a:p>
        </p:txBody>
      </p:sp>
    </p:spTree>
    <p:extLst>
      <p:ext uri="{BB962C8B-B14F-4D97-AF65-F5344CB8AC3E}">
        <p14:creationId xmlns:p14="http://schemas.microsoft.com/office/powerpoint/2010/main" val="13547801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D747B0E-6B89-459C-9886-E89516CFE021}" type="datetimeFigureOut">
              <a:rPr lang="en-US" smtClean="0"/>
              <a:t>11/28/2022</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AD6E992A-CF90-4A10-BB7C-72BAA6BD9A17}"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47B0E-6B89-459C-9886-E89516CFE02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E992A-CF90-4A10-BB7C-72BAA6BD9A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47B0E-6B89-459C-9886-E89516CFE02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AD6E992A-CF90-4A10-BB7C-72BAA6BD9A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47B0E-6B89-459C-9886-E89516CFE02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E992A-CF90-4A10-BB7C-72BAA6BD9A17}"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AD747B0E-6B89-459C-9886-E89516CFE021}" type="datetimeFigureOut">
              <a:rPr lang="en-US" smtClean="0"/>
              <a:t>11/28/2022</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AD6E992A-CF90-4A10-BB7C-72BAA6BD9A17}"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747B0E-6B89-459C-9886-E89516CFE02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E992A-CF90-4A10-BB7C-72BAA6BD9A1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747B0E-6B89-459C-9886-E89516CFE021}"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E992A-CF90-4A10-BB7C-72BAA6BD9A1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747B0E-6B89-459C-9886-E89516CFE021}"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E992A-CF90-4A10-BB7C-72BAA6BD9A17}"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D747B0E-6B89-459C-9886-E89516CFE021}"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E992A-CF90-4A10-BB7C-72BAA6BD9A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47B0E-6B89-459C-9886-E89516CFE02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AD6E992A-CF90-4A10-BB7C-72BAA6BD9A17}"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47B0E-6B89-459C-9886-E89516CFE02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E992A-CF90-4A10-BB7C-72BAA6BD9A17}"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D747B0E-6B89-459C-9886-E89516CFE021}" type="datetimeFigureOut">
              <a:rPr lang="en-US" smtClean="0"/>
              <a:t>11/28/2022</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AD6E992A-CF90-4A10-BB7C-72BAA6BD9A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10400" y="3429000"/>
            <a:ext cx="1981200" cy="2016224"/>
          </a:xfrm>
        </p:spPr>
        <p:txBody>
          <a:bodyPr/>
          <a:lstStyle/>
          <a:p>
            <a:r>
              <a:rPr lang="en-US" dirty="0" err="1" smtClean="0"/>
              <a:t>Naveera</a:t>
            </a:r>
            <a:r>
              <a:rPr lang="en-US" dirty="0" smtClean="0"/>
              <a:t> Sami</a:t>
            </a:r>
            <a:endParaRPr lang="en-US" dirty="0"/>
          </a:p>
        </p:txBody>
      </p:sp>
      <p:sp>
        <p:nvSpPr>
          <p:cNvPr id="2" name="Title 1"/>
          <p:cNvSpPr>
            <a:spLocks noGrp="1"/>
          </p:cNvSpPr>
          <p:nvPr>
            <p:ph type="title"/>
          </p:nvPr>
        </p:nvSpPr>
        <p:spPr/>
        <p:txBody>
          <a:bodyPr/>
          <a:lstStyle/>
          <a:p>
            <a:r>
              <a:rPr lang="en-US" dirty="0" smtClean="0"/>
              <a:t>REFACTORING</a:t>
            </a:r>
            <a:endParaRPr lang="en-US" dirty="0"/>
          </a:p>
        </p:txBody>
      </p:sp>
    </p:spTree>
    <p:extLst>
      <p:ext uri="{BB962C8B-B14F-4D97-AF65-F5344CB8AC3E}">
        <p14:creationId xmlns:p14="http://schemas.microsoft.com/office/powerpoint/2010/main" val="101860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a:t>
            </a:r>
            <a:r>
              <a:rPr lang="en-US" dirty="0"/>
              <a:t>restructure a software system, programmers follow a process with well defined activities. Those activities are as follows: </a:t>
            </a:r>
            <a:endParaRPr lang="en-US" dirty="0" smtClean="0"/>
          </a:p>
          <a:p>
            <a:endParaRPr lang="en-US" dirty="0"/>
          </a:p>
          <a:p>
            <a:pPr marL="45720" indent="0">
              <a:buNone/>
            </a:pPr>
            <a:endParaRPr lang="en-US" dirty="0"/>
          </a:p>
          <a:p>
            <a:r>
              <a:rPr lang="en-US" dirty="0" smtClean="0"/>
              <a:t> </a:t>
            </a:r>
            <a:r>
              <a:rPr lang="en-US" dirty="0"/>
              <a:t>Identify what to refactor.  </a:t>
            </a:r>
            <a:endParaRPr lang="en-US" dirty="0" smtClean="0"/>
          </a:p>
          <a:p>
            <a:r>
              <a:rPr lang="en-US" dirty="0" smtClean="0"/>
              <a:t>Determine </a:t>
            </a:r>
            <a:r>
              <a:rPr lang="en-US" dirty="0"/>
              <a:t>which </a:t>
            </a:r>
            <a:r>
              <a:rPr lang="en-US" dirty="0" err="1"/>
              <a:t>refactorings</a:t>
            </a:r>
            <a:r>
              <a:rPr lang="en-US" dirty="0"/>
              <a:t> should be applied.  </a:t>
            </a:r>
            <a:endParaRPr lang="en-US" dirty="0" smtClean="0"/>
          </a:p>
          <a:p>
            <a:r>
              <a:rPr lang="en-US" dirty="0" smtClean="0"/>
              <a:t>Ensure </a:t>
            </a:r>
            <a:r>
              <a:rPr lang="en-US" dirty="0"/>
              <a:t>that refactoring preserves the software’s behavior. </a:t>
            </a:r>
          </a:p>
          <a:p>
            <a:r>
              <a:rPr lang="en-US" dirty="0" smtClean="0"/>
              <a:t>Apply </a:t>
            </a:r>
            <a:r>
              <a:rPr lang="en-US" dirty="0"/>
              <a:t>the </a:t>
            </a:r>
            <a:r>
              <a:rPr lang="en-US" dirty="0" err="1"/>
              <a:t>refactorings</a:t>
            </a:r>
            <a:r>
              <a:rPr lang="en-US" dirty="0"/>
              <a:t> to the chosen entities. </a:t>
            </a:r>
          </a:p>
          <a:p>
            <a:r>
              <a:rPr lang="en-US" dirty="0" smtClean="0"/>
              <a:t> </a:t>
            </a:r>
            <a:r>
              <a:rPr lang="en-US" dirty="0"/>
              <a:t>Evaluate the impacts of the </a:t>
            </a:r>
            <a:r>
              <a:rPr lang="en-US" dirty="0" err="1"/>
              <a:t>refactorings</a:t>
            </a:r>
            <a:r>
              <a:rPr lang="en-US" dirty="0"/>
              <a:t>.  Maintain consistency.</a:t>
            </a:r>
          </a:p>
        </p:txBody>
      </p:sp>
      <p:sp>
        <p:nvSpPr>
          <p:cNvPr id="3" name="Title 2"/>
          <p:cNvSpPr>
            <a:spLocks noGrp="1"/>
          </p:cNvSpPr>
          <p:nvPr>
            <p:ph type="title"/>
          </p:nvPr>
        </p:nvSpPr>
        <p:spPr/>
        <p:txBody>
          <a:bodyPr/>
          <a:lstStyle/>
          <a:p>
            <a:r>
              <a:rPr lang="en-US" dirty="0"/>
              <a:t>ACTIVITIES IN A REFACTORING PROCESS</a:t>
            </a:r>
          </a:p>
        </p:txBody>
      </p:sp>
    </p:spTree>
    <p:extLst>
      <p:ext uri="{BB962C8B-B14F-4D97-AF65-F5344CB8AC3E}">
        <p14:creationId xmlns:p14="http://schemas.microsoft.com/office/powerpoint/2010/main" val="102876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719070"/>
            <a:ext cx="8788892" cy="4878281"/>
          </a:xfrm>
        </p:spPr>
        <p:txBody>
          <a:bodyPr>
            <a:normAutofit/>
          </a:bodyPr>
          <a:lstStyle/>
          <a:p>
            <a:r>
              <a:rPr lang="en-US" dirty="0"/>
              <a:t>In this step, the programmer identifies what to refactor from a set of software artifacts. </a:t>
            </a:r>
            <a:endParaRPr lang="en-US" dirty="0" smtClean="0"/>
          </a:p>
          <a:p>
            <a:r>
              <a:rPr lang="en-US" dirty="0" smtClean="0"/>
              <a:t>Some </a:t>
            </a:r>
            <a:r>
              <a:rPr lang="en-US" dirty="0"/>
              <a:t>examples of software artifacts that the programmer can consider are source code, design documents, and requirements documents. Having identified the top level artifact, the programmer can focus on specific portions of the chosen artifact for refactoring. </a:t>
            </a:r>
            <a:endParaRPr lang="en-US" dirty="0" smtClean="0"/>
          </a:p>
          <a:p>
            <a:r>
              <a:rPr lang="en-US" dirty="0" smtClean="0"/>
              <a:t>Specific </a:t>
            </a:r>
            <a:r>
              <a:rPr lang="en-US" dirty="0"/>
              <a:t>modules, functions, classes, methods, and data structures can be identified from the source code for refactoring. For programs written in </a:t>
            </a:r>
            <a:r>
              <a:rPr lang="en-US" dirty="0" smtClean="0"/>
              <a:t>non object-oriented </a:t>
            </a:r>
            <a:r>
              <a:rPr lang="en-US" dirty="0"/>
              <a:t>languages, restructuring is generally limited to the level of a function or a block of code. For programs written in object-oriented languages, the richness of the languages, namely, interfaces, dynamic binding, subtyping, overriding, and polymorphism, make restructuring difficult.</a:t>
            </a:r>
          </a:p>
        </p:txBody>
      </p:sp>
      <p:sp>
        <p:nvSpPr>
          <p:cNvPr id="3" name="Title 2"/>
          <p:cNvSpPr>
            <a:spLocks noGrp="1"/>
          </p:cNvSpPr>
          <p:nvPr>
            <p:ph type="title"/>
          </p:nvPr>
        </p:nvSpPr>
        <p:spPr/>
        <p:txBody>
          <a:bodyPr/>
          <a:lstStyle/>
          <a:p>
            <a:r>
              <a:rPr lang="en-US" dirty="0"/>
              <a:t>1. Identify What to Refactor</a:t>
            </a:r>
          </a:p>
        </p:txBody>
      </p:sp>
    </p:spTree>
    <p:extLst>
      <p:ext uri="{BB962C8B-B14F-4D97-AF65-F5344CB8AC3E}">
        <p14:creationId xmlns:p14="http://schemas.microsoft.com/office/powerpoint/2010/main" val="175036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5" y="1719070"/>
            <a:ext cx="8856984" cy="4878281"/>
          </a:xfrm>
        </p:spPr>
        <p:txBody>
          <a:bodyPr/>
          <a:lstStyle/>
          <a:p>
            <a:r>
              <a:rPr lang="en-US" dirty="0"/>
              <a:t>The broad concept of code smell is applied to source code to detect where </a:t>
            </a:r>
            <a:r>
              <a:rPr lang="en-US" dirty="0" err="1" smtClean="0"/>
              <a:t>refactorings</a:t>
            </a:r>
            <a:r>
              <a:rPr lang="en-US" dirty="0" smtClean="0"/>
              <a:t> </a:t>
            </a:r>
            <a:r>
              <a:rPr lang="en-US" dirty="0"/>
              <a:t>should be applied. A code smell is any symptom in the source code of a software that possibly indicates a deeper problem. Existence of code smells in source code do not imply the existence of problems in source code, such as, faults, low level of performance, and low level of reliability. </a:t>
            </a:r>
            <a:endParaRPr lang="en-US" dirty="0" smtClean="0"/>
          </a:p>
          <a:p>
            <a:pPr marL="45720" indent="0">
              <a:buNone/>
            </a:pPr>
            <a:endParaRPr lang="en-US" dirty="0" smtClean="0"/>
          </a:p>
          <a:p>
            <a:r>
              <a:rPr lang="en-US" dirty="0" smtClean="0"/>
              <a:t>On </a:t>
            </a:r>
            <a:r>
              <a:rPr lang="en-US" dirty="0"/>
              <a:t>the other hand, what code smells do imply is that if the problems are not resolved sooner, then it is likely that future changes may introduce more faults and future changes may be more expensive to execute. Some examples of code smells are as follows</a:t>
            </a:r>
            <a:r>
              <a:rPr lang="en-US" dirty="0" smtClean="0"/>
              <a:t>.</a:t>
            </a:r>
            <a:endParaRPr lang="en-US" dirty="0"/>
          </a:p>
        </p:txBody>
      </p:sp>
      <p:sp>
        <p:nvSpPr>
          <p:cNvPr id="3" name="Title 2"/>
          <p:cNvSpPr>
            <a:spLocks noGrp="1"/>
          </p:cNvSpPr>
          <p:nvPr>
            <p:ph type="title"/>
          </p:nvPr>
        </p:nvSpPr>
        <p:spPr/>
        <p:txBody>
          <a:bodyPr/>
          <a:lstStyle/>
          <a:p>
            <a:r>
              <a:rPr lang="en-US" dirty="0"/>
              <a:t>1. Identify What to </a:t>
            </a:r>
            <a:r>
              <a:rPr lang="en-US" dirty="0" smtClean="0"/>
              <a:t>Refactor contd..</a:t>
            </a:r>
            <a:endParaRPr lang="en-US" dirty="0"/>
          </a:p>
        </p:txBody>
      </p:sp>
    </p:spTree>
    <p:extLst>
      <p:ext uri="{BB962C8B-B14F-4D97-AF65-F5344CB8AC3E}">
        <p14:creationId xmlns:p14="http://schemas.microsoft.com/office/powerpoint/2010/main" val="210833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Duplicate Code: This smell occurs when segments of source code are repeated in many places in the program. If there is a need to change the duplicate code, it must be ensured that all segments are changed. If some segment is missed, which is likely to occur, then faults will be introduced. The solutions lie in the nature of code duplications. For example, if duplications occur in different methods of the same class, then duplicates can be extracted into a new method. On the other hand, if duplicate methods occur in subclasses, then the duplicate codes can be moved to the subclass. In simple cases, code duplication can be eliminated by introducing a new function and by inserting function calls. In complex cases, an intermediate subclass can be inserted to factor out the common code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2103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Long Parameter List</a:t>
            </a:r>
            <a:r>
              <a:rPr lang="en-US" dirty="0" smtClean="0"/>
              <a:t>: When </a:t>
            </a:r>
            <a:r>
              <a:rPr lang="en-US" dirty="0"/>
              <a:t>a method has too many formal parameters, say, more than four, programmers may make errors while designing calls to the method. A common error is to reorder the list of actual parameters. A solution may be found in designing a parameter object, thereby passing a single parameter instead of a long list of parameters.  </a:t>
            </a:r>
            <a:endParaRPr lang="en-US" dirty="0" smtClean="0"/>
          </a:p>
          <a:p>
            <a:endParaRPr lang="en-US" dirty="0"/>
          </a:p>
          <a:p>
            <a:r>
              <a:rPr lang="en-US" dirty="0" smtClean="0"/>
              <a:t>Long </a:t>
            </a:r>
            <a:r>
              <a:rPr lang="en-US" dirty="0"/>
              <a:t>Methods: This occurs if a method has a long sequence of statements, say, hundreds of lines of code. A solution lies in extracting methods from long fragments of cod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2764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Large </a:t>
            </a:r>
            <a:r>
              <a:rPr lang="en-US" dirty="0"/>
              <a:t>Classes: A smell is said to occur if a class has too many methods, say, more than 8, and too many variables, say, more than 15. A solution lies in splitting the class into component classes and creating </a:t>
            </a:r>
            <a:r>
              <a:rPr lang="en-US" dirty="0" smtClean="0"/>
              <a:t>super classes</a:t>
            </a:r>
            <a:r>
              <a:rPr lang="en-US" dirty="0"/>
              <a:t>.  </a:t>
            </a:r>
            <a:endParaRPr lang="en-US" dirty="0" smtClean="0"/>
          </a:p>
          <a:p>
            <a:endParaRPr lang="en-US" dirty="0"/>
          </a:p>
          <a:p>
            <a:r>
              <a:rPr lang="en-US" dirty="0" smtClean="0"/>
              <a:t>Message </a:t>
            </a:r>
            <a:r>
              <a:rPr lang="en-US" dirty="0"/>
              <a:t>Chain: A message chain occurs when one calls several methods </a:t>
            </a:r>
            <a:r>
              <a:rPr lang="en-US" dirty="0" err="1"/>
              <a:t>successively</a:t>
            </a:r>
            <a:r>
              <a:rPr lang="en-US" dirty="0"/>
              <a:t>. An example of a message chain is: </a:t>
            </a:r>
            <a:r>
              <a:rPr lang="en-US" dirty="0" err="1"/>
              <a:t>student.getID</a:t>
            </a:r>
            <a:r>
              <a:rPr lang="en-US" dirty="0"/>
              <a:t>().</a:t>
            </a:r>
            <a:r>
              <a:rPr lang="en-US" dirty="0" err="1"/>
              <a:t>getRecord</a:t>
            </a:r>
            <a:r>
              <a:rPr lang="en-US" dirty="0"/>
              <a:t>() .</a:t>
            </a:r>
            <a:r>
              <a:rPr lang="en-US" dirty="0" err="1"/>
              <a:t>getGrade</a:t>
            </a:r>
            <a:r>
              <a:rPr lang="en-US" dirty="0"/>
              <a:t>(course). Such a chain can be simplified by means of a helper function that performs part of the computation of another function. Thus, the above message chain can be rewritten as: </a:t>
            </a:r>
            <a:r>
              <a:rPr lang="en-US" dirty="0" err="1"/>
              <a:t>student.getGrade</a:t>
            </a:r>
            <a:r>
              <a:rPr lang="en-US" dirty="0"/>
              <a:t>(course).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7169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step, the programmer identifies which </a:t>
            </a:r>
            <a:r>
              <a:rPr lang="en-US" dirty="0" smtClean="0"/>
              <a:t>refactoring </a:t>
            </a:r>
            <a:r>
              <a:rPr lang="en-US" dirty="0"/>
              <a:t>to apply to the portions of the software identified in the aforementioned first </a:t>
            </a:r>
            <a:r>
              <a:rPr lang="en-US" dirty="0" smtClean="0"/>
              <a:t>step</a:t>
            </a:r>
            <a:r>
              <a:rPr lang="en-US" dirty="0"/>
              <a:t>. For ease of understanding, </a:t>
            </a:r>
            <a:r>
              <a:rPr lang="en-US" dirty="0" smtClean="0"/>
              <a:t>in</a:t>
            </a:r>
          </a:p>
          <a:p>
            <a:endParaRPr lang="en-US" dirty="0"/>
          </a:p>
        </p:txBody>
      </p:sp>
      <p:sp>
        <p:nvSpPr>
          <p:cNvPr id="3" name="Title 2"/>
          <p:cNvSpPr>
            <a:spLocks noGrp="1"/>
          </p:cNvSpPr>
          <p:nvPr>
            <p:ph type="title"/>
          </p:nvPr>
        </p:nvSpPr>
        <p:spPr/>
        <p:txBody>
          <a:bodyPr/>
          <a:lstStyle/>
          <a:p>
            <a:r>
              <a:rPr lang="en-US" dirty="0" smtClean="0"/>
              <a:t>2.Determine </a:t>
            </a:r>
            <a:r>
              <a:rPr lang="en-US" dirty="0"/>
              <a:t>Which </a:t>
            </a:r>
            <a:r>
              <a:rPr lang="en-US" dirty="0" smtClean="0"/>
              <a:t>Re factorings </a:t>
            </a:r>
            <a:r>
              <a:rPr lang="en-US" dirty="0"/>
              <a:t>Should be Applied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08920"/>
            <a:ext cx="640871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6237312"/>
            <a:ext cx="525658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47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924944"/>
            <a:ext cx="6768752"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34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692696"/>
            <a:ext cx="7560839"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32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76672"/>
            <a:ext cx="7488832" cy="597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88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9015537" cy="4407408"/>
          </a:xfrm>
        </p:spPr>
        <p:txBody>
          <a:bodyPr>
            <a:normAutofit lnSpcReduction="10000"/>
          </a:bodyPr>
          <a:lstStyle/>
          <a:p>
            <a:pPr marL="45720" indent="0">
              <a:buNone/>
            </a:pPr>
            <a:r>
              <a:rPr lang="en-US" sz="6600" dirty="0"/>
              <a:t>Reengineering </a:t>
            </a:r>
            <a:r>
              <a:rPr lang="en-US" sz="6600" dirty="0" smtClean="0"/>
              <a:t>= Reverse engineering</a:t>
            </a:r>
          </a:p>
          <a:p>
            <a:pPr marL="45720" indent="0" algn="ctr">
              <a:buNone/>
            </a:pPr>
            <a:r>
              <a:rPr lang="en-US" sz="6600" dirty="0" smtClean="0"/>
              <a:t>+</a:t>
            </a:r>
            <a:r>
              <a:rPr lang="el-GR" sz="6600" dirty="0"/>
              <a:t>Δ</a:t>
            </a:r>
            <a:r>
              <a:rPr lang="el-GR" sz="6600" dirty="0" smtClean="0"/>
              <a:t>+</a:t>
            </a:r>
            <a:endParaRPr lang="en-US" sz="6600" dirty="0" smtClean="0"/>
          </a:p>
          <a:p>
            <a:pPr marL="45720" indent="0">
              <a:buNone/>
            </a:pPr>
            <a:r>
              <a:rPr lang="en-US" sz="6600" dirty="0" smtClean="0"/>
              <a:t>Forward </a:t>
            </a:r>
            <a:r>
              <a:rPr lang="en-US" sz="6600" dirty="0"/>
              <a:t>engineering</a:t>
            </a:r>
            <a:r>
              <a:rPr lang="en-US" i="1" dirty="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50740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6619949" cy="4803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55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50289"/>
          </a:xfrm>
        </p:spPr>
        <p:txBody>
          <a:bodyPr>
            <a:normAutofit fontScale="85000" lnSpcReduction="20000"/>
          </a:bodyPr>
          <a:lstStyle/>
          <a:p>
            <a:r>
              <a:rPr lang="en-US" dirty="0"/>
              <a:t>To manage legacy systems, a number of options are available.</a:t>
            </a:r>
          </a:p>
          <a:p>
            <a:r>
              <a:rPr lang="en-US" dirty="0"/>
              <a:t>Some commonly chosen options are as </a:t>
            </a:r>
            <a:r>
              <a:rPr lang="en-US" dirty="0" smtClean="0"/>
              <a:t>follows:</a:t>
            </a:r>
          </a:p>
          <a:p>
            <a:pPr marL="45720" indent="0">
              <a:buNone/>
            </a:pPr>
            <a:endParaRPr lang="en-US" dirty="0"/>
          </a:p>
          <a:p>
            <a:r>
              <a:rPr lang="en-US" i="1" dirty="0"/>
              <a:t>Freeze. </a:t>
            </a:r>
            <a:r>
              <a:rPr lang="en-US" dirty="0"/>
              <a:t>An organization decides to perform no further work on a legacy </a:t>
            </a:r>
            <a:r>
              <a:rPr lang="en-US" dirty="0" smtClean="0"/>
              <a:t>system. This </a:t>
            </a:r>
            <a:r>
              <a:rPr lang="en-US" dirty="0"/>
              <a:t>implies that either the services of the system are no longer needed or a </a:t>
            </a:r>
            <a:r>
              <a:rPr lang="en-US" dirty="0" smtClean="0"/>
              <a:t>new system </a:t>
            </a:r>
            <a:r>
              <a:rPr lang="en-US" dirty="0"/>
              <a:t>completely replaces a legacy system.</a:t>
            </a:r>
          </a:p>
          <a:p>
            <a:pPr marL="45720" indent="0">
              <a:buNone/>
            </a:pPr>
            <a:r>
              <a:rPr lang="en-US" dirty="0"/>
              <a:t> </a:t>
            </a:r>
            <a:endParaRPr lang="en-US" dirty="0" smtClean="0"/>
          </a:p>
          <a:p>
            <a:r>
              <a:rPr lang="en-US" i="1" dirty="0" smtClean="0"/>
              <a:t>Outsource</a:t>
            </a:r>
            <a:r>
              <a:rPr lang="en-US" i="1" dirty="0"/>
              <a:t>. </a:t>
            </a:r>
            <a:r>
              <a:rPr lang="en-US" dirty="0"/>
              <a:t>An organization may decide that supporting legacy </a:t>
            </a:r>
            <a:r>
              <a:rPr lang="en-US" dirty="0" smtClean="0"/>
              <a:t>software—or for </a:t>
            </a:r>
            <a:r>
              <a:rPr lang="en-US" dirty="0"/>
              <a:t>that matter any software—is not its core business. As an alternative, it </a:t>
            </a:r>
            <a:r>
              <a:rPr lang="en-US" dirty="0" smtClean="0"/>
              <a:t>may outsource </a:t>
            </a:r>
            <a:r>
              <a:rPr lang="en-US" dirty="0"/>
              <a:t>the support service to a specialist organization</a:t>
            </a:r>
            <a:r>
              <a:rPr lang="en-US" dirty="0" smtClean="0"/>
              <a:t>.</a:t>
            </a:r>
          </a:p>
          <a:p>
            <a:pPr marL="45720" indent="0">
              <a:buNone/>
            </a:pPr>
            <a:endParaRPr lang="en-US" dirty="0"/>
          </a:p>
          <a:p>
            <a:r>
              <a:rPr lang="en-US" dirty="0"/>
              <a:t> </a:t>
            </a:r>
            <a:r>
              <a:rPr lang="en-US" i="1" dirty="0"/>
              <a:t>Carry on maintenance. </a:t>
            </a:r>
            <a:r>
              <a:rPr lang="en-US" dirty="0"/>
              <a:t>In this approach, the organization continues to </a:t>
            </a:r>
            <a:r>
              <a:rPr lang="en-US" dirty="0" smtClean="0"/>
              <a:t>maintain the </a:t>
            </a:r>
            <a:r>
              <a:rPr lang="en-US" dirty="0"/>
              <a:t>system for another period of time, despite all the difficulties in doing so</a:t>
            </a:r>
            <a:r>
              <a:rPr lang="en-US" dirty="0" smtClean="0"/>
              <a:t>.</a:t>
            </a:r>
          </a:p>
          <a:p>
            <a:pPr marL="45720" indent="0">
              <a:buNone/>
            </a:pPr>
            <a:endParaRPr lang="en-US" dirty="0"/>
          </a:p>
          <a:p>
            <a:r>
              <a:rPr lang="en-US" dirty="0"/>
              <a:t> </a:t>
            </a:r>
            <a:r>
              <a:rPr lang="en-US" i="1" dirty="0"/>
              <a:t>Discard and redevelop. </a:t>
            </a:r>
            <a:r>
              <a:rPr lang="en-US" dirty="0"/>
              <a:t>In this approach, the application is redeveloped </a:t>
            </a:r>
            <a:r>
              <a:rPr lang="en-US" dirty="0" smtClean="0"/>
              <a:t>once again </a:t>
            </a:r>
            <a:r>
              <a:rPr lang="en-US" dirty="0"/>
              <a:t>from scratch, using new hardware and software platforms, new </a:t>
            </a:r>
            <a:r>
              <a:rPr lang="en-US" dirty="0" smtClean="0"/>
              <a:t>software architecture </a:t>
            </a:r>
            <a:r>
              <a:rPr lang="en-US" dirty="0"/>
              <a:t>and databases, and modern tools. When the new system is </a:t>
            </a:r>
            <a:r>
              <a:rPr lang="en-US" dirty="0" smtClean="0"/>
              <a:t>available, the </a:t>
            </a:r>
            <a:r>
              <a:rPr lang="en-US" dirty="0"/>
              <a:t>legacy system is simply discarded.</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26146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Wrap. </a:t>
            </a:r>
            <a:r>
              <a:rPr lang="en-US" dirty="0"/>
              <a:t>In this approach, a legacy system is wrapped around with a new </a:t>
            </a:r>
            <a:r>
              <a:rPr lang="en-US" dirty="0" smtClean="0"/>
              <a:t>software layer</a:t>
            </a:r>
            <a:r>
              <a:rPr lang="en-US" dirty="0"/>
              <a:t>, thereby hiding the unwanted complexity of the existing data, </a:t>
            </a:r>
            <a:r>
              <a:rPr lang="en-US" dirty="0" smtClean="0"/>
              <a:t>individual programs</a:t>
            </a:r>
            <a:r>
              <a:rPr lang="en-US" dirty="0"/>
              <a:t>, application systems, and interfaces</a:t>
            </a:r>
            <a:r>
              <a:rPr lang="en-US" dirty="0" smtClean="0"/>
              <a:t>.</a:t>
            </a:r>
          </a:p>
          <a:p>
            <a:endParaRPr lang="en-US" dirty="0"/>
          </a:p>
          <a:p>
            <a:r>
              <a:rPr lang="en-US" i="1" dirty="0"/>
              <a:t>Migrate. </a:t>
            </a:r>
            <a:r>
              <a:rPr lang="en-US" dirty="0"/>
              <a:t>In this approach, an operational legacy system is moved to a </a:t>
            </a:r>
            <a:r>
              <a:rPr lang="en-US" dirty="0" smtClean="0"/>
              <a:t>new hardware </a:t>
            </a:r>
            <a:r>
              <a:rPr lang="en-US" dirty="0"/>
              <a:t>and/or software platform, while still retaining the legacy </a:t>
            </a:r>
            <a:r>
              <a:rPr lang="en-US" dirty="0" smtClean="0"/>
              <a:t>system’s functionality</a:t>
            </a:r>
            <a:r>
              <a:rPr lang="en-US" dirty="0"/>
              <a:t>. The idea is to minimize any disruption to the existing </a:t>
            </a:r>
            <a:r>
              <a:rPr lang="en-US" dirty="0" smtClean="0"/>
              <a:t>business environment</a:t>
            </a:r>
            <a:r>
              <a:rPr lang="en-US" dirty="0"/>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6071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LTStd-Roman"/>
              </a:rPr>
              <a:t>Refactoring means performing changes to the structure of software to make it </a:t>
            </a:r>
            <a:r>
              <a:rPr lang="en-US" sz="2400" dirty="0" smtClean="0">
                <a:latin typeface="TimesLTStd-Roman"/>
              </a:rPr>
              <a:t>easier to </a:t>
            </a:r>
            <a:r>
              <a:rPr lang="en-US" sz="2400" dirty="0">
                <a:latin typeface="TimesLTStd-Roman"/>
              </a:rPr>
              <a:t>comprehend and cheaper to make subsequent changes without changing </a:t>
            </a:r>
            <a:r>
              <a:rPr lang="en-US" sz="2400" dirty="0" smtClean="0">
                <a:latin typeface="TimesLTStd-Roman"/>
              </a:rPr>
              <a:t>the observable </a:t>
            </a:r>
            <a:r>
              <a:rPr lang="en-US" sz="2400" dirty="0">
                <a:latin typeface="TimesLTStd-Roman"/>
              </a:rPr>
              <a:t>behavior of the system. A similar idea for non-object-oriented </a:t>
            </a:r>
            <a:r>
              <a:rPr lang="en-US" sz="2400" dirty="0" smtClean="0">
                <a:latin typeface="TimesLTStd-Roman"/>
              </a:rPr>
              <a:t>systems is </a:t>
            </a:r>
            <a:r>
              <a:rPr lang="en-US" sz="2400" dirty="0">
                <a:latin typeface="TimesLTStd-Roman"/>
              </a:rPr>
              <a:t>called restructuring.</a:t>
            </a:r>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0791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dirty="0" smtClean="0"/>
              <a:t>He </a:t>
            </a:r>
            <a:r>
              <a:rPr lang="en-US" dirty="0"/>
              <a:t>who rejects change is the architect of decay. The only human institution </a:t>
            </a:r>
            <a:r>
              <a:rPr lang="en-US" dirty="0" smtClean="0"/>
              <a:t>which rejects </a:t>
            </a:r>
            <a:r>
              <a:rPr lang="en-US" dirty="0"/>
              <a:t>progress is the cemetery.</a:t>
            </a:r>
          </a:p>
          <a:p>
            <a:pPr algn="ctr"/>
            <a:r>
              <a:rPr lang="en-US" dirty="0"/>
              <a:t>—Harold Wilson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7922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Refactoring is achieved through removal of duplicate </a:t>
            </a:r>
            <a:r>
              <a:rPr lang="en-US" sz="2400" dirty="0" smtClean="0"/>
              <a:t>code, simplification </a:t>
            </a:r>
            <a:r>
              <a:rPr lang="en-US" sz="2400" dirty="0"/>
              <a:t>of code, and moving code to a different class, among others. </a:t>
            </a:r>
            <a:r>
              <a:rPr lang="en-US" sz="2400" dirty="0" smtClean="0"/>
              <a:t>Without continual </a:t>
            </a:r>
            <a:r>
              <a:rPr lang="en-US" sz="2400" dirty="0"/>
              <a:t>refactoring, the internal structure of software will eventually </a:t>
            </a:r>
            <a:r>
              <a:rPr lang="en-US" sz="2400" dirty="0" smtClean="0"/>
              <a:t>deform beyond </a:t>
            </a:r>
            <a:r>
              <a:rPr lang="en-US" sz="2400" dirty="0"/>
              <a:t>comprehension, due to periodic maintenance. Therefore, regular </a:t>
            </a:r>
            <a:r>
              <a:rPr lang="en-US" sz="2400" dirty="0" smtClean="0"/>
              <a:t>refactoring helps </a:t>
            </a:r>
            <a:r>
              <a:rPr lang="en-US" sz="2400" dirty="0"/>
              <a:t>the system to retain its basic </a:t>
            </a:r>
            <a:r>
              <a:rPr lang="en-US" sz="2400" dirty="0" smtClean="0"/>
              <a:t>structure.</a:t>
            </a:r>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0700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In an agile software </a:t>
            </a:r>
            <a:r>
              <a:rPr lang="en-US" sz="2400" dirty="0" smtClean="0"/>
              <a:t>methodology, such </a:t>
            </a:r>
            <a:r>
              <a:rPr lang="en-US" sz="2400" dirty="0"/>
              <a:t>as </a:t>
            </a:r>
            <a:r>
              <a:rPr lang="en-US" sz="2400" dirty="0" err="1"/>
              <a:t>eXtreme</a:t>
            </a:r>
            <a:r>
              <a:rPr lang="en-US" sz="2400" dirty="0"/>
              <a:t> Programming (XP), refactoring is continuously applied to: (</a:t>
            </a:r>
            <a:r>
              <a:rPr lang="en-US" sz="2400" dirty="0" err="1"/>
              <a:t>i</a:t>
            </a:r>
            <a:r>
              <a:rPr lang="en-US" sz="2400" dirty="0"/>
              <a:t>) </a:t>
            </a:r>
            <a:r>
              <a:rPr lang="en-US" sz="2400" dirty="0" smtClean="0"/>
              <a:t>make the </a:t>
            </a:r>
            <a:r>
              <a:rPr lang="en-US" sz="2400" dirty="0"/>
              <a:t>architecture of the software stable; (ii) render the code readable; and (iii) </a:t>
            </a:r>
            <a:r>
              <a:rPr lang="en-US" sz="2400" dirty="0" smtClean="0"/>
              <a:t>make the </a:t>
            </a:r>
            <a:r>
              <a:rPr lang="en-US" sz="2400" dirty="0"/>
              <a:t>tasks of integrating new functionalities into the system flexible.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4328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An important characteristic of refactoring is that it must preserve the “</a:t>
            </a:r>
            <a:r>
              <a:rPr lang="en-US" sz="2400" dirty="0" smtClean="0"/>
              <a:t>observable behavior</a:t>
            </a:r>
            <a:r>
              <a:rPr lang="en-US" sz="2400" dirty="0"/>
              <a:t>” of the system. Preservation of the observable behavior is </a:t>
            </a:r>
            <a:r>
              <a:rPr lang="en-US" sz="2400" dirty="0" smtClean="0"/>
              <a:t>verified by </a:t>
            </a:r>
            <a:r>
              <a:rPr lang="en-US" sz="2400" dirty="0"/>
              <a:t>ensuring that all the tests passing before refactoring must pass after refactoring</a:t>
            </a:r>
            <a:r>
              <a:rPr lang="en-US" sz="2400" dirty="0" smtClean="0"/>
              <a:t>.</a:t>
            </a:r>
          </a:p>
          <a:p>
            <a:endParaRPr lang="en-US" sz="2400" dirty="0"/>
          </a:p>
          <a:p>
            <a:pPr marL="45720" indent="0">
              <a:buNone/>
            </a:pPr>
            <a:endParaRPr lang="en-US" sz="2400" dirty="0"/>
          </a:p>
          <a:p>
            <a:r>
              <a:rPr lang="en-US" sz="2400" dirty="0"/>
              <a:t>Regression testing is used to ensure that the system did not deviate from the original</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65949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230</TotalTime>
  <Words>1235</Words>
  <Application>Microsoft Office PowerPoint</Application>
  <PresentationFormat>On-screen Show (4:3)</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Grid</vt:lpstr>
      <vt:lpstr>REFACTORING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ACTIVITIES IN A REFACTORING PROCESS</vt:lpstr>
      <vt:lpstr>1. Identify What to Refactor</vt:lpstr>
      <vt:lpstr>1. Identify What to Refactor contd..</vt:lpstr>
      <vt:lpstr>PowerPoint Presentation</vt:lpstr>
      <vt:lpstr>PowerPoint Presentation</vt:lpstr>
      <vt:lpstr>PowerPoint Presentation</vt:lpstr>
      <vt:lpstr>2.Determine Which Re factorings Should be Applied</vt:lpstr>
      <vt:lpstr>PowerPoint Presentation</vt:lpstr>
      <vt:lpstr>PowerPoint Presentation</vt:lpstr>
      <vt:lpstr>PowerPoint Presentation</vt:lpstr>
      <vt:lpstr>PowerPoint Presentation</vt:lpstr>
    </vt:vector>
  </TitlesOfParts>
  <Company>NED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Admin</dc:creator>
  <cp:lastModifiedBy>Admin</cp:lastModifiedBy>
  <cp:revision>19</cp:revision>
  <cp:lastPrinted>2022-11-10T11:14:38Z</cp:lastPrinted>
  <dcterms:created xsi:type="dcterms:W3CDTF">2022-11-04T10:32:42Z</dcterms:created>
  <dcterms:modified xsi:type="dcterms:W3CDTF">2022-11-28T07:59:31Z</dcterms:modified>
</cp:coreProperties>
</file>