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1" r:id="rId16"/>
    <p:sldId id="290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1" r:id="rId27"/>
    <p:sldId id="278" r:id="rId28"/>
    <p:sldId id="279" r:id="rId29"/>
    <p:sldId id="282" r:id="rId30"/>
    <p:sldId id="283" r:id="rId31"/>
    <p:sldId id="284" r:id="rId32"/>
    <p:sldId id="287" r:id="rId33"/>
    <p:sldId id="288" r:id="rId34"/>
    <p:sldId id="286" r:id="rId35"/>
    <p:sldId id="285" r:id="rId36"/>
    <p:sldId id="289" r:id="rId37"/>
    <p:sldId id="292" r:id="rId38"/>
    <p:sldId id="294" r:id="rId39"/>
    <p:sldId id="293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1BA72-7DB3-4F6E-82CC-CA4D2B4806E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75F5E-5575-4F3B-9EA1-8E81544A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8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75F5E-5575-4F3B-9EA1-8E81544A23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D52F-CEC5-4963-99C0-96A632801378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7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E0B-457D-4C00-AD08-92CBEC742D2C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D481-D06B-4542-AA48-98BD1EB9E932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24DB-3BDC-4AC9-B772-2D643704E897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7978-0521-4F60-9251-6AE7613BB523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1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434F-44AF-42E5-B56D-F133DD730A5E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8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A1B1-D582-44CE-82D2-33260C1C81B4}" type="datetime1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D4F3-482E-4CF7-B948-B1F2D527974A}" type="datetime1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8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D367-92BB-4C17-B384-B69A82226C94}" type="datetime1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1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53D-F73D-49C6-9A8F-E37DB0C4465C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6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28B0-972A-4BBF-897F-E52BDF0CFF16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9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58916-F9F3-451F-8859-AC2F401D32A9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36EF-6ADD-4A11-BB06-AA64F5F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5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Chapter 10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The Marketing Aspect of New Ventures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3" y="1841679"/>
            <a:ext cx="9079605" cy="471366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Inhibitors to Marketing Research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Complexity.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Strategic decisions.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Irrelevancy.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6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52"/>
            <a:ext cx="12192000" cy="676784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4096"/>
          </a:xfrm>
        </p:spPr>
        <p:txBody>
          <a:bodyPr>
            <a:normAutofit/>
          </a:bodyPr>
          <a:lstStyle/>
          <a:p>
            <a:pPr algn="ctr"/>
            <a:r>
              <a:rPr lang="en-US" sz="3500" b="1" u="sng" dirty="0" smtClean="0">
                <a:solidFill>
                  <a:srgbClr val="7030A0"/>
                </a:solidFill>
              </a:rPr>
              <a:t>Effective Marketing Based on Three Key Elements</a:t>
            </a:r>
            <a:endParaRPr lang="en-US" sz="35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4096"/>
            <a:ext cx="12192000" cy="6123903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Philosophy.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Production driven philosophy.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Sales driven philosophy.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Consumer driven philosophy.</a:t>
            </a:r>
          </a:p>
          <a:p>
            <a:r>
              <a:rPr lang="en-US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Segmentation.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Demographic variable (age, marital status, occupation, income, location)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Benefit variable (convenience, cost, style, trends)</a:t>
            </a:r>
          </a:p>
          <a:p>
            <a:r>
              <a:rPr lang="en-US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Consumer Behavior.</a:t>
            </a:r>
          </a:p>
          <a:p>
            <a:pPr lvl="1"/>
            <a:r>
              <a:rPr lang="en-US" u="sng" dirty="0" smtClean="0"/>
              <a:t>Five types of consumers: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Innovators.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Early adopters.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Early majority.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Late majority.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Laggards.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953037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 smtClean="0">
                <a:solidFill>
                  <a:srgbClr val="7030A0"/>
                </a:solidFill>
              </a:rPr>
              <a:t>Three major factors influence the choice of a marketing philosophy</a:t>
            </a:r>
            <a:endParaRPr lang="en-US" sz="30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0158"/>
            <a:ext cx="12192000" cy="591784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Competitive pressure.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Entrepreneur’s background.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Short-term focus.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669"/>
            <a:ext cx="10515600" cy="953035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 smtClean="0">
                <a:solidFill>
                  <a:srgbClr val="7030A0"/>
                </a:solidFill>
              </a:rPr>
              <a:t>Following is a list of techniques to use to assess your competition</a:t>
            </a:r>
            <a:br>
              <a:rPr lang="en-US" sz="3000" b="1" u="sng" dirty="0" smtClean="0">
                <a:solidFill>
                  <a:srgbClr val="7030A0"/>
                </a:solidFill>
              </a:rPr>
            </a:br>
            <a:endParaRPr lang="en-US" sz="30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Networking.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Related Products.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Value Chain.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Companies with Related Competencies.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3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5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Entrepreneurs should be aware of five major consumer classifications</a:t>
            </a:r>
            <a:endParaRPr lang="en-US" sz="25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Convenience Goods – </a:t>
            </a:r>
          </a:p>
          <a:p>
            <a:pPr lvl="1"/>
            <a:r>
              <a:rPr lang="en-US" dirty="0" smtClean="0"/>
              <a:t>Staple goods / impulse goods / emergency goods</a:t>
            </a:r>
          </a:p>
          <a:p>
            <a:pPr lvl="1"/>
            <a:r>
              <a:rPr lang="en-US" dirty="0" smtClean="0"/>
              <a:t>Consumers will want these goods and services but will </a:t>
            </a:r>
            <a:r>
              <a:rPr lang="en-US" b="1" dirty="0" smtClean="0">
                <a:solidFill>
                  <a:srgbClr val="FF0000"/>
                </a:solidFill>
              </a:rPr>
              <a:t>not be willing to spend time </a:t>
            </a:r>
            <a:r>
              <a:rPr lang="en-US" dirty="0" smtClean="0"/>
              <a:t>shopping for them.</a:t>
            </a:r>
          </a:p>
          <a:p>
            <a:r>
              <a:rPr lang="en-US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Shopping Goods – 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Products consumers will </a:t>
            </a:r>
            <a:r>
              <a:rPr lang="en-US" b="1" dirty="0" smtClean="0">
                <a:solidFill>
                  <a:srgbClr val="FF0000"/>
                </a:solidFill>
              </a:rPr>
              <a:t>take time to examine carefully and compare for quality and price</a:t>
            </a:r>
            <a:r>
              <a:rPr lang="en-US" dirty="0" smtClean="0"/>
              <a:t>.</a:t>
            </a:r>
          </a:p>
          <a:p>
            <a:r>
              <a:rPr lang="en-US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Specialty Goods – </a:t>
            </a:r>
          </a:p>
          <a:p>
            <a:pPr lvl="1"/>
            <a:r>
              <a:rPr lang="en-US" dirty="0" smtClean="0"/>
              <a:t>Consist of products or services consumers make a </a:t>
            </a:r>
            <a:r>
              <a:rPr lang="en-US" b="1" dirty="0" smtClean="0">
                <a:solidFill>
                  <a:srgbClr val="FF0000"/>
                </a:solidFill>
              </a:rPr>
              <a:t>special effort to find and purchase</a:t>
            </a:r>
            <a:r>
              <a:rPr lang="en-US" dirty="0" smtClean="0"/>
              <a:t>.</a:t>
            </a:r>
          </a:p>
          <a:p>
            <a:r>
              <a:rPr lang="en-US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Unsought Goods – </a:t>
            </a:r>
          </a:p>
          <a:p>
            <a:pPr lvl="1"/>
            <a:r>
              <a:rPr lang="en-US" dirty="0" smtClean="0"/>
              <a:t>Items consumers do not currently need or seek. Common examples are life insurance, encyclopedias, and cemetery plots. </a:t>
            </a:r>
            <a:r>
              <a:rPr lang="en-US" b="1" dirty="0" smtClean="0">
                <a:solidFill>
                  <a:srgbClr val="FF0000"/>
                </a:solidFill>
              </a:rPr>
              <a:t>These products require explanation or demonstration</a:t>
            </a:r>
            <a:r>
              <a:rPr lang="en-US" dirty="0" smtClean="0"/>
              <a:t>.</a:t>
            </a:r>
          </a:p>
          <a:p>
            <a:r>
              <a:rPr lang="en-US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Products – </a:t>
            </a:r>
          </a:p>
          <a:p>
            <a:pPr lvl="1"/>
            <a:r>
              <a:rPr lang="en-US" dirty="0" smtClean="0"/>
              <a:t>Items that are </a:t>
            </a:r>
            <a:r>
              <a:rPr lang="en-US" b="1" dirty="0" smtClean="0">
                <a:solidFill>
                  <a:srgbClr val="FF0000"/>
                </a:solidFill>
              </a:rPr>
              <a:t>unknown due to lack of advertising or are new products </a:t>
            </a:r>
            <a:r>
              <a:rPr lang="en-US" dirty="0" smtClean="0"/>
              <a:t>that take time to be understood. When microcomputers were first introduced, for example, they fell into this category.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" y="90153"/>
            <a:ext cx="11951593" cy="676784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152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Developing a Marketing Plan</a:t>
            </a:r>
            <a:endParaRPr lang="en-US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0"/>
            <a:ext cx="12192000" cy="595647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Following elements are critical for developing a marketing plan:</a:t>
            </a:r>
          </a:p>
          <a:p>
            <a:pPr lvl="1"/>
            <a:r>
              <a:rPr lang="en-US" b="1" u="sng" dirty="0" smtClean="0">
                <a:solidFill>
                  <a:srgbClr val="002060"/>
                </a:solidFill>
              </a:rPr>
              <a:t>Current Marketing Research.</a:t>
            </a:r>
          </a:p>
          <a:p>
            <a:pPr lvl="2"/>
            <a:r>
              <a:rPr lang="en-US" dirty="0" smtClean="0"/>
              <a:t>Who the customers? What they want? How they buy?</a:t>
            </a:r>
          </a:p>
          <a:p>
            <a:pPr lvl="1"/>
            <a:r>
              <a:rPr lang="en-US" b="1" u="sng" dirty="0" smtClean="0">
                <a:solidFill>
                  <a:srgbClr val="002060"/>
                </a:solidFill>
              </a:rPr>
              <a:t>Current Sales Analysis.</a:t>
            </a:r>
          </a:p>
          <a:p>
            <a:pPr lvl="2"/>
            <a:r>
              <a:rPr lang="en-US" dirty="0" smtClean="0"/>
              <a:t>Promoting and distributing products according to the research findings.</a:t>
            </a:r>
          </a:p>
          <a:p>
            <a:pPr lvl="1"/>
            <a:r>
              <a:rPr lang="en-US" b="1" u="sng" dirty="0" smtClean="0">
                <a:solidFill>
                  <a:srgbClr val="002060"/>
                </a:solidFill>
              </a:rPr>
              <a:t>Marketing Information System.</a:t>
            </a:r>
          </a:p>
          <a:p>
            <a:pPr lvl="2"/>
            <a:r>
              <a:rPr lang="en-US" dirty="0" smtClean="0"/>
              <a:t>Collecting, screening, analyzing, storing, retrieving, and disseminating marketing information on which to base plans, decisions, and actions.</a:t>
            </a:r>
          </a:p>
          <a:p>
            <a:pPr lvl="1"/>
            <a:r>
              <a:rPr lang="en-US" b="1" u="sng" dirty="0" smtClean="0">
                <a:solidFill>
                  <a:srgbClr val="002060"/>
                </a:solidFill>
              </a:rPr>
              <a:t>Sales Forecasting.</a:t>
            </a:r>
          </a:p>
          <a:p>
            <a:pPr lvl="2"/>
            <a:r>
              <a:rPr lang="en-US" dirty="0" smtClean="0"/>
              <a:t>Coordinating personal judgment with reliable market information.</a:t>
            </a:r>
          </a:p>
          <a:p>
            <a:pPr lvl="1"/>
            <a:r>
              <a:rPr lang="en-US" b="1" u="sng" dirty="0" smtClean="0">
                <a:solidFill>
                  <a:srgbClr val="002060"/>
                </a:solidFill>
              </a:rPr>
              <a:t>Evaluation</a:t>
            </a:r>
          </a:p>
          <a:p>
            <a:pPr lvl="2"/>
            <a:r>
              <a:rPr lang="en-US" dirty="0" smtClean="0"/>
              <a:t>Identifying and assessing deviations from marketing plans.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5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Current Market Research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company’s major strengths and weaknesses.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Market profile.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Current and best customers.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Potential customers.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Competition.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Outside factors.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Legal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7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59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Market Research is Expensive</a:t>
            </a:r>
            <a:br>
              <a:rPr lang="en-US" b="1" u="sng" dirty="0" smtClean="0">
                <a:solidFill>
                  <a:srgbClr val="002060"/>
                </a:solidFill>
              </a:rPr>
            </a:br>
            <a:r>
              <a:rPr lang="en-US" sz="3000" b="1" u="sng" dirty="0" smtClean="0">
                <a:solidFill>
                  <a:srgbClr val="FF0000"/>
                </a:solidFill>
              </a:rPr>
              <a:t>(Valuable tips to do market research)</a:t>
            </a:r>
            <a:endParaRPr lang="en-US" sz="30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5916"/>
            <a:ext cx="12192000" cy="58920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Establish a contest that requires entrants to answer a few simple questions about the quality of your product.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organization receives the occasional complaint from a disgruntled customer.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 standard set of questions regarding the quality of products / services and ask the same through telephone.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Sales Analysis</a:t>
            </a:r>
            <a:b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b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(list of potential questions to be answered)</a:t>
            </a:r>
            <a:endParaRPr lang="en-US" sz="3000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salespeople call on their most qualified prospects on a proper priority.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the sales force contact decision makers?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territories aligned according to sales potential and salespeople’s abilities?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sales calls coordinated with other selling efforts, such as trade publication advertising, trade shows and direct mails?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salespeople ask the right questions on sales calls?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sales reports contain appropriate information?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the sales force understand potential customers’ needs?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does the growth or decline of a customers’ or a prospect’s business affect the company’s own sales?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8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Information System</a:t>
            </a: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9402"/>
            <a:ext cx="12192000" cy="5518597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marketing information system must compile and organize relating: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To cost.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To revenue.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And profit.</a:t>
            </a:r>
          </a:p>
          <a:p>
            <a:r>
              <a:rPr lang="en-US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Factors that affect the value of Marketing Information System: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Data reliability.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Data usefulness or understandability.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Reporting system timelines.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Data relevancy.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System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Sales Forecasting</a:t>
            </a:r>
            <a:endParaRPr lang="en-US" b="1" u="sng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516731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154545"/>
            <a:ext cx="11706896" cy="643943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0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5" y="141668"/>
            <a:ext cx="11062952" cy="647807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459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21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Considerations for Entrepreneurs</a:t>
            </a:r>
            <a:br>
              <a:rPr lang="en-US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(Formation of Marketing Plan)</a:t>
            </a: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2128"/>
            <a:ext cx="12192000" cy="5595871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Step 1:</a:t>
            </a:r>
            <a:r>
              <a:rPr lang="en-US" dirty="0" smtClean="0"/>
              <a:t> Appraise marketing strengths and weaknesses, emphasizing factors that will contribute to firm’s competitive advantage.</a:t>
            </a:r>
          </a:p>
          <a:p>
            <a:pPr lvl="1"/>
            <a:r>
              <a:rPr lang="en-US" dirty="0" smtClean="0"/>
              <a:t>Product design / reliability / durability / price / quality / production capacities.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Step 2:</a:t>
            </a:r>
            <a:r>
              <a:rPr lang="en-US" dirty="0" smtClean="0"/>
              <a:t>Developing marketing objectives (short / medium / long sales goals).</a:t>
            </a:r>
          </a:p>
          <a:p>
            <a:pPr lvl="1"/>
            <a:r>
              <a:rPr lang="en-US" dirty="0" smtClean="0"/>
              <a:t>These goals should be clearly stated, measurable and with companies capabilities.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Step 3:</a:t>
            </a:r>
            <a:r>
              <a:rPr lang="en-US" dirty="0" smtClean="0"/>
              <a:t>Develop product / service strategies</a:t>
            </a:r>
          </a:p>
          <a:p>
            <a:pPr lvl="1"/>
            <a:r>
              <a:rPr lang="en-US" dirty="0" smtClean="0"/>
              <a:t>Identify the end users / wholesalers and retailers’ need.</a:t>
            </a:r>
          </a:p>
          <a:p>
            <a:pPr lvl="1"/>
            <a:r>
              <a:rPr lang="en-US" dirty="0" smtClean="0"/>
              <a:t>Product design / features / performance / cost and price should be matched to these needs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Step 4:</a:t>
            </a:r>
            <a:r>
              <a:rPr lang="en-US" dirty="0" smtClean="0"/>
              <a:t> Strategies to achieve company’s immediate and long range sales goals and long rant marketing goals.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Step 5:</a:t>
            </a:r>
            <a:r>
              <a:rPr lang="en-US" dirty="0" smtClean="0"/>
              <a:t>Determine a pricing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6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8" y="365124"/>
            <a:ext cx="11655380" cy="64928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9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36728"/>
          </a:xfrm>
        </p:spPr>
        <p:txBody>
          <a:bodyPr>
            <a:normAutofit fontScale="90000"/>
          </a:bodyPr>
          <a:lstStyle/>
          <a:p>
            <a:r>
              <a:rPr lang="en-US" sz="33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Outline of the Business </a:t>
            </a:r>
            <a:r>
              <a:rPr lang="en-US" sz="3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Plan </a:t>
            </a:r>
            <a:r>
              <a:rPr lang="en-US" sz="2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</a:t>
            </a:r>
            <a:r>
              <a:rPr lang="en-US" sz="2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“Cover Page” then “Table of Contents”</a:t>
            </a:r>
            <a:endParaRPr lang="en-US" sz="2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36728"/>
            <a:ext cx="6172200" cy="6421272"/>
          </a:xfrm>
        </p:spPr>
        <p:txBody>
          <a:bodyPr>
            <a:noAutofit/>
          </a:bodyPr>
          <a:lstStyle/>
          <a:p>
            <a:r>
              <a:rPr lang="en-US" sz="1400" b="1" u="sng" dirty="0">
                <a:solidFill>
                  <a:srgbClr val="FF0000"/>
                </a:solidFill>
                <a:latin typeface="Agency FB" pitchFamily="34" charset="0"/>
              </a:rPr>
              <a:t>Executive Summary </a:t>
            </a:r>
            <a:r>
              <a:rPr lang="en-US" sz="1400" b="1" dirty="0">
                <a:latin typeface="Agency FB" pitchFamily="34" charset="0"/>
              </a:rPr>
              <a:t>(if executive summary is convincing only then ask for full business plan)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Short overview of the entire business plan</a:t>
            </a:r>
          </a:p>
          <a:p>
            <a:r>
              <a:rPr lang="en-US" sz="1400" b="1" u="sng" dirty="0">
                <a:solidFill>
                  <a:srgbClr val="FF0000"/>
                </a:solidFill>
                <a:latin typeface="Agency FB" pitchFamily="34" charset="0"/>
              </a:rPr>
              <a:t>Company Description 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Company history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Mission statement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Products and services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Current status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Legal status and ownership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Key </a:t>
            </a:r>
            <a:r>
              <a:rPr lang="en-US" sz="1400" b="1" dirty="0" err="1">
                <a:latin typeface="Agency FB" pitchFamily="34" charset="0"/>
              </a:rPr>
              <a:t>key</a:t>
            </a:r>
            <a:r>
              <a:rPr lang="en-US" sz="1400" b="1" dirty="0">
                <a:latin typeface="Agency FB" pitchFamily="34" charset="0"/>
              </a:rPr>
              <a:t> partnerships (if any)</a:t>
            </a:r>
          </a:p>
          <a:p>
            <a:r>
              <a:rPr lang="en-US" sz="1400" b="1" u="sng" dirty="0">
                <a:solidFill>
                  <a:srgbClr val="FF0000"/>
                </a:solidFill>
                <a:latin typeface="Agency FB" pitchFamily="34" charset="0"/>
              </a:rPr>
              <a:t>Industry Analysis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Industry size, growth rate, and sales projections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Industry structure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Nature of participants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Key success factors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Industry trends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Long term prospects</a:t>
            </a:r>
          </a:p>
          <a:p>
            <a:r>
              <a:rPr lang="en-US" sz="1400" b="1" u="sng" dirty="0">
                <a:solidFill>
                  <a:srgbClr val="FF0000"/>
                </a:solidFill>
                <a:latin typeface="Agency FB" pitchFamily="34" charset="0"/>
              </a:rPr>
              <a:t>Market Analysis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Market segmentation and target market selection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Buyer behavior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Competitor analysis</a:t>
            </a:r>
          </a:p>
          <a:p>
            <a:r>
              <a:rPr lang="en-US" sz="1400" b="1" u="sng" dirty="0">
                <a:solidFill>
                  <a:srgbClr val="FF0000"/>
                </a:solidFill>
                <a:latin typeface="Agency FB" pitchFamily="34" charset="0"/>
              </a:rPr>
              <a:t>Marketing Plan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Overall marketing strategy</a:t>
            </a:r>
          </a:p>
          <a:p>
            <a:pPr lvl="1"/>
            <a:r>
              <a:rPr lang="en-US" sz="1400" b="1" dirty="0">
                <a:latin typeface="Agency FB" pitchFamily="34" charset="0"/>
              </a:rPr>
              <a:t>Product, price, promotions, and distribution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762000"/>
            <a:ext cx="6019800" cy="6096000"/>
          </a:xfrm>
        </p:spPr>
        <p:txBody>
          <a:bodyPr>
            <a:normAutofit fontScale="85000" lnSpcReduction="20000"/>
          </a:bodyPr>
          <a:lstStyle/>
          <a:p>
            <a:r>
              <a:rPr lang="en-US" sz="2500" b="1" u="sng" dirty="0">
                <a:solidFill>
                  <a:srgbClr val="FF0000"/>
                </a:solidFill>
                <a:latin typeface="Agency FB" pitchFamily="34" charset="0"/>
              </a:rPr>
              <a:t>Management Team and Company Structure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Management team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Board of Directors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Board of Advisers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Company Structure</a:t>
            </a:r>
          </a:p>
          <a:p>
            <a:r>
              <a:rPr lang="en-US" sz="2500" b="1" u="sng" dirty="0">
                <a:solidFill>
                  <a:srgbClr val="FF0000"/>
                </a:solidFill>
                <a:latin typeface="Agency FB" pitchFamily="34" charset="0"/>
              </a:rPr>
              <a:t>Operations Plan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General approach to operations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Business location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Facilities and equipment</a:t>
            </a:r>
          </a:p>
          <a:p>
            <a:r>
              <a:rPr lang="en-US" sz="2500" b="1" u="sng" dirty="0">
                <a:solidFill>
                  <a:srgbClr val="FF0000"/>
                </a:solidFill>
                <a:latin typeface="Agency FB" pitchFamily="34" charset="0"/>
              </a:rPr>
              <a:t>Product (or Service) Design and Development Plan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Development status and tasks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Challenges and risks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Intellectual property</a:t>
            </a:r>
          </a:p>
          <a:p>
            <a:r>
              <a:rPr lang="en-US" sz="2500" b="1" u="sng" dirty="0">
                <a:solidFill>
                  <a:srgbClr val="FF0000"/>
                </a:solidFill>
                <a:latin typeface="Agency FB" pitchFamily="34" charset="0"/>
              </a:rPr>
              <a:t>Financial Projections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Sources and uses of funds statements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Assumptions sheet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Pro Forma Income statements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Pro Forma Balance Sheets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Pro Forma Cash Flows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Ratio Analysis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8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2" y="218364"/>
            <a:ext cx="11423176" cy="59165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6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399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Research Purpose &amp; Objectives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/>
          <a:lstStyle/>
          <a:p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 questions are suggested to establish objectives for general marketing research: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Where do potential customers go to purchase the good or services in question?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Why do they choose to go there?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What is the size of the market? How much it can the business capture?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How does the business compare with competitors?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What impact does the business’s promotion have on customers?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What type of products or services are desired by potential customers?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15" y="573206"/>
            <a:ext cx="9457898" cy="57831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6" y="528034"/>
            <a:ext cx="9465972" cy="596291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93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u="sng" dirty="0" smtClean="0">
                <a:solidFill>
                  <a:srgbClr val="7030A0"/>
                </a:solidFill>
              </a:rPr>
              <a:t>Few Marketing Research Questions </a:t>
            </a:r>
            <a:endParaRPr lang="en-US" sz="30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89397"/>
            <a:ext cx="12192000" cy="636860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</a:t>
            </a:r>
            <a:r>
              <a:rPr lang="en-US" sz="1900" dirty="0" smtClean="0"/>
              <a:t>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 smtClean="0"/>
              <a:t>Do you know all you need to know about your competitors’ sales performance by type of product and territory?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 smtClean="0"/>
              <a:t>Do you know which accounts are profitable and how to recognize a potentially profitable one?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 smtClean="0"/>
              <a:t>Is your sales power deployed where it can do the most good and maximize your investment is selling costs?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 smtClean="0"/>
              <a:t>If you are considering introducing a new product or line of products, do you know all you should about distributors’ and dealers’ attitudes toward it?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 smtClean="0"/>
              <a:t>Are your distributors’ and dealers’ salespeople saying the right things about your products and services?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 smtClean="0"/>
              <a:t>Has your distribution pattern changed along with the geographic shifts of your markets?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 smtClean="0"/>
              <a:t>Do you know all that would be useful about the differences in buying habits and tastes by territory and kind of products?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 smtClean="0"/>
              <a:t>Do you have as much information as you need on brand or manufacturer loyalty and repeat purchasing in your product category?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 smtClean="0"/>
              <a:t>Can you now plot, from period to period, your market share of sales by products?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Advertising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900" dirty="0" smtClean="0"/>
              <a:t>Is your advertising reaching the right people?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900" dirty="0" smtClean="0"/>
              <a:t>Do you know how effective your advertising is compared to that of your competitors?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900" dirty="0" smtClean="0"/>
              <a:t>Is your budget allocated appropriately for greater profit – according to products, territories, and market potentials?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900" dirty="0" smtClean="0"/>
              <a:t>Do you have a reliable quantitative method for testing the market acceptability of new products and product changes?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900" dirty="0" smtClean="0"/>
              <a:t>Do you have a reliable method for testing the effect on sales of new or changed packaging?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900" dirty="0" smtClean="0"/>
              <a:t>Do you know whether adding higher or lower quality levels would make new profitable markets for your products?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6EF-6ADD-4A11-BB06-AA64F5FA01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1217</Words>
  <Application>Microsoft Office PowerPoint</Application>
  <PresentationFormat>Widescreen</PresentationFormat>
  <Paragraphs>213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Agency FB</vt:lpstr>
      <vt:lpstr>Arial</vt:lpstr>
      <vt:lpstr>Calibri</vt:lpstr>
      <vt:lpstr>Calibri Light</vt:lpstr>
      <vt:lpstr>Office Theme</vt:lpstr>
      <vt:lpstr>Chapter 10 The Marketing Aspect of New Ventures</vt:lpstr>
      <vt:lpstr>PowerPoint Presentation</vt:lpstr>
      <vt:lpstr>PowerPoint Presentation</vt:lpstr>
      <vt:lpstr>Research Purpose &amp; Objectives</vt:lpstr>
      <vt:lpstr>PowerPoint Presentation</vt:lpstr>
      <vt:lpstr>PowerPoint Presentation</vt:lpstr>
      <vt:lpstr>PowerPoint Presentation</vt:lpstr>
      <vt:lpstr>PowerPoint Presentation</vt:lpstr>
      <vt:lpstr>Few Marketing Research Questions </vt:lpstr>
      <vt:lpstr>Inhibitors to Marketing Research</vt:lpstr>
      <vt:lpstr>PowerPoint Presentation</vt:lpstr>
      <vt:lpstr>PowerPoint Presentation</vt:lpstr>
      <vt:lpstr>PowerPoint Presentation</vt:lpstr>
      <vt:lpstr>Effective Marketing Based on Three Key Elements</vt:lpstr>
      <vt:lpstr>PowerPoint Presentation</vt:lpstr>
      <vt:lpstr>PowerPoint Presentation</vt:lpstr>
      <vt:lpstr>Three major factors influence the choice of a marketing philosophy</vt:lpstr>
      <vt:lpstr>Following is a list of techniques to use to assess your competition </vt:lpstr>
      <vt:lpstr>Entrepreneurs should be aware of five major consumer classifications</vt:lpstr>
      <vt:lpstr>Developing a Marketing Plan</vt:lpstr>
      <vt:lpstr>Current Market Research</vt:lpstr>
      <vt:lpstr>Market Research is Expensive (Valuable tips to do market research)</vt:lpstr>
      <vt:lpstr>Current Sales Analysis (list of potential questions to be answered)</vt:lpstr>
      <vt:lpstr>Marketing Information System</vt:lpstr>
      <vt:lpstr>Sales Forecasting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Considerations for Entrepreneurs (Formation of Marketing Plan)</vt:lpstr>
      <vt:lpstr>PowerPoint Presentation</vt:lpstr>
      <vt:lpstr>PowerPoint Presentation</vt:lpstr>
      <vt:lpstr>PowerPoint Presentation</vt:lpstr>
      <vt:lpstr>Outline of the Business Plan First “Cover Page” then “Table of Contents”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CDC</dc:creator>
  <cp:lastModifiedBy>CDC</cp:lastModifiedBy>
  <cp:revision>165</cp:revision>
  <dcterms:created xsi:type="dcterms:W3CDTF">2023-04-01T04:34:24Z</dcterms:created>
  <dcterms:modified xsi:type="dcterms:W3CDTF">2023-04-02T11:09:30Z</dcterms:modified>
</cp:coreProperties>
</file>