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33" r:id="rId2"/>
    <p:sldId id="395" r:id="rId3"/>
    <p:sldId id="338" r:id="rId4"/>
    <p:sldId id="334" r:id="rId5"/>
    <p:sldId id="380" r:id="rId6"/>
    <p:sldId id="381" r:id="rId7"/>
    <p:sldId id="382" r:id="rId8"/>
    <p:sldId id="336" r:id="rId9"/>
    <p:sldId id="335" r:id="rId10"/>
    <p:sldId id="339" r:id="rId11"/>
    <p:sldId id="344" r:id="rId12"/>
    <p:sldId id="348" r:id="rId13"/>
    <p:sldId id="375" r:id="rId14"/>
    <p:sldId id="376" r:id="rId15"/>
    <p:sldId id="384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6" r:id="rId29"/>
    <p:sldId id="417" r:id="rId30"/>
    <p:sldId id="418" r:id="rId31"/>
    <p:sldId id="419" r:id="rId32"/>
    <p:sldId id="420" r:id="rId33"/>
    <p:sldId id="390" r:id="rId34"/>
    <p:sldId id="391" r:id="rId35"/>
    <p:sldId id="392" r:id="rId36"/>
    <p:sldId id="393" r:id="rId37"/>
    <p:sldId id="389" r:id="rId38"/>
    <p:sldId id="394" r:id="rId39"/>
    <p:sldId id="396" r:id="rId40"/>
    <p:sldId id="397" r:id="rId41"/>
    <p:sldId id="340" r:id="rId42"/>
    <p:sldId id="345" r:id="rId43"/>
    <p:sldId id="343" r:id="rId44"/>
    <p:sldId id="341" r:id="rId45"/>
    <p:sldId id="414" r:id="rId46"/>
    <p:sldId id="415" r:id="rId47"/>
    <p:sldId id="31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7E8F0-83CE-4F8A-8705-951E4F8527CE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B036-5642-4131-B5BF-8F3D26B0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B036-5642-4131-B5BF-8F3D26B024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646A-970A-47C2-B346-C219E291C81D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B06-E296-4065-85A3-CD483C975007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070B-77B7-4E3C-81BB-9EF7BA352A7F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A31D-8406-47D5-9C70-B916E5225AC2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358F-CF91-4D2B-8712-9FB919E64B47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3C02-7BC5-41C9-9222-BF62E147E161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F392-6519-47FD-B318-DAF0B0ECE4DA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54D8-91E5-4D8F-8AD4-A28FF60161B4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9EDE-0B9C-463C-AB3E-9A5215E38BB6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EFA7-A6B6-48B9-BA96-52AB5947B5F9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3C8-B584-43E9-BCF9-7A8853BDA013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2C14-57CE-49BF-90C8-0C3980AED75D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u="sng" dirty="0" smtClean="0">
                <a:solidFill>
                  <a:srgbClr val="FF0000"/>
                </a:solidFill>
              </a:rPr>
              <a:t>Chapter 12</a:t>
            </a:r>
            <a:r>
              <a:rPr lang="en-US" sz="3500" dirty="0" smtClean="0">
                <a:solidFill>
                  <a:srgbClr val="002060"/>
                </a:solidFill>
              </a:rPr>
              <a:t/>
            </a:r>
            <a:br>
              <a:rPr lang="en-US" sz="3500" dirty="0" smtClean="0">
                <a:solidFill>
                  <a:srgbClr val="002060"/>
                </a:solidFill>
              </a:rPr>
            </a:b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Business Plan Preparation for New Ventures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3999" cy="54403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u="sng" dirty="0" smtClean="0">
                <a:latin typeface="Agency FB" panose="020B0503020202020204" pitchFamily="34" charset="0"/>
              </a:rPr>
              <a:t>Discuss 2 primary reasons for writing a business plan ?</a:t>
            </a:r>
            <a:br>
              <a:rPr lang="en-US" sz="3500" u="sng" dirty="0" smtClean="0">
                <a:latin typeface="Agency FB" panose="020B0503020202020204" pitchFamily="34" charset="0"/>
              </a:rPr>
            </a:br>
            <a:r>
              <a:rPr lang="en-US" sz="3500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benefits</a:t>
            </a:r>
            <a:endParaRPr lang="en-US" sz="3500" u="sng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For new ventures </a:t>
            </a:r>
          </a:p>
          <a:p>
            <a:pPr algn="just"/>
            <a:r>
              <a:rPr lang="en-US" b="1" u="sng" dirty="0" smtClean="0">
                <a:solidFill>
                  <a:srgbClr val="FF0000"/>
                </a:solidFill>
              </a:rPr>
              <a:t>Reason 1 (Internal Reason)</a:t>
            </a:r>
          </a:p>
          <a:p>
            <a:pPr lvl="1" algn="just"/>
            <a:r>
              <a:rPr lang="en-US" u="sng" dirty="0"/>
              <a:t>the firm </a:t>
            </a:r>
            <a:r>
              <a:rPr lang="en-US" dirty="0"/>
              <a:t>(it helps to develop a road map to follow to execute its strategies / plans)</a:t>
            </a:r>
          </a:p>
          <a:p>
            <a:pPr lvl="1" algn="just"/>
            <a:r>
              <a:rPr lang="en-US" u="sng" dirty="0" smtClean="0"/>
              <a:t>Forces the founding team to systematically think through every aspect of their new venture</a:t>
            </a:r>
          </a:p>
          <a:p>
            <a:pPr algn="just"/>
            <a:r>
              <a:rPr lang="en-US" b="1" u="sng" dirty="0" smtClean="0">
                <a:solidFill>
                  <a:srgbClr val="FF0000"/>
                </a:solidFill>
              </a:rPr>
              <a:t>Reason 2 (External Reason) </a:t>
            </a:r>
          </a:p>
          <a:p>
            <a:pPr lvl="1" algn="just"/>
            <a:r>
              <a:rPr lang="en-US" u="sng" dirty="0" smtClean="0"/>
              <a:t>Outside </a:t>
            </a:r>
            <a:r>
              <a:rPr lang="en-US" u="sng" dirty="0"/>
              <a:t>the firm </a:t>
            </a:r>
            <a:r>
              <a:rPr lang="en-US" dirty="0"/>
              <a:t>(for potential investors &amp; other stake holders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Communicates the merits of a new venture to outsiders, such as investors and bankers.</a:t>
            </a:r>
          </a:p>
          <a:p>
            <a:pPr lvl="1" algn="just"/>
            <a:r>
              <a:rPr lang="en-US" dirty="0" smtClean="0"/>
              <a:t>Also called </a:t>
            </a:r>
            <a:r>
              <a:rPr lang="en-US" u="sng" dirty="0" smtClean="0">
                <a:solidFill>
                  <a:srgbClr val="FF0000"/>
                </a:solidFill>
              </a:rPr>
              <a:t>“Selling Document of the Company”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u="sng" dirty="0" smtClean="0">
                <a:solidFill>
                  <a:srgbClr val="FF0000"/>
                </a:solidFill>
              </a:rPr>
              <a:t>Is it possible for the entrepreneur to generate capital through outsiders if there is no business plan ?</a:t>
            </a:r>
            <a:endParaRPr lang="en-US" sz="30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 smtClean="0"/>
              <a:t>If the plan is incomplete or looks sloppy, it is easy for an investor to infer that the venture itself is incomplete and sloppy.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If well defined business plan then you are like him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003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61957" y="2174875"/>
            <a:ext cx="3207910" cy="39512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6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u="sng" dirty="0" smtClean="0">
                <a:solidFill>
                  <a:srgbClr val="FF0000"/>
                </a:solidFill>
              </a:rPr>
              <a:t>Is it possible for the entrepreneur to generate capital through outsiders if there is no business plan ?</a:t>
            </a:r>
            <a:endParaRPr lang="en-US" sz="3000" u="sng" dirty="0">
              <a:solidFill>
                <a:srgbClr val="FF000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 smtClean="0"/>
              <a:t>If the plan is incomplete or looks sloppy, it is easy for an investor to infer that the venture itself is incomplete and sloppy.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u="sng" dirty="0" smtClean="0"/>
              <a:t>If no business plan then you are  like him</a:t>
            </a:r>
            <a:endParaRPr lang="en-US" u="sng" dirty="0"/>
          </a:p>
        </p:txBody>
      </p:sp>
      <p:pic>
        <p:nvPicPr>
          <p:cNvPr id="10" name="Content Placeholder 9" descr="005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2511278"/>
            <a:ext cx="4041775" cy="32784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6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500" dirty="0" smtClean="0">
                <a:latin typeface="Agency FB" panose="020B0503020202020204" pitchFamily="34" charset="0"/>
              </a:rPr>
              <a:t>Who reads a business plan and what they are looking for ?</a:t>
            </a:r>
            <a:br>
              <a:rPr lang="en-US" sz="3500" dirty="0" smtClean="0">
                <a:latin typeface="Agency FB" panose="020B0503020202020204" pitchFamily="34" charset="0"/>
              </a:rPr>
            </a:br>
            <a:r>
              <a:rPr lang="en-US" sz="35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benefits</a:t>
            </a:r>
            <a:endParaRPr lang="en-US" sz="3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u="sng" dirty="0" smtClean="0">
                <a:solidFill>
                  <a:srgbClr val="FF0000"/>
                </a:solidFill>
              </a:rPr>
              <a:t>There are </a:t>
            </a:r>
            <a:r>
              <a:rPr lang="en-US" sz="4000" b="1" u="sng" dirty="0" smtClean="0">
                <a:solidFill>
                  <a:srgbClr val="FF0000"/>
                </a:solidFill>
              </a:rPr>
              <a:t>2 primary audience </a:t>
            </a:r>
            <a:r>
              <a:rPr lang="en-US" u="sng" dirty="0" smtClean="0">
                <a:solidFill>
                  <a:srgbClr val="FF0000"/>
                </a:solidFill>
              </a:rPr>
              <a:t>: </a:t>
            </a:r>
          </a:p>
          <a:p>
            <a:pPr algn="just"/>
            <a:r>
              <a:rPr lang="en-US" u="sng" dirty="0" smtClean="0"/>
              <a:t>A Firm’s Employees</a:t>
            </a:r>
          </a:p>
          <a:p>
            <a:pPr lvl="1" algn="just"/>
            <a:r>
              <a:rPr lang="en-US" dirty="0" smtClean="0"/>
              <a:t>Vision and future plans of a firm.</a:t>
            </a:r>
          </a:p>
          <a:p>
            <a:pPr lvl="1" algn="just"/>
            <a:r>
              <a:rPr lang="en-US" dirty="0" smtClean="0"/>
              <a:t>A clearly written plan </a:t>
            </a:r>
            <a:r>
              <a:rPr lang="en-US" dirty="0" smtClean="0">
                <a:solidFill>
                  <a:srgbClr val="FF0000"/>
                </a:solidFill>
              </a:rPr>
              <a:t>also helps a firm’s employees </a:t>
            </a:r>
            <a:r>
              <a:rPr lang="en-US" dirty="0" smtClean="0"/>
              <a:t>(different cadre) to operate in sync and move forward in a consistent and purposeful manner.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Newly hired senior management by reading business plan </a:t>
            </a:r>
            <a:r>
              <a:rPr lang="en-US" dirty="0" smtClean="0"/>
              <a:t>gets confirmation about the overall company plans and direction of the company.</a:t>
            </a:r>
          </a:p>
          <a:p>
            <a:pPr algn="just"/>
            <a:r>
              <a:rPr lang="en-US" u="sng" dirty="0" smtClean="0"/>
              <a:t>Investors and other External Stakeholders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First </a:t>
            </a:r>
            <a:r>
              <a:rPr lang="en-US" dirty="0" smtClean="0">
                <a:solidFill>
                  <a:srgbClr val="FF0000"/>
                </a:solidFill>
              </a:rPr>
              <a:t>show business idea and then feasibility analysis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Second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show the business plan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Sophisticated investors, potential business partners and recruits will base their assessment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future proposal prospects of a business on factor not on guesswork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Also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disclose all resource limitations the business must meet before it is ready to start earning revenues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smtClean="0"/>
              <a:t>Require capital to buy equipment or hire highly talented work force.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Questions to be answered by your business plan</a:t>
            </a:r>
            <a:endParaRPr lang="en-US" sz="3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Agency FB" panose="020B0503020202020204" pitchFamily="34" charset="0"/>
              </a:rPr>
              <a:t>Is your plan organized (appearance do count).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Agency FB" panose="020B0503020202020204" pitchFamily="34" charset="0"/>
              </a:rPr>
              <a:t>Is your product / services and business mission clear and simple?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Agency FB" panose="020B0503020202020204" pitchFamily="34" charset="0"/>
              </a:rPr>
              <a:t>Are you focused on the right thing?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Agency FB" panose="020B0503020202020204" pitchFamily="34" charset="0"/>
              </a:rPr>
              <a:t>Who is your customer?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Agency FB" panose="020B0503020202020204" pitchFamily="34" charset="0"/>
              </a:rPr>
              <a:t>Why will customers buy?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Agency FB" panose="020B0503020202020204" pitchFamily="34" charset="0"/>
              </a:rPr>
              <a:t>Do you have a competitive advantage?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Agency FB" panose="020B0503020202020204" pitchFamily="34" charset="0"/>
              </a:rPr>
              <a:t>Do you have a favorable cost structure?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Agency FB" panose="020B0503020202020204" pitchFamily="34" charset="0"/>
              </a:rPr>
              <a:t>Can the management team build a business?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Agency FB" panose="020B0503020202020204" pitchFamily="34" charset="0"/>
              </a:rPr>
              <a:t>How much money do you need?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Agency FB" panose="020B0503020202020204" pitchFamily="34" charset="0"/>
              </a:rPr>
              <a:t>How does your investor get a cash return?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latin typeface="Agency FB" panose="020B0503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000" dirty="0">
              <a:latin typeface="Agency FB" panose="020B05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300" u="sng" dirty="0" smtClean="0">
                <a:latin typeface="Agency FB" pitchFamily="34" charset="0"/>
              </a:rPr>
              <a:t>Outline of the Business Plan</a:t>
            </a:r>
            <a:br>
              <a:rPr lang="en-US" sz="3300" u="sng" dirty="0" smtClean="0">
                <a:latin typeface="Agency FB" pitchFamily="34" charset="0"/>
              </a:rPr>
            </a:br>
            <a:r>
              <a:rPr lang="en-US" sz="2200" b="1" dirty="0" smtClean="0">
                <a:solidFill>
                  <a:srgbClr val="FF0000"/>
                </a:solidFill>
              </a:rPr>
              <a:t>First “Cover Page” then “Table of Contents”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648200" cy="6096000"/>
          </a:xfrm>
        </p:spPr>
        <p:txBody>
          <a:bodyPr>
            <a:noAutofit/>
          </a:bodyPr>
          <a:lstStyle/>
          <a:p>
            <a:r>
              <a:rPr lang="en-US" sz="1400" b="1" u="sng" dirty="0" smtClean="0">
                <a:solidFill>
                  <a:srgbClr val="FF0000"/>
                </a:solidFill>
                <a:latin typeface="Agency FB" pitchFamily="34" charset="0"/>
              </a:rPr>
              <a:t>Executive Summary </a:t>
            </a:r>
            <a:r>
              <a:rPr lang="en-US" sz="1400" b="1" dirty="0" smtClean="0">
                <a:latin typeface="Agency FB" pitchFamily="34" charset="0"/>
              </a:rPr>
              <a:t>(if executive summary is convincing only then ask for full business plan)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Short overview of the entire business plan</a:t>
            </a:r>
          </a:p>
          <a:p>
            <a:r>
              <a:rPr lang="en-US" sz="1400" b="1" u="sng" dirty="0" smtClean="0">
                <a:solidFill>
                  <a:srgbClr val="FF0000"/>
                </a:solidFill>
                <a:latin typeface="Agency FB" pitchFamily="34" charset="0"/>
              </a:rPr>
              <a:t>Company Description 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Company history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Mission statement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Products and services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Current status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Legal status and ownership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Key </a:t>
            </a:r>
            <a:r>
              <a:rPr lang="en-US" sz="1400" b="1" dirty="0" err="1" smtClean="0">
                <a:latin typeface="Agency FB" pitchFamily="34" charset="0"/>
              </a:rPr>
              <a:t>key</a:t>
            </a:r>
            <a:r>
              <a:rPr lang="en-US" sz="1400" b="1" dirty="0" smtClean="0">
                <a:latin typeface="Agency FB" pitchFamily="34" charset="0"/>
              </a:rPr>
              <a:t> partnerships (if any)</a:t>
            </a:r>
          </a:p>
          <a:p>
            <a:r>
              <a:rPr lang="en-US" sz="1400" b="1" u="sng" dirty="0" smtClean="0">
                <a:solidFill>
                  <a:srgbClr val="FF0000"/>
                </a:solidFill>
                <a:latin typeface="Agency FB" pitchFamily="34" charset="0"/>
              </a:rPr>
              <a:t>Industry Analysis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Industry size, growth rate, and sales projections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Industry structure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Nature of participants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Key success factors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Industry trends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Long term prospects</a:t>
            </a:r>
          </a:p>
          <a:p>
            <a:r>
              <a:rPr lang="en-US" sz="1400" b="1" u="sng" dirty="0" smtClean="0">
                <a:solidFill>
                  <a:srgbClr val="FF0000"/>
                </a:solidFill>
                <a:latin typeface="Agency FB" pitchFamily="34" charset="0"/>
              </a:rPr>
              <a:t>Market Analysis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Market segmentation and target market selection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Buyer behavior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Competitor analysis</a:t>
            </a:r>
          </a:p>
          <a:p>
            <a:r>
              <a:rPr lang="en-US" sz="1400" b="1" u="sng" dirty="0" smtClean="0">
                <a:solidFill>
                  <a:srgbClr val="FF0000"/>
                </a:solidFill>
                <a:latin typeface="Agency FB" pitchFamily="34" charset="0"/>
              </a:rPr>
              <a:t>Marketing Plan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Overall marketing strategy</a:t>
            </a:r>
          </a:p>
          <a:p>
            <a:pPr lvl="1"/>
            <a:r>
              <a:rPr lang="en-US" sz="1400" b="1" dirty="0" smtClean="0">
                <a:latin typeface="Agency FB" pitchFamily="34" charset="0"/>
              </a:rPr>
              <a:t>Product, price, promotions, and distribution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Management Team and Company Structure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Management team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Board of Directors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Board of Advisers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Company Structure</a:t>
            </a:r>
          </a:p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Operations Plan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General approach to operations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Business location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Facilities and equipment</a:t>
            </a:r>
          </a:p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Product (or Service) Design and Development Plan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Development status and tasks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Challenges and risks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Intellectual property</a:t>
            </a:r>
          </a:p>
          <a:p>
            <a:r>
              <a:rPr lang="en-US" sz="2500" b="1" u="sng" dirty="0">
                <a:solidFill>
                  <a:srgbClr val="FF0000"/>
                </a:solidFill>
                <a:latin typeface="Agency FB" pitchFamily="34" charset="0"/>
              </a:rPr>
              <a:t>Financial Projections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Sources and uses of funds statements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Assumptions sheet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Pro Forma Income statements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Pro Forma Balance Sheets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Pro Forma Cash Flows</a:t>
            </a:r>
          </a:p>
          <a:p>
            <a:pPr lvl="1"/>
            <a:r>
              <a:rPr lang="en-US" sz="2500" b="1" dirty="0">
                <a:latin typeface="Agency FB" pitchFamily="34" charset="0"/>
              </a:rPr>
              <a:t>Ratio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FF0000"/>
                </a:solidFill>
              </a:rPr>
              <a:t>What to write in company Description Section ?</a:t>
            </a:r>
            <a:endParaRPr lang="en-US" sz="3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900" u="sng" dirty="0" smtClean="0">
                <a:solidFill>
                  <a:srgbClr val="FF0000"/>
                </a:solidFill>
              </a:rPr>
              <a:t>Company history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From where the idea for the company came.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Driving force behind its inception.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If it is a startup then must mention.</a:t>
            </a:r>
            <a:endParaRPr lang="en-US" sz="15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u="sng" dirty="0">
                <a:solidFill>
                  <a:srgbClr val="FF0000"/>
                </a:solidFill>
              </a:rPr>
              <a:t>Mission </a:t>
            </a:r>
            <a:r>
              <a:rPr lang="en-US" sz="1900" u="sng" dirty="0" smtClean="0">
                <a:solidFill>
                  <a:srgbClr val="FF0000"/>
                </a:solidFill>
              </a:rPr>
              <a:t>statement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Why a company exists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What it aspires (dream) to become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Defines the path (financial / moral)</a:t>
            </a:r>
            <a:endParaRPr lang="en-US" sz="15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u="sng" dirty="0">
                <a:solidFill>
                  <a:srgbClr val="FF0000"/>
                </a:solidFill>
              </a:rPr>
              <a:t>Products and </a:t>
            </a:r>
            <a:r>
              <a:rPr lang="en-US" sz="1900" u="sng" dirty="0" smtClean="0">
                <a:solidFill>
                  <a:srgbClr val="FF0000"/>
                </a:solidFill>
              </a:rPr>
              <a:t>services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How your products / services are unique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How to position (relative to its competitors) this in the market</a:t>
            </a:r>
            <a:endParaRPr lang="en-US" sz="15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u="sng" dirty="0">
                <a:solidFill>
                  <a:srgbClr val="FF0000"/>
                </a:solidFill>
              </a:rPr>
              <a:t>Current </a:t>
            </a:r>
            <a:r>
              <a:rPr lang="en-US" sz="1900" u="sng" dirty="0" smtClean="0">
                <a:solidFill>
                  <a:srgbClr val="FF0000"/>
                </a:solidFill>
              </a:rPr>
              <a:t>status (explain through milestones)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Development stage (where your company is at this time ….)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u="sng" dirty="0" smtClean="0"/>
              <a:t>Important milestones</a:t>
            </a:r>
          </a:p>
          <a:p>
            <a:pPr marL="1771650" lvl="3" indent="-457200">
              <a:buFont typeface="+mj-lt"/>
              <a:buAutoNum type="arabicPeriod"/>
            </a:pPr>
            <a:r>
              <a:rPr lang="en-US" sz="1100" dirty="0" smtClean="0"/>
              <a:t>Registered your company’s name</a:t>
            </a:r>
          </a:p>
          <a:p>
            <a:pPr marL="1771650" lvl="3" indent="-457200">
              <a:buFont typeface="+mj-lt"/>
              <a:buAutoNum type="arabicPeriod"/>
            </a:pPr>
            <a:r>
              <a:rPr lang="en-US" sz="1100" dirty="0" smtClean="0"/>
              <a:t>Completed a feasibility analysis</a:t>
            </a:r>
          </a:p>
          <a:p>
            <a:pPr marL="1771650" lvl="3" indent="-457200">
              <a:buFont typeface="+mj-lt"/>
              <a:buAutoNum type="arabicPeriod"/>
            </a:pPr>
            <a:r>
              <a:rPr lang="en-US" sz="1100" dirty="0" smtClean="0"/>
              <a:t>Written a business plan</a:t>
            </a:r>
          </a:p>
          <a:p>
            <a:pPr marL="1771650" lvl="3" indent="-457200">
              <a:buFont typeface="+mj-lt"/>
              <a:buAutoNum type="arabicPeriod"/>
            </a:pPr>
            <a:r>
              <a:rPr lang="en-US" sz="1100" dirty="0" smtClean="0"/>
              <a:t>Established a legal entity</a:t>
            </a:r>
            <a:endParaRPr lang="en-US" sz="15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u="sng" dirty="0">
                <a:solidFill>
                  <a:srgbClr val="FF0000"/>
                </a:solidFill>
              </a:rPr>
              <a:t>Legal status and </a:t>
            </a:r>
            <a:r>
              <a:rPr lang="en-US" sz="1900" u="sng" dirty="0" smtClean="0">
                <a:solidFill>
                  <a:srgbClr val="FF0000"/>
                </a:solidFill>
              </a:rPr>
              <a:t>ownership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Current form of business ownership (partnership / private limited)</a:t>
            </a:r>
            <a:endParaRPr lang="en-US" sz="15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u="sng" dirty="0">
                <a:solidFill>
                  <a:srgbClr val="FF0000"/>
                </a:solidFill>
              </a:rPr>
              <a:t>Key </a:t>
            </a:r>
            <a:r>
              <a:rPr lang="en-US" sz="1900" u="sng" dirty="0" smtClean="0">
                <a:solidFill>
                  <a:srgbClr val="FF0000"/>
                </a:solidFill>
              </a:rPr>
              <a:t>partnerships </a:t>
            </a:r>
            <a:r>
              <a:rPr lang="en-US" sz="1900" u="sng" dirty="0">
                <a:solidFill>
                  <a:srgbClr val="FF0000"/>
                </a:solidFill>
              </a:rPr>
              <a:t>(if any</a:t>
            </a:r>
            <a:r>
              <a:rPr lang="en-US" sz="1900" u="sng" dirty="0" smtClean="0">
                <a:solidFill>
                  <a:srgbClr val="FF0000"/>
                </a:solidFill>
              </a:rPr>
              <a:t>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500" dirty="0" smtClean="0"/>
              <a:t>Partnership with other companies to make your company work in competitive world.</a:t>
            </a:r>
            <a:endParaRPr lang="en-US" sz="1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Type of Partnership that are common in Business Plan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Smaller companies partnering with larger companies </a:t>
            </a:r>
          </a:p>
          <a:p>
            <a:pPr lvl="1"/>
            <a:r>
              <a:rPr lang="en-US" sz="2200" dirty="0" smtClean="0"/>
              <a:t>to bring their products to market.</a:t>
            </a:r>
          </a:p>
          <a:p>
            <a:pPr lvl="1"/>
            <a:r>
              <a:rPr lang="en-US" sz="2200" dirty="0" smtClean="0"/>
              <a:t>to produce, fulfill, and / or ship their products.</a:t>
            </a:r>
          </a:p>
          <a:p>
            <a:pPr lvl="1"/>
            <a:r>
              <a:rPr lang="en-US" sz="2200" dirty="0" smtClean="0"/>
              <a:t>Outsourcing Human Resources Management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Industry Analysis</a:t>
            </a:r>
            <a:br>
              <a:rPr lang="en-US" u="sng" dirty="0" smtClean="0">
                <a:solidFill>
                  <a:srgbClr val="FF0000"/>
                </a:solidFill>
              </a:rPr>
            </a:br>
            <a:r>
              <a:rPr lang="en-US" sz="1700" u="sng" dirty="0" smtClean="0">
                <a:solidFill>
                  <a:srgbClr val="00B050"/>
                </a:solidFill>
              </a:rPr>
              <a:t>(before a business selects its target market, it should have a good grasp in its industry)</a:t>
            </a:r>
            <a:endParaRPr lang="en-US" sz="1700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Industry size, growth rate, and sales </a:t>
            </a:r>
            <a:r>
              <a:rPr lang="en-US" sz="1800" u="sng" dirty="0" smtClean="0">
                <a:solidFill>
                  <a:srgbClr val="FF0000"/>
                </a:solidFill>
              </a:rPr>
              <a:t>projections 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Promising areas of this industry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Points of vulnerability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Industry </a:t>
            </a:r>
            <a:r>
              <a:rPr lang="en-US" sz="1800" u="sng" dirty="0" smtClean="0">
                <a:solidFill>
                  <a:srgbClr val="FF0000"/>
                </a:solidFill>
              </a:rPr>
              <a:t>structure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How concentrated / fragmented 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Fragmented industries are more receptive to new entrants than industries that are dominated by a handful of a large firms.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Nature of </a:t>
            </a:r>
            <a:r>
              <a:rPr lang="en-US" sz="1800" u="sng" dirty="0" smtClean="0">
                <a:solidFill>
                  <a:srgbClr val="FF0000"/>
                </a:solidFill>
              </a:rPr>
              <a:t>participants (companies)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Are the industry participants innovative or conservative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Key success </a:t>
            </a:r>
            <a:r>
              <a:rPr lang="en-US" sz="1800" u="sng" dirty="0" smtClean="0">
                <a:solidFill>
                  <a:srgbClr val="FF0000"/>
                </a:solidFill>
              </a:rPr>
              <a:t>factors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6-10 key factors (must be competent to compete)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Then differentiation.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Industry </a:t>
            </a:r>
            <a:r>
              <a:rPr lang="en-US" sz="1800" u="sng" dirty="0" smtClean="0">
                <a:solidFill>
                  <a:srgbClr val="FF0000"/>
                </a:solidFill>
              </a:rPr>
              <a:t>trends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Economic trends / social trends / technological trends / political &amp; regulatory changes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u="sng" dirty="0">
                <a:solidFill>
                  <a:srgbClr val="FF0000"/>
                </a:solidFill>
              </a:rPr>
              <a:t>Long term </a:t>
            </a:r>
            <a:r>
              <a:rPr lang="en-US" sz="1800" u="sng" dirty="0" smtClean="0">
                <a:solidFill>
                  <a:srgbClr val="FF0000"/>
                </a:solidFill>
              </a:rPr>
              <a:t>prospects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What are the trends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What you belief (as an entrepreneur)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Market Analysis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sz="1800" u="sng" dirty="0"/>
              <a:t>Market segmentation and target market </a:t>
            </a:r>
            <a:r>
              <a:rPr lang="en-US" sz="1800" u="sng" dirty="0" smtClean="0"/>
              <a:t>selection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Dividing the market into distinct segments</a:t>
            </a:r>
          </a:p>
          <a:p>
            <a:pPr marL="1657350" lvl="3" indent="-342900">
              <a:buFont typeface="+mj-lt"/>
              <a:buAutoNum type="arabicPeriod"/>
            </a:pPr>
            <a:r>
              <a:rPr lang="en-US" sz="1000" dirty="0" smtClean="0"/>
              <a:t>Geographic (city / country)</a:t>
            </a:r>
          </a:p>
          <a:p>
            <a:pPr marL="1657350" lvl="3" indent="-342900">
              <a:buFont typeface="+mj-lt"/>
              <a:buAutoNum type="arabicPeriod"/>
            </a:pPr>
            <a:r>
              <a:rPr lang="en-US" sz="1000" dirty="0" smtClean="0"/>
              <a:t>Demographic (age / gender / income)</a:t>
            </a:r>
          </a:p>
          <a:p>
            <a:pPr marL="1657350" lvl="3" indent="-342900">
              <a:buFont typeface="+mj-lt"/>
              <a:buAutoNum type="arabicPeriod"/>
            </a:pPr>
            <a:r>
              <a:rPr lang="en-US" sz="1000" dirty="0" smtClean="0"/>
              <a:t>Psychographic (personality / lifestyle / values)</a:t>
            </a: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Buyer behavior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Competitor </a:t>
            </a:r>
            <a:r>
              <a:rPr lang="en-US" sz="1800" dirty="0" smtClean="0"/>
              <a:t>analysis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Marketing Plan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u="sng" dirty="0" smtClean="0"/>
              <a:t>Overall </a:t>
            </a:r>
            <a:r>
              <a:rPr lang="en-US" sz="2000" u="sng" dirty="0"/>
              <a:t>marketing </a:t>
            </a:r>
            <a:r>
              <a:rPr lang="en-US" sz="2000" u="sng" dirty="0" smtClean="0"/>
              <a:t>strategy</a:t>
            </a:r>
          </a:p>
          <a:p>
            <a:pPr lvl="2"/>
            <a:r>
              <a:rPr lang="en-US" sz="1600" dirty="0" smtClean="0"/>
              <a:t>How </a:t>
            </a:r>
            <a:r>
              <a:rPr lang="en-US" sz="1600" dirty="0" smtClean="0"/>
              <a:t>it differentiates</a:t>
            </a:r>
          </a:p>
          <a:p>
            <a:pPr lvl="2"/>
            <a:r>
              <a:rPr lang="en-US" sz="1600" dirty="0" smtClean="0"/>
              <a:t>Guidance for how the company should reach it s target markets via (4PCs)</a:t>
            </a:r>
            <a:endParaRPr lang="en-US" sz="1600" dirty="0"/>
          </a:p>
          <a:p>
            <a:pPr lvl="1"/>
            <a:r>
              <a:rPr lang="en-US" sz="2000" dirty="0"/>
              <a:t>Product, price, promotions, and </a:t>
            </a:r>
            <a:r>
              <a:rPr lang="en-US" sz="2000" dirty="0" smtClean="0"/>
              <a:t>distribution </a:t>
            </a:r>
            <a:r>
              <a:rPr lang="en-US" sz="1200" dirty="0" smtClean="0">
                <a:solidFill>
                  <a:srgbClr val="FF0000"/>
                </a:solidFill>
              </a:rPr>
              <a:t>(sync with differentiation)</a:t>
            </a:r>
            <a:endParaRPr 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u="sng" dirty="0">
                <a:solidFill>
                  <a:srgbClr val="FF0000"/>
                </a:solidFill>
              </a:rPr>
              <a:t>Management Team and Company </a:t>
            </a:r>
            <a:r>
              <a:rPr lang="en-US" sz="3500" u="sng" dirty="0" smtClean="0">
                <a:solidFill>
                  <a:srgbClr val="FF0000"/>
                </a:solidFill>
              </a:rPr>
              <a:t>Structure</a:t>
            </a:r>
            <a:br>
              <a:rPr lang="en-US" sz="3500" u="sng" dirty="0" smtClean="0">
                <a:solidFill>
                  <a:srgbClr val="FF0000"/>
                </a:solidFill>
              </a:rPr>
            </a:br>
            <a:r>
              <a:rPr lang="en-US" sz="1200" u="sng" dirty="0" smtClean="0">
                <a:solidFill>
                  <a:srgbClr val="FF0000"/>
                </a:solidFill>
              </a:rPr>
              <a:t>(investors first executive summary and then go directly to this section)</a:t>
            </a:r>
            <a:r>
              <a:rPr lang="en-US" sz="1200" u="sng" dirty="0">
                <a:solidFill>
                  <a:srgbClr val="FF0000"/>
                </a:solidFill>
              </a:rPr>
              <a:t/>
            </a:r>
            <a:br>
              <a:rPr lang="en-US" sz="1200" u="sng" dirty="0">
                <a:solidFill>
                  <a:srgbClr val="FF0000"/>
                </a:solidFill>
              </a:rPr>
            </a:b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300" dirty="0" smtClean="0"/>
              <a:t>Management team</a:t>
            </a:r>
          </a:p>
          <a:p>
            <a:pPr lvl="2"/>
            <a:r>
              <a:rPr lang="en-US" sz="1900" dirty="0" smtClean="0"/>
              <a:t>Brief profile of each member</a:t>
            </a:r>
          </a:p>
          <a:p>
            <a:pPr lvl="3"/>
            <a:r>
              <a:rPr lang="en-US" sz="1500" dirty="0" smtClean="0"/>
              <a:t>Position (title)</a:t>
            </a:r>
          </a:p>
          <a:p>
            <a:pPr lvl="3"/>
            <a:r>
              <a:rPr lang="en-US" sz="1500" dirty="0" smtClean="0"/>
              <a:t>Duties / responsibilities</a:t>
            </a:r>
          </a:p>
          <a:p>
            <a:pPr lvl="3"/>
            <a:r>
              <a:rPr lang="en-US" sz="1500" dirty="0" smtClean="0"/>
              <a:t>Previous industry / related experience</a:t>
            </a:r>
          </a:p>
          <a:p>
            <a:pPr lvl="3"/>
            <a:r>
              <a:rPr lang="en-US" sz="1500" dirty="0" smtClean="0"/>
              <a:t>Previous successes</a:t>
            </a:r>
          </a:p>
          <a:p>
            <a:pPr lvl="3"/>
            <a:r>
              <a:rPr lang="en-US" sz="1500" dirty="0" smtClean="0"/>
              <a:t>Educational background</a:t>
            </a:r>
            <a:endParaRPr lang="en-US" sz="1500" dirty="0"/>
          </a:p>
          <a:p>
            <a:pPr lvl="1"/>
            <a:r>
              <a:rPr lang="en-US" sz="2300" dirty="0"/>
              <a:t>Board of </a:t>
            </a:r>
            <a:r>
              <a:rPr lang="en-US" sz="2300" dirty="0" smtClean="0"/>
              <a:t>Directors (Legal responsibilities)</a:t>
            </a:r>
            <a:endParaRPr lang="en-US" sz="2300" dirty="0"/>
          </a:p>
          <a:p>
            <a:pPr lvl="1"/>
            <a:r>
              <a:rPr lang="en-US" sz="2300" dirty="0"/>
              <a:t>Board of </a:t>
            </a:r>
            <a:r>
              <a:rPr lang="en-US" sz="2300" dirty="0" smtClean="0"/>
              <a:t>Advisers (No legal responsibilities)</a:t>
            </a:r>
            <a:endParaRPr lang="en-US" sz="2300" dirty="0"/>
          </a:p>
          <a:p>
            <a:pPr lvl="1"/>
            <a:r>
              <a:rPr lang="en-US" sz="2300" dirty="0"/>
              <a:t>Company </a:t>
            </a:r>
            <a:r>
              <a:rPr lang="en-US" sz="2300" dirty="0" smtClean="0"/>
              <a:t>Structure</a:t>
            </a:r>
          </a:p>
          <a:p>
            <a:pPr lvl="2"/>
            <a:r>
              <a:rPr lang="en-US" sz="1200" dirty="0" smtClean="0"/>
              <a:t>Organizational chart (graphical representation of authority / responsibility)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Operations Plan </a:t>
            </a:r>
            <a:r>
              <a:rPr lang="en-US" sz="1700" dirty="0" smtClean="0">
                <a:solidFill>
                  <a:srgbClr val="FF0000"/>
                </a:solidFill>
              </a:rPr>
              <a:t>(3-4 pages)</a:t>
            </a:r>
            <a:br>
              <a:rPr lang="en-US" sz="1700" dirty="0" smtClean="0">
                <a:solidFill>
                  <a:srgbClr val="FF0000"/>
                </a:solidFill>
              </a:rPr>
            </a:br>
            <a:r>
              <a:rPr lang="en-US" sz="1700" dirty="0" smtClean="0">
                <a:solidFill>
                  <a:srgbClr val="FF0000"/>
                </a:solidFill>
              </a:rPr>
              <a:t>(how the business will be run)</a:t>
            </a:r>
            <a:br>
              <a:rPr lang="en-US" sz="1700" dirty="0" smtClean="0">
                <a:solidFill>
                  <a:srgbClr val="FF0000"/>
                </a:solidFill>
              </a:rPr>
            </a:br>
            <a:r>
              <a:rPr lang="en-US" sz="1700" dirty="0" smtClean="0">
                <a:solidFill>
                  <a:srgbClr val="FF0000"/>
                </a:solidFill>
              </a:rPr>
              <a:t>(what could be break / make issues)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General </a:t>
            </a:r>
            <a:r>
              <a:rPr lang="en-US" dirty="0"/>
              <a:t>approach to operations</a:t>
            </a:r>
          </a:p>
          <a:p>
            <a:pPr lvl="1"/>
            <a:r>
              <a:rPr lang="en-US" dirty="0"/>
              <a:t>Business location</a:t>
            </a:r>
          </a:p>
          <a:p>
            <a:pPr lvl="1"/>
            <a:r>
              <a:rPr lang="en-US" dirty="0"/>
              <a:t>Facilities and equipment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Operations Plan </a:t>
            </a:r>
            <a:r>
              <a:rPr lang="en-US" sz="1700" dirty="0" smtClean="0">
                <a:solidFill>
                  <a:srgbClr val="FF0000"/>
                </a:solidFill>
              </a:rPr>
              <a:t>(3-4 pages)</a:t>
            </a:r>
            <a:br>
              <a:rPr lang="en-US" sz="1700" dirty="0" smtClean="0">
                <a:solidFill>
                  <a:srgbClr val="FF0000"/>
                </a:solidFill>
              </a:rPr>
            </a:br>
            <a:r>
              <a:rPr lang="en-US" sz="1700" dirty="0" smtClean="0">
                <a:solidFill>
                  <a:srgbClr val="FF0000"/>
                </a:solidFill>
              </a:rPr>
              <a:t>(how the business will be run)</a:t>
            </a:r>
            <a:br>
              <a:rPr lang="en-US" sz="1700" dirty="0" smtClean="0">
                <a:solidFill>
                  <a:srgbClr val="FF0000"/>
                </a:solidFill>
              </a:rPr>
            </a:br>
            <a:r>
              <a:rPr lang="en-US" sz="1700" dirty="0" smtClean="0">
                <a:solidFill>
                  <a:srgbClr val="FF0000"/>
                </a:solidFill>
              </a:rPr>
              <a:t>(what could be break / make issues)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Back Stage </a:t>
            </a:r>
            <a:r>
              <a:rPr lang="en-US" sz="1500" u="sng" dirty="0" smtClean="0">
                <a:solidFill>
                  <a:srgbClr val="FF0000"/>
                </a:solidFill>
              </a:rPr>
              <a:t>(Behind the Scenes Activities ) </a:t>
            </a:r>
            <a:endParaRPr lang="en-US" sz="1500" u="sng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Staff selection</a:t>
            </a:r>
          </a:p>
          <a:p>
            <a:r>
              <a:rPr lang="en-US" sz="2000" dirty="0" smtClean="0"/>
              <a:t>Operations manual</a:t>
            </a:r>
          </a:p>
          <a:p>
            <a:r>
              <a:rPr lang="en-US" sz="2000" dirty="0" smtClean="0"/>
              <a:t>Relationship with suppliers</a:t>
            </a:r>
          </a:p>
          <a:p>
            <a:r>
              <a:rPr lang="en-US" sz="2000" dirty="0" smtClean="0"/>
              <a:t>Relationships with govt.</a:t>
            </a:r>
          </a:p>
          <a:p>
            <a:r>
              <a:rPr lang="en-US" sz="2000" dirty="0" smtClean="0"/>
              <a:t>Development of marketing materials</a:t>
            </a:r>
          </a:p>
          <a:p>
            <a:r>
              <a:rPr lang="en-US" sz="2000" dirty="0" smtClean="0"/>
              <a:t>Employee orientation and training </a:t>
            </a:r>
          </a:p>
          <a:p>
            <a:r>
              <a:rPr lang="en-US" sz="2000" dirty="0" smtClean="0"/>
              <a:t>Emergency plans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Front Stage </a:t>
            </a:r>
            <a:r>
              <a:rPr lang="en-US" sz="1500" u="sng" dirty="0" smtClean="0">
                <a:solidFill>
                  <a:srgbClr val="FF0000"/>
                </a:solidFill>
              </a:rPr>
              <a:t>(What the Members See)</a:t>
            </a:r>
            <a:endParaRPr lang="en-US" sz="1500" u="sng" dirty="0">
              <a:solidFill>
                <a:srgbClr val="FF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Member tours </a:t>
            </a:r>
          </a:p>
          <a:p>
            <a:r>
              <a:rPr lang="en-US" sz="2000" dirty="0" smtClean="0"/>
              <a:t>Operating hours</a:t>
            </a:r>
          </a:p>
          <a:p>
            <a:r>
              <a:rPr lang="en-US" sz="2000" dirty="0" smtClean="0"/>
              <a:t>Staff assistance</a:t>
            </a:r>
          </a:p>
          <a:p>
            <a:r>
              <a:rPr lang="en-US" sz="2000" dirty="0" smtClean="0"/>
              <a:t>Fitness classes and programs</a:t>
            </a:r>
          </a:p>
          <a:p>
            <a:r>
              <a:rPr lang="en-US" sz="2000" dirty="0" smtClean="0"/>
              <a:t>Fitness machines</a:t>
            </a:r>
          </a:p>
          <a:p>
            <a:r>
              <a:rPr lang="en-US" sz="2000" dirty="0" smtClean="0"/>
              <a:t>Workshops</a:t>
            </a:r>
          </a:p>
          <a:p>
            <a:r>
              <a:rPr lang="en-US" sz="2000" dirty="0" smtClean="0"/>
              <a:t>Monthly newsletter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0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>
                <a:solidFill>
                  <a:srgbClr val="FF0000"/>
                </a:solidFill>
              </a:rPr>
              <a:t>Product (or Service) Design and Development Plan</a:t>
            </a:r>
            <a:br>
              <a:rPr lang="en-US" sz="3000" u="sng" dirty="0">
                <a:solidFill>
                  <a:srgbClr val="FF0000"/>
                </a:solidFill>
              </a:rPr>
            </a:b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Development </a:t>
            </a:r>
            <a:r>
              <a:rPr lang="en-US" dirty="0"/>
              <a:t>status and </a:t>
            </a:r>
            <a:r>
              <a:rPr lang="en-US" dirty="0" smtClean="0"/>
              <a:t>tasks</a:t>
            </a:r>
          </a:p>
          <a:p>
            <a:pPr lvl="2"/>
            <a:r>
              <a:rPr lang="en-US" sz="2000" dirty="0" smtClean="0"/>
              <a:t>If developing new products / services then must mention</a:t>
            </a:r>
          </a:p>
          <a:p>
            <a:pPr lvl="2"/>
            <a:r>
              <a:rPr lang="en-US" sz="2000" dirty="0" smtClean="0"/>
              <a:t>What are your development efforts </a:t>
            </a:r>
          </a:p>
          <a:p>
            <a:pPr lvl="2"/>
            <a:r>
              <a:rPr lang="en-US" sz="2000" dirty="0" smtClean="0"/>
              <a:t>Details of logical path of that new product development</a:t>
            </a:r>
          </a:p>
          <a:p>
            <a:pPr lvl="2"/>
            <a:r>
              <a:rPr lang="en-US" sz="2000" dirty="0" smtClean="0"/>
              <a:t>timelines</a:t>
            </a:r>
            <a:endParaRPr lang="en-US" sz="2000" dirty="0"/>
          </a:p>
          <a:p>
            <a:pPr lvl="1"/>
            <a:r>
              <a:rPr lang="en-US" dirty="0"/>
              <a:t>Challenges and risks</a:t>
            </a:r>
          </a:p>
          <a:p>
            <a:pPr lvl="1"/>
            <a:r>
              <a:rPr lang="en-US" dirty="0"/>
              <a:t>Intellectual property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2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Financial Projections</a:t>
            </a:r>
            <a:br>
              <a:rPr lang="en-US" u="sng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3400" u="sng" dirty="0" smtClean="0"/>
              <a:t>Sources </a:t>
            </a:r>
            <a:r>
              <a:rPr lang="en-US" sz="3400" u="sng" dirty="0"/>
              <a:t>and uses of funds </a:t>
            </a:r>
            <a:r>
              <a:rPr lang="en-US" sz="3400" u="sng" dirty="0" smtClean="0"/>
              <a:t>statements</a:t>
            </a:r>
          </a:p>
          <a:p>
            <a:pPr lvl="2"/>
            <a:r>
              <a:rPr lang="en-US" sz="2200" dirty="0" smtClean="0"/>
              <a:t>How much money a firm needs</a:t>
            </a:r>
          </a:p>
          <a:p>
            <a:pPr lvl="2"/>
            <a:r>
              <a:rPr lang="en-US" sz="2200" dirty="0" smtClean="0"/>
              <a:t>Where the money will come from</a:t>
            </a:r>
          </a:p>
          <a:p>
            <a:pPr lvl="2"/>
            <a:r>
              <a:rPr lang="en-US" sz="2200" dirty="0" smtClean="0"/>
              <a:t>What the money will be used for</a:t>
            </a:r>
            <a:endParaRPr lang="en-US" sz="2200" dirty="0"/>
          </a:p>
          <a:p>
            <a:pPr lvl="1"/>
            <a:r>
              <a:rPr lang="en-US" sz="3400" u="sng" dirty="0"/>
              <a:t>Assumptions </a:t>
            </a:r>
            <a:r>
              <a:rPr lang="en-US" sz="3400" u="sng" dirty="0" smtClean="0"/>
              <a:t>sheet</a:t>
            </a:r>
          </a:p>
          <a:p>
            <a:pPr lvl="2"/>
            <a:r>
              <a:rPr lang="en-US" sz="2600" dirty="0" smtClean="0"/>
              <a:t>Pakistan population is going to be increased by 3% annually</a:t>
            </a:r>
          </a:p>
          <a:p>
            <a:pPr lvl="2"/>
            <a:r>
              <a:rPr lang="en-US" sz="2600" dirty="0" smtClean="0"/>
              <a:t>Sales projections are based on this population growth</a:t>
            </a:r>
            <a:endParaRPr lang="en-US" sz="2600" dirty="0"/>
          </a:p>
          <a:p>
            <a:pPr lvl="1"/>
            <a:r>
              <a:rPr lang="en-US" sz="3400" dirty="0"/>
              <a:t>Pro Forma Income </a:t>
            </a:r>
            <a:r>
              <a:rPr lang="en-US" sz="3400" dirty="0" smtClean="0"/>
              <a:t>statements </a:t>
            </a:r>
            <a:r>
              <a:rPr lang="en-US" sz="1700" dirty="0" smtClean="0"/>
              <a:t>(future not past – 3 to 5 years)</a:t>
            </a:r>
            <a:endParaRPr lang="en-US" sz="1700" dirty="0"/>
          </a:p>
          <a:p>
            <a:pPr lvl="1"/>
            <a:r>
              <a:rPr lang="en-US" sz="3400" dirty="0"/>
              <a:t>Pro Forma Balance </a:t>
            </a:r>
            <a:r>
              <a:rPr lang="en-US" sz="3400" dirty="0" smtClean="0"/>
              <a:t>Sheets </a:t>
            </a:r>
            <a:r>
              <a:rPr lang="en-US" sz="1700" dirty="0" smtClean="0"/>
              <a:t>(future not past – 3 to five years)</a:t>
            </a:r>
            <a:endParaRPr lang="en-US" sz="1700" dirty="0"/>
          </a:p>
          <a:p>
            <a:pPr lvl="1"/>
            <a:r>
              <a:rPr lang="en-US" sz="3400" dirty="0"/>
              <a:t>Pro Forma Cash </a:t>
            </a:r>
            <a:r>
              <a:rPr lang="en-US" sz="3400" dirty="0" smtClean="0"/>
              <a:t>Flows </a:t>
            </a:r>
            <a:r>
              <a:rPr lang="en-US" sz="1700" dirty="0" smtClean="0"/>
              <a:t>(future not past – 3 to five years)</a:t>
            </a:r>
            <a:endParaRPr lang="en-US" sz="1700" dirty="0"/>
          </a:p>
          <a:p>
            <a:pPr lvl="1"/>
            <a:r>
              <a:rPr lang="en-US" sz="3400" u="sng" dirty="0"/>
              <a:t>Ratio </a:t>
            </a:r>
            <a:r>
              <a:rPr lang="en-US" sz="3400" u="sng" dirty="0" smtClean="0"/>
              <a:t>Analysis</a:t>
            </a:r>
          </a:p>
          <a:p>
            <a:pPr lvl="2"/>
            <a:r>
              <a:rPr lang="en-US" sz="3000" dirty="0" smtClean="0"/>
              <a:t>Return on assets</a:t>
            </a:r>
          </a:p>
          <a:p>
            <a:pPr lvl="2"/>
            <a:r>
              <a:rPr lang="en-US" sz="3000" dirty="0" smtClean="0"/>
              <a:t>Return on sales </a:t>
            </a:r>
          </a:p>
          <a:p>
            <a:pPr lvl="2"/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8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The 10 most important questions a business plan should answer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Is the business just an idea / opportunity with real potential.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Is the product / service viable (add significant value to customer) (feasibility analysis completed ? ) (Results ?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Business entering into exciting / growing industry (has the firm found any attractive position)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Business has well defined target market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Does the business has points of differentiation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Does the business has sound marketing plan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Is the management team experience / skilled to launch a new firm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Is the business’s operations’ plan appropriate and sound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Assumptions (financial on realistic grounds )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Financial projections completed correctly (is bright future of the firm )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/>
              <a:t>Elements of a business plan </a:t>
            </a:r>
            <a:r>
              <a:rPr lang="en-US" sz="3300" b="1" i="1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(section 1-4)</a:t>
            </a:r>
            <a:endParaRPr lang="en-US" sz="3300" b="1" i="1" u="sng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Agency FB" panose="020B0503020202020204" pitchFamily="34" charset="0"/>
              </a:rPr>
              <a:t>Section 1: Executive Summary</a:t>
            </a:r>
          </a:p>
          <a:p>
            <a:pPr marL="0" indent="0">
              <a:buNone/>
            </a:pPr>
            <a:r>
              <a:rPr lang="en-US" sz="2000" b="1" i="1" u="sng" dirty="0" smtClean="0">
                <a:latin typeface="Agency FB" panose="020B0503020202020204" pitchFamily="34" charset="0"/>
              </a:rPr>
              <a:t>Section 2: Business Description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700" dirty="0" smtClean="0">
                <a:latin typeface="Agency FB" panose="020B0503020202020204" pitchFamily="34" charset="0"/>
              </a:rPr>
              <a:t>General description of the business.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700" dirty="0" smtClean="0">
                <a:latin typeface="Agency FB" panose="020B0503020202020204" pitchFamily="34" charset="0"/>
              </a:rPr>
              <a:t>Industry background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700" dirty="0" smtClean="0">
                <a:latin typeface="Agency FB" panose="020B0503020202020204" pitchFamily="34" charset="0"/>
              </a:rPr>
              <a:t>Goals and potential of the business and milestones (if any)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700" dirty="0" smtClean="0">
                <a:latin typeface="Agency FB" panose="020B0503020202020204" pitchFamily="34" charset="0"/>
              </a:rPr>
              <a:t>Uniqueness of product or service.</a:t>
            </a:r>
          </a:p>
          <a:p>
            <a:pPr marL="0" indent="0">
              <a:buNone/>
            </a:pPr>
            <a:r>
              <a:rPr lang="en-US" sz="2000" b="1" i="1" u="sng" dirty="0" smtClean="0">
                <a:latin typeface="Agency FB" panose="020B0503020202020204" pitchFamily="34" charset="0"/>
              </a:rPr>
              <a:t>Section 3: Marketing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1600" b="1" i="1" dirty="0" smtClean="0">
                <a:latin typeface="Agency FB" panose="020B0503020202020204" pitchFamily="34" charset="0"/>
              </a:rPr>
              <a:t>Research and Analysis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sz="1700" dirty="0" smtClean="0">
                <a:latin typeface="Agency FB" panose="020B0503020202020204" pitchFamily="34" charset="0"/>
              </a:rPr>
              <a:t>Target market (customers identified)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sz="1700" dirty="0" smtClean="0">
                <a:latin typeface="Agency FB" panose="020B0503020202020204" pitchFamily="34" charset="0"/>
              </a:rPr>
              <a:t>Market size and trends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sz="1700" dirty="0" smtClean="0">
                <a:latin typeface="Agency FB" panose="020B0503020202020204" pitchFamily="34" charset="0"/>
              </a:rPr>
              <a:t>Competition.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sz="1700" dirty="0" smtClean="0">
                <a:latin typeface="Agency FB" panose="020B0503020202020204" pitchFamily="34" charset="0"/>
              </a:rPr>
              <a:t>Estimated market size.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1600" b="1" i="1" dirty="0" smtClean="0">
                <a:latin typeface="Agency FB" panose="020B0503020202020204" pitchFamily="34" charset="0"/>
              </a:rPr>
              <a:t>Marketing Plan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sz="1700" dirty="0" smtClean="0">
                <a:latin typeface="Agency FB" panose="020B0503020202020204" pitchFamily="34" charset="0"/>
              </a:rPr>
              <a:t>Market strategy – sales and distribution.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sz="1700" dirty="0" smtClean="0">
                <a:latin typeface="Agency FB" panose="020B0503020202020204" pitchFamily="34" charset="0"/>
              </a:rPr>
              <a:t>Pricing.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sz="1700" dirty="0" smtClean="0">
                <a:latin typeface="Agency FB" panose="020B0503020202020204" pitchFamily="34" charset="0"/>
              </a:rPr>
              <a:t>Advertising and promotions.</a:t>
            </a:r>
          </a:p>
          <a:p>
            <a:pPr marL="0" indent="0">
              <a:buNone/>
            </a:pPr>
            <a:r>
              <a:rPr lang="en-US" sz="2000" b="1" i="1" u="sng" dirty="0" smtClean="0">
                <a:latin typeface="Agency FB" panose="020B0503020202020204" pitchFamily="34" charset="0"/>
              </a:rPr>
              <a:t>Section 4: Operations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800" dirty="0" smtClean="0">
                <a:latin typeface="Agency FB" panose="020B0503020202020204" pitchFamily="34" charset="0"/>
              </a:rPr>
              <a:t>Identify location : advantages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800" dirty="0" smtClean="0">
                <a:latin typeface="Agency FB" panose="020B0503020202020204" pitchFamily="34" charset="0"/>
              </a:rPr>
              <a:t>Specific operational procedures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800" dirty="0" smtClean="0">
                <a:latin typeface="Agency FB" panose="020B0503020202020204" pitchFamily="34" charset="0"/>
              </a:rPr>
              <a:t>Personnel needs and uses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800" dirty="0" smtClean="0">
                <a:latin typeface="Agency FB" panose="020B0503020202020204" pitchFamily="34" charset="0"/>
              </a:rPr>
              <a:t>Proximity to suppliers.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/>
              <a:t>Elements of a business plan </a:t>
            </a:r>
            <a:r>
              <a:rPr lang="en-US" sz="3300" b="1" i="1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(section 5-8)</a:t>
            </a:r>
            <a:endParaRPr lang="en-US" sz="3300" b="1" i="1" u="sng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 smtClean="0">
                <a:latin typeface="Agency FB" panose="020B0503020202020204" pitchFamily="34" charset="0"/>
              </a:rPr>
              <a:t>Section 5: Management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>
                <a:latin typeface="Agency FB" panose="020B0503020202020204" pitchFamily="34" charset="0"/>
              </a:rPr>
              <a:t>Management team – key personnel.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>
                <a:latin typeface="Agency FB" panose="020B0503020202020204" pitchFamily="34" charset="0"/>
              </a:rPr>
              <a:t>Legal structure – stock agreement, employment agreement, ownership.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>
                <a:latin typeface="Agency FB" panose="020B0503020202020204" pitchFamily="34" charset="0"/>
              </a:rPr>
              <a:t>Board of Directors, advisors, consultants.</a:t>
            </a:r>
          </a:p>
          <a:p>
            <a:pPr marL="0" indent="0">
              <a:buNone/>
            </a:pPr>
            <a:r>
              <a:rPr lang="en-US" sz="2000" b="1" i="1" u="sng" dirty="0" smtClean="0">
                <a:latin typeface="Agency FB" panose="020B0503020202020204" pitchFamily="34" charset="0"/>
              </a:rPr>
              <a:t>Section 6: Financial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b="1" i="1" dirty="0" smtClean="0">
                <a:latin typeface="Agency FB" panose="020B0503020202020204" pitchFamily="34" charset="0"/>
              </a:rPr>
              <a:t>Financial forecast.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700" dirty="0" smtClean="0">
                <a:latin typeface="Agency FB" panose="020B0503020202020204" pitchFamily="34" charset="0"/>
              </a:rPr>
              <a:t>Profit and loss.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700" dirty="0" smtClean="0">
                <a:latin typeface="Agency FB" panose="020B0503020202020204" pitchFamily="34" charset="0"/>
              </a:rPr>
              <a:t>Cash flow.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700" dirty="0" smtClean="0">
                <a:latin typeface="Agency FB" panose="020B0503020202020204" pitchFamily="34" charset="0"/>
              </a:rPr>
              <a:t>Break even analysis.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700" dirty="0" smtClean="0">
                <a:latin typeface="Agency FB" panose="020B0503020202020204" pitchFamily="34" charset="0"/>
              </a:rPr>
              <a:t>Cost controls.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1700" dirty="0" smtClean="0">
                <a:latin typeface="Agency FB" panose="020B0503020202020204" pitchFamily="34" charset="0"/>
              </a:rPr>
              <a:t>Budgeting plans. </a:t>
            </a:r>
          </a:p>
          <a:p>
            <a:pPr marL="0" indent="0">
              <a:buNone/>
            </a:pPr>
            <a:r>
              <a:rPr lang="en-US" sz="2000" b="1" i="1" u="sng" dirty="0" smtClean="0">
                <a:latin typeface="Agency FB" panose="020B0503020202020204" pitchFamily="34" charset="0"/>
              </a:rPr>
              <a:t>Section 7: Critical Risks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>
                <a:latin typeface="Agency FB" panose="020B0503020202020204" pitchFamily="34" charset="0"/>
              </a:rPr>
              <a:t>Potential problems.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>
                <a:latin typeface="Agency FB" panose="020B0503020202020204" pitchFamily="34" charset="0"/>
              </a:rPr>
              <a:t>Obstacles and risks.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>
                <a:latin typeface="Agency FB" panose="020B0503020202020204" pitchFamily="34" charset="0"/>
              </a:rPr>
              <a:t>Alternative courses of action.</a:t>
            </a:r>
          </a:p>
          <a:p>
            <a:pPr marL="0" indent="0">
              <a:buNone/>
            </a:pPr>
            <a:r>
              <a:rPr lang="en-US" sz="2000" b="1" i="1" u="sng" dirty="0" smtClean="0">
                <a:latin typeface="Agency FB" panose="020B0503020202020204" pitchFamily="34" charset="0"/>
              </a:rPr>
              <a:t>Section 8: Harvest Strategy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>
                <a:latin typeface="Agency FB" panose="020B0503020202020204" pitchFamily="34" charset="0"/>
              </a:rPr>
              <a:t>Liquidity event (IPO or sale)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>
                <a:latin typeface="Agency FB" panose="020B0503020202020204" pitchFamily="34" charset="0"/>
              </a:rPr>
              <a:t>Continuity of business strategy.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>
                <a:latin typeface="Agency FB" panose="020B0503020202020204" pitchFamily="34" charset="0"/>
              </a:rPr>
              <a:t>Identify successor.</a:t>
            </a:r>
          </a:p>
          <a:p>
            <a:pPr marL="0" indent="0">
              <a:buNone/>
            </a:pP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7030A0"/>
                </a:solidFill>
              </a:rPr>
              <a:t>The most effective businesses emerge from a process that includes</a:t>
            </a: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1" indent="-57150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Recognizing a business idea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(convert into opportunity)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Testing the feasibility of the idea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Writing a business plan </a:t>
            </a:r>
            <a:r>
              <a:rPr lang="en-US" b="1" dirty="0" smtClean="0">
                <a:solidFill>
                  <a:srgbClr val="FF0000"/>
                </a:solidFill>
                <a:latin typeface="Agency FB" pitchFamily="34" charset="0"/>
              </a:rPr>
              <a:t>(We are here)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Launching the business</a:t>
            </a:r>
          </a:p>
          <a:p>
            <a:pPr marL="457200" lvl="1" indent="0">
              <a:buNone/>
            </a:pPr>
            <a:endParaRPr lang="en-US" dirty="0">
              <a:latin typeface="Agency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/>
              <a:t>Elements of a business plan </a:t>
            </a:r>
            <a:r>
              <a:rPr lang="en-US" sz="3300" b="1" i="1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(section 9)</a:t>
            </a:r>
            <a:endParaRPr lang="en-US" sz="3300" b="1" i="1" u="sng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 smtClean="0">
                <a:latin typeface="Agency FB" panose="020B0503020202020204" pitchFamily="34" charset="0"/>
              </a:rPr>
              <a:t>Section 9: Milestone Schedule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500" dirty="0" smtClean="0">
                <a:latin typeface="Agency FB" panose="020B0503020202020204" pitchFamily="34" charset="0"/>
              </a:rPr>
              <a:t>Timing and objectives.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500" dirty="0" smtClean="0">
                <a:latin typeface="Agency FB" panose="020B0503020202020204" pitchFamily="34" charset="0"/>
              </a:rPr>
              <a:t>Deadlines and milestones.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500" dirty="0" smtClean="0">
                <a:latin typeface="Agency FB" panose="020B0503020202020204" pitchFamily="34" charset="0"/>
              </a:rPr>
              <a:t>Relationship of events.</a:t>
            </a:r>
            <a:endParaRPr lang="en-US" sz="2500" dirty="0">
              <a:latin typeface="Agency FB" panose="020B05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7086600"/>
          </a:xfrm>
        </p:spPr>
      </p:pic>
    </p:spTree>
    <p:extLst>
      <p:ext uri="{BB962C8B-B14F-4D97-AF65-F5344CB8AC3E}">
        <p14:creationId xmlns:p14="http://schemas.microsoft.com/office/powerpoint/2010/main" val="5564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Critical risk segments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sz="2500" dirty="0" smtClean="0"/>
              <a:t>Effects of unfavorable trends.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500" dirty="0" smtClean="0"/>
              <a:t>Design or manufacturing costs that have gone over estimate.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500" dirty="0" smtClean="0"/>
              <a:t>Difficulties long lead times while purchasing parts of materials.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500" dirty="0" smtClean="0"/>
              <a:t>Unplanned for new competition.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500" dirty="0" smtClean="0"/>
              <a:t>Delays.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500" dirty="0" smtClean="0"/>
              <a:t>Inaccurate projections.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500" dirty="0" smtClean="0"/>
              <a:t>Industry slumps.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8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93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8839200" cy="6721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Milestone Schedule Segment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Incorporation of the venture.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Completion of design and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Completion of prototypes.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Hiring of sales representatives.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display at trade shows.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Singing up distributors and dealers.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Ordering production quantities of materials.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Receipts of first orders.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500" b="1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Common business planning mistakes while making a business plan</a:t>
            </a:r>
            <a:endParaRPr lang="en-US" sz="2500" b="1" u="sng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i="1" u="sng" dirty="0" smtClean="0"/>
              <a:t>Overall mistakes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Entrepreneurs are unable to clearly articulate their vision in the plan.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are failed to provide sufficient details regarding the implementations of their strategy.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ineffectively present the goals and objectives which are most important to the business and success.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do not convincingly present the basis for their strategy.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do not improve their plan based on the feedback from investors.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i="1" u="sng" dirty="0" smtClean="0"/>
              <a:t>Executive summary.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They do not precise about their needs and capabilities.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They waste words with fillers and superfluous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i="1" u="sng" dirty="0" smtClean="0"/>
              <a:t>Management.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forget to include their previous successes and or failures.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dismiss the importance investors place on an experienced management team.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i="1" u="sng" dirty="0" smtClean="0"/>
              <a:t>Marketing.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en-US" sz="1800" dirty="0" smtClean="0"/>
              <a:t>They rely heavily on secondary market research rather than soliciting the opinions of their potential customers.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en-US" sz="1800" dirty="0" smtClean="0"/>
              <a:t>They claim the percent of the market their company will own without research support.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 u="sng" dirty="0" smtClean="0"/>
              <a:t>Financials.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overlook and in turn underestimate their cash flow requirement.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They inflate or underestimate their margins in order to arrive at their ideal profitability.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7799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is a business plan 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written document.</a:t>
            </a:r>
          </a:p>
          <a:p>
            <a:r>
              <a:rPr lang="en-US" dirty="0" smtClean="0"/>
              <a:t>Typically of 25 to 35 pages.</a:t>
            </a:r>
          </a:p>
          <a:p>
            <a:r>
              <a:rPr lang="en-US" dirty="0" smtClean="0"/>
              <a:t>Describes what a new business intends to achieve</a:t>
            </a:r>
          </a:p>
          <a:p>
            <a:r>
              <a:rPr lang="en-US" dirty="0" smtClean="0"/>
              <a:t>How it intends to accomplish the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 Lines for writing a business plan</a:t>
            </a:r>
            <a:br>
              <a:rPr lang="en-US" dirty="0" smtClean="0"/>
            </a:br>
            <a:r>
              <a:rPr lang="en-US" sz="1700" dirty="0" smtClean="0">
                <a:solidFill>
                  <a:srgbClr val="FF0000"/>
                </a:solidFill>
              </a:rPr>
              <a:t>(it is important to be sensitive to the structure, content and style of a business plan before sending it to an investor or anyone else who may involved with the new firm)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Structure of the business plan</a:t>
            </a:r>
          </a:p>
          <a:p>
            <a:pPr lvl="1" algn="just"/>
            <a:r>
              <a:rPr lang="en-US" sz="2400" dirty="0" smtClean="0"/>
              <a:t>Departing from the basic structure (outline) of the conventional business plan format is usually a mistake.</a:t>
            </a:r>
          </a:p>
          <a:p>
            <a:pPr lvl="1" algn="just"/>
            <a:r>
              <a:rPr lang="en-US" sz="2400" dirty="0" smtClean="0"/>
              <a:t>Investors are very busy people and want a plan where they can easily find critical information.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Content of the business plan</a:t>
            </a:r>
          </a:p>
          <a:p>
            <a:pPr lvl="1"/>
            <a:r>
              <a:rPr lang="en-US" dirty="0" smtClean="0"/>
              <a:t>Clear and concise information on all important aspects.</a:t>
            </a:r>
          </a:p>
          <a:p>
            <a:pPr lvl="1"/>
            <a:r>
              <a:rPr lang="en-US" dirty="0" smtClean="0"/>
              <a:t>25 to 35 pages.</a:t>
            </a:r>
          </a:p>
          <a:p>
            <a:pPr lvl="1"/>
            <a:r>
              <a:rPr lang="en-US" dirty="0" smtClean="0"/>
              <a:t>Business plan is ready then make sure that no critical information has been omitted. </a:t>
            </a:r>
          </a:p>
          <a:p>
            <a:pPr lvl="1"/>
            <a:r>
              <a:rPr lang="en-US" dirty="0" smtClean="0"/>
              <a:t>Don’t miss information like </a:t>
            </a:r>
          </a:p>
          <a:p>
            <a:pPr lvl="2"/>
            <a:r>
              <a:rPr lang="en-US" dirty="0" smtClean="0"/>
              <a:t>Significant industry trends</a:t>
            </a:r>
          </a:p>
          <a:p>
            <a:pPr lvl="2"/>
            <a:r>
              <a:rPr lang="en-US" dirty="0" smtClean="0"/>
              <a:t>How much money the company needed</a:t>
            </a:r>
          </a:p>
          <a:p>
            <a:pPr lvl="2"/>
            <a:r>
              <a:rPr lang="en-US" dirty="0" smtClean="0"/>
              <a:t>What the money was going to be used for </a:t>
            </a:r>
          </a:p>
          <a:p>
            <a:pPr lvl="2"/>
            <a:r>
              <a:rPr lang="en-US" dirty="0" smtClean="0"/>
              <a:t>Contact information of the entrepreneur.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Style or format of the business plan</a:t>
            </a:r>
          </a:p>
          <a:p>
            <a:pPr lvl="1"/>
            <a:r>
              <a:rPr lang="en-US" dirty="0" smtClean="0"/>
              <a:t>How long and detailed it should be ?</a:t>
            </a:r>
          </a:p>
          <a:p>
            <a:pPr lvl="2"/>
            <a:r>
              <a:rPr lang="en-US" dirty="0" smtClean="0"/>
              <a:t>Depends on the type of the business plan.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Recognizing the Elements of the plan may change</a:t>
            </a:r>
          </a:p>
          <a:p>
            <a:pPr lvl="1"/>
            <a:r>
              <a:rPr lang="en-US" dirty="0" smtClean="0"/>
              <a:t>New insights emerge when start getting feedback from others (so you may make changes in the business plan)</a:t>
            </a:r>
          </a:p>
          <a:p>
            <a:pPr lvl="1"/>
            <a:r>
              <a:rPr lang="en-US" dirty="0" smtClean="0"/>
              <a:t>This process continues throughout the life of a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002060"/>
                </a:solidFill>
              </a:rPr>
              <a:t>Types of Business Plan</a:t>
            </a:r>
            <a:br>
              <a:rPr lang="en-US" u="sng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(different rule of thumb regarding the length and level of detail)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Summary Business Plan</a:t>
            </a:r>
          </a:p>
          <a:p>
            <a:pPr lvl="1"/>
            <a:r>
              <a:rPr lang="en-US" sz="2000" dirty="0" smtClean="0"/>
              <a:t>10 to 15 pages</a:t>
            </a:r>
          </a:p>
          <a:p>
            <a:pPr lvl="1"/>
            <a:r>
              <a:rPr lang="en-US" sz="2000" dirty="0" smtClean="0"/>
              <a:t>New ventures in the early stages of development</a:t>
            </a:r>
          </a:p>
          <a:p>
            <a:pPr lvl="1"/>
            <a:r>
              <a:rPr lang="en-US" sz="2000" dirty="0" smtClean="0"/>
              <a:t>Want to test the waters</a:t>
            </a:r>
          </a:p>
          <a:p>
            <a:pPr lvl="1"/>
            <a:r>
              <a:rPr lang="en-US" sz="2000" dirty="0" smtClean="0"/>
              <a:t>To see if the investors are interested in their idea</a:t>
            </a:r>
          </a:p>
          <a:p>
            <a:r>
              <a:rPr lang="en-US" u="sng" dirty="0" smtClean="0"/>
              <a:t>Full Business Plan (focus of this chapter)</a:t>
            </a:r>
          </a:p>
          <a:p>
            <a:pPr lvl="1" algn="just"/>
            <a:r>
              <a:rPr lang="en-US" sz="2100" dirty="0" smtClean="0"/>
              <a:t>25 to 35 pages</a:t>
            </a:r>
          </a:p>
          <a:p>
            <a:pPr lvl="1" algn="just"/>
            <a:r>
              <a:rPr lang="en-US" sz="2100" dirty="0" smtClean="0"/>
              <a:t>Spells out the company’s operations and plans in much more detail than summary business plan</a:t>
            </a:r>
          </a:p>
          <a:p>
            <a:pPr lvl="1" algn="just"/>
            <a:r>
              <a:rPr lang="en-US" sz="2100" dirty="0" smtClean="0"/>
              <a:t>Works best for new ventures that are at the point where they need funding (serves as blueprint for the company operation)</a:t>
            </a:r>
          </a:p>
          <a:p>
            <a:r>
              <a:rPr lang="en-US" u="sng" dirty="0" smtClean="0"/>
              <a:t>Operational Business Plan</a:t>
            </a:r>
          </a:p>
          <a:p>
            <a:pPr lvl="1" algn="just"/>
            <a:r>
              <a:rPr lang="en-US" sz="2100" dirty="0" smtClean="0"/>
              <a:t>40 to 100 pages</a:t>
            </a:r>
          </a:p>
          <a:p>
            <a:pPr lvl="1" algn="just"/>
            <a:r>
              <a:rPr lang="en-US" sz="2100" dirty="0" smtClean="0"/>
              <a:t>Meant for the internal audience</a:t>
            </a:r>
          </a:p>
          <a:p>
            <a:pPr lvl="1" algn="just"/>
            <a:r>
              <a:rPr lang="en-US" sz="2100" dirty="0" smtClean="0"/>
              <a:t>Works best as a tool for creating a blueprint (providing guidance to ta operational managers)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What is a red flag ?</a:t>
            </a:r>
            <a:br>
              <a:rPr lang="en-US" u="sng" dirty="0" smtClean="0">
                <a:solidFill>
                  <a:srgbClr val="FF0000"/>
                </a:solidFill>
              </a:rPr>
            </a:br>
            <a:r>
              <a:rPr lang="en-US" sz="1500" u="sng" dirty="0" smtClean="0">
                <a:solidFill>
                  <a:srgbClr val="FF0000"/>
                </a:solidFill>
              </a:rPr>
              <a:t>“red flags are raised when certain aspects of a business plan are insufficient or miss the mark”</a:t>
            </a:r>
            <a:endParaRPr lang="en-US" sz="1500" u="sng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red flag</a:t>
            </a:r>
            <a:r>
              <a:rPr lang="en-US" dirty="0"/>
              <a:t> is a </a:t>
            </a:r>
            <a:r>
              <a:rPr lang="en-US" u="sng" dirty="0">
                <a:solidFill>
                  <a:srgbClr val="FF0000"/>
                </a:solidFill>
              </a:rPr>
              <a:t>warning or an indicator of a potential problem or threat</a:t>
            </a:r>
            <a:r>
              <a:rPr lang="en-US" dirty="0"/>
              <a:t>, such as any </a:t>
            </a:r>
            <a:r>
              <a:rPr lang="en-US" u="sng" dirty="0">
                <a:solidFill>
                  <a:srgbClr val="FF0000"/>
                </a:solidFill>
              </a:rPr>
              <a:t>undesirable characteristic </a:t>
            </a:r>
            <a:r>
              <a:rPr lang="en-US" dirty="0"/>
              <a:t>that stands out to an analyst as it pertains to a </a:t>
            </a:r>
            <a:r>
              <a:rPr lang="en-US" u="sng" dirty="0">
                <a:solidFill>
                  <a:srgbClr val="FF0000"/>
                </a:solidFill>
              </a:rPr>
              <a:t>company's stock, financial statements, or news reports</a:t>
            </a:r>
            <a:r>
              <a:rPr lang="en-US" dirty="0"/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51567"/>
            <a:ext cx="4038600" cy="44232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Red Flags in Business Plans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Founders with non of their own money at risk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A poorly cited plan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A plan should be built on hard evidence / sound research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No guesswork / what the entrepreneur thinks will happen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The sources for all primary / secondary research should be cited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Defining the market size too broadly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100" dirty="0" smtClean="0"/>
              <a:t>True market size is not well defined.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100" dirty="0" smtClean="0"/>
              <a:t>Market opportunity needs to be better defined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100" dirty="0" smtClean="0"/>
              <a:t>The new venture will target a segment / specific market within the industry.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Overly aggressive financials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300" dirty="0" smtClean="0"/>
              <a:t>Unrealistically optimistic lose credibility.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300" dirty="0" smtClean="0"/>
              <a:t>Well reasoned statements backed by sound research and judgment gain credibility quickly.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Sloppiness in any area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Balance sheets that are not balanced.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Updating the business plan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Financial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Additional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Changes in the markets.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 of a new product or service.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management team.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What to do when a venture capitalist turns you down </a:t>
            </a:r>
            <a:r>
              <a:rPr lang="en-US" sz="2000" b="1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(Ten Questions)</a:t>
            </a:r>
            <a:endParaRPr lang="en-US" sz="2000" b="1" u="sng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Confirms the decision.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Sell for the future.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Find out why you were rejected.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Ask for advice.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Ask for suggestions.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Get the name.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Find out why.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Work on an 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Develop a reasonable excuse </a:t>
            </a:r>
            <a:r>
              <a:rPr lang="en-US" sz="15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(can I tell him that your decision to turn us down was based on __”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Know your referral (what will you tell him when he calls)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10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Common Errors Committed  by Entrepreneurs While Making a Business plan</a:t>
            </a:r>
            <a:endParaRPr lang="en-US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realistic goals.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Failure to anticipate roadblocks.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commitment or dedication.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Lack of demonstrated experience.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market niche.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Wait! Don’t write a business plan.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2060"/>
                </a:solidFill>
                <a:latin typeface="Agency FB" pitchFamily="34" charset="0"/>
              </a:rPr>
              <a:t>Don’t write business plan too early.</a:t>
            </a:r>
          </a:p>
          <a:p>
            <a:pPr algn="just"/>
            <a:r>
              <a:rPr lang="en-US" sz="3000" b="1" dirty="0" smtClean="0">
                <a:solidFill>
                  <a:srgbClr val="FF0000"/>
                </a:solidFill>
                <a:latin typeface="Agency FB" pitchFamily="34" charset="0"/>
              </a:rPr>
              <a:t>Must have sufficient details</a:t>
            </a:r>
            <a:endParaRPr lang="en-US" sz="3000" b="1" dirty="0">
              <a:solidFill>
                <a:srgbClr val="FF0000"/>
              </a:solidFill>
              <a:latin typeface="Agency FB" pitchFamily="34" charset="0"/>
            </a:endParaRPr>
          </a:p>
        </p:txBody>
      </p:sp>
      <p:pic>
        <p:nvPicPr>
          <p:cNvPr id="8" name="Content Placeholder 7" descr="00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84389"/>
            <a:ext cx="4038600" cy="39575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What is the purpose of business plan ?</a:t>
            </a:r>
            <a:br>
              <a:rPr lang="en-US" u="sng" dirty="0" smtClean="0"/>
            </a:br>
            <a:r>
              <a:rPr lang="en-US" u="sng" dirty="0" smtClean="0">
                <a:solidFill>
                  <a:srgbClr val="FF0000"/>
                </a:solidFill>
              </a:rPr>
              <a:t>benefits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business plan must be substantive enough and </a:t>
            </a:r>
            <a:r>
              <a:rPr lang="en-US" b="1" u="sng" dirty="0" smtClean="0">
                <a:solidFill>
                  <a:srgbClr val="002060"/>
                </a:solidFill>
              </a:rPr>
              <a:t>have sufficient details about the merits of the new venture</a:t>
            </a:r>
            <a:r>
              <a:rPr lang="en-US" dirty="0" smtClean="0">
                <a:solidFill>
                  <a:srgbClr val="FF0000"/>
                </a:solidFill>
              </a:rPr>
              <a:t> to convince the reader for his support.</a:t>
            </a:r>
          </a:p>
          <a:p>
            <a:pPr algn="just"/>
            <a:r>
              <a:rPr lang="en-US" dirty="0" smtClean="0"/>
              <a:t>Business plan forces the </a:t>
            </a:r>
            <a:r>
              <a:rPr lang="en-US" b="1" u="sng" dirty="0" smtClean="0">
                <a:solidFill>
                  <a:srgbClr val="002060"/>
                </a:solidFill>
              </a:rPr>
              <a:t>management to think through every aspect of its business </a:t>
            </a:r>
            <a:r>
              <a:rPr lang="en-US" dirty="0" smtClean="0"/>
              <a:t>and agree on its most important priorities and goals.</a:t>
            </a:r>
          </a:p>
          <a:p>
            <a:pPr algn="just"/>
            <a:r>
              <a:rPr lang="en-US" u="sng" dirty="0" smtClean="0"/>
              <a:t>One academic study </a:t>
            </a:r>
            <a:r>
              <a:rPr lang="en-US" dirty="0" smtClean="0"/>
              <a:t>: potential entrepreneurs who completed a business plan were 6 times more likely to start a business than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2643</Words>
  <Application>Microsoft Office PowerPoint</Application>
  <PresentationFormat>On-screen Show (4:3)</PresentationFormat>
  <Paragraphs>429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Agency FB</vt:lpstr>
      <vt:lpstr>Arial</vt:lpstr>
      <vt:lpstr>Calibri</vt:lpstr>
      <vt:lpstr>Office Theme</vt:lpstr>
      <vt:lpstr>Chapter 12 Business Plan Preparation for New Ventures</vt:lpstr>
      <vt:lpstr>PowerPoint Presentation</vt:lpstr>
      <vt:lpstr>The most effective businesses emerge from a process that includes</vt:lpstr>
      <vt:lpstr>What is a business plan ?</vt:lpstr>
      <vt:lpstr>Common Errors Committed  by Entrepreneurs While Making a Business plan</vt:lpstr>
      <vt:lpstr>PowerPoint Presentation</vt:lpstr>
      <vt:lpstr>PowerPoint Presentation</vt:lpstr>
      <vt:lpstr>Wait! Don’t write a business plan.</vt:lpstr>
      <vt:lpstr>What is the purpose of business plan ? benefits</vt:lpstr>
      <vt:lpstr>Discuss 2 primary reasons for writing a business plan ? benefits</vt:lpstr>
      <vt:lpstr>Is it possible for the entrepreneur to generate capital through outsiders if there is no business plan ?</vt:lpstr>
      <vt:lpstr>Is it possible for the entrepreneur to generate capital through outsiders if there is no business plan ?</vt:lpstr>
      <vt:lpstr>PowerPoint Presentation</vt:lpstr>
      <vt:lpstr>Who reads a business plan and what they are looking for ? benefits</vt:lpstr>
      <vt:lpstr>Questions to be answered by your business plan</vt:lpstr>
      <vt:lpstr>Outline of the Business Plan First “Cover Page” then “Table of Contents”</vt:lpstr>
      <vt:lpstr>What to write in company Description Section ?</vt:lpstr>
      <vt:lpstr>Type of Partnership that are common in Business Plan</vt:lpstr>
      <vt:lpstr>Industry Analysis (before a business selects its target market, it should have a good grasp in its industry)</vt:lpstr>
      <vt:lpstr>Market Analysis</vt:lpstr>
      <vt:lpstr>Marketing Plan</vt:lpstr>
      <vt:lpstr>Management Team and Company Structure (investors first executive summary and then go directly to this section) </vt:lpstr>
      <vt:lpstr>Operations Plan (3-4 pages) (how the business will be run) (what could be break / make issues)</vt:lpstr>
      <vt:lpstr>Operations Plan (3-4 pages) (how the business will be run) (what could be break / make issues)</vt:lpstr>
      <vt:lpstr>Product (or Service) Design and Development Plan </vt:lpstr>
      <vt:lpstr>Financial Projections </vt:lpstr>
      <vt:lpstr>The 10 most important questions a business plan should answer</vt:lpstr>
      <vt:lpstr>Elements of a business plan (section 1-4)</vt:lpstr>
      <vt:lpstr>Elements of a business plan (section 5-8)</vt:lpstr>
      <vt:lpstr>Elements of a business plan (section 9)</vt:lpstr>
      <vt:lpstr>PowerPoint Presentation</vt:lpstr>
      <vt:lpstr>PowerPoint Presentation</vt:lpstr>
      <vt:lpstr>Critical risk segments</vt:lpstr>
      <vt:lpstr>PowerPoint Presentation</vt:lpstr>
      <vt:lpstr>PowerPoint Presentation</vt:lpstr>
      <vt:lpstr>Milestone Schedule Segment</vt:lpstr>
      <vt:lpstr>Common business planning mistakes while making a business plan</vt:lpstr>
      <vt:lpstr>PowerPoint Presentation</vt:lpstr>
      <vt:lpstr>PowerPoint Presentation</vt:lpstr>
      <vt:lpstr>PowerPoint Presentation</vt:lpstr>
      <vt:lpstr>Guide Lines for writing a business plan (it is important to be sensitive to the structure, content and style of a business plan before sending it to an investor or anyone else who may involved with the new firm)</vt:lpstr>
      <vt:lpstr>Types of Business Plan (different rule of thumb regarding the length and level of detail)</vt:lpstr>
      <vt:lpstr>What is a red flag ? “red flags are raised when certain aspects of a business plan are insufficient or miss the mark”</vt:lpstr>
      <vt:lpstr>Red Flags in Business Plans</vt:lpstr>
      <vt:lpstr>Updating the business plan</vt:lpstr>
      <vt:lpstr>What to do when a venture capitalist turns you down (Ten Questions)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Management</dc:title>
  <dc:creator>irtiza baig</dc:creator>
  <cp:lastModifiedBy>CDC</cp:lastModifiedBy>
  <cp:revision>1258</cp:revision>
  <dcterms:created xsi:type="dcterms:W3CDTF">2018-02-04T10:44:50Z</dcterms:created>
  <dcterms:modified xsi:type="dcterms:W3CDTF">2023-04-21T07:19:35Z</dcterms:modified>
</cp:coreProperties>
</file>