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51B6E-AAF4-4BE0-8F88-00DB2F865488}" type="datetimeFigureOut">
              <a:rPr lang="en-US" smtClean="0"/>
              <a:t>4/22/2023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0A870-ED5D-4E41-8A0D-F45D3D0D898A}" type="slidenum">
              <a:rPr lang="en-US" smtClean="0"/>
              <a:t>‹#›</a:t>
            </a:fld>
            <a:endParaRPr lang="en-US"/>
          </a:p>
        </p:txBody>
      </p:sp>
    </p:spTree>
    <p:extLst>
      <p:ext uri="{BB962C8B-B14F-4D97-AF65-F5344CB8AC3E}">
        <p14:creationId xmlns:p14="http://schemas.microsoft.com/office/powerpoint/2010/main" val="201455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80A870-ED5D-4E41-8A0D-F45D3D0D898A}" type="slidenum">
              <a:rPr lang="en-US" smtClean="0"/>
              <a:t>1</a:t>
            </a:fld>
            <a:endParaRPr lang="en-US"/>
          </a:p>
        </p:txBody>
      </p:sp>
    </p:spTree>
    <p:extLst>
      <p:ext uri="{BB962C8B-B14F-4D97-AF65-F5344CB8AC3E}">
        <p14:creationId xmlns:p14="http://schemas.microsoft.com/office/powerpoint/2010/main" val="127130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20A55-5BF8-49DE-AD6C-739DBB59DC1F}" type="datetime1">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246290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B1B64B-E17B-4B40-9E3D-6D44235F3C12}" type="datetime1">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13087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B1F40-1C96-4E49-88CD-3CA0B3D3A561}" type="datetime1">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330665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8A747-E6C8-415B-B972-8D6C3543C08C}" type="datetime1">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302145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EFB37F-83EF-45AE-8A2F-E7DF4D31D668}" type="datetime1">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287287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7C4EE8-7387-4E1A-AC5D-C260BBF992B7}" type="datetime1">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261486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F8B56-A191-4665-BC65-D9407D7F569C}" type="datetime1">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319537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161956-571F-4EC8-B0BE-7722C1E2B0DD}" type="datetime1">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248561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505CC-1A96-4FD5-8180-A8BC697D2057}" type="datetime1">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301216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5A7D9-DDA9-4F1C-9F2D-D205CEE59408}" type="datetime1">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162632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52A930-0471-4777-AC0A-53EE05E86B6B}" type="datetime1">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6BAF9-476C-4A59-B0FA-4C5707FF908B}" type="slidenum">
              <a:rPr lang="en-US" smtClean="0"/>
              <a:t>‹#›</a:t>
            </a:fld>
            <a:endParaRPr lang="en-US"/>
          </a:p>
        </p:txBody>
      </p:sp>
    </p:spTree>
    <p:extLst>
      <p:ext uri="{BB962C8B-B14F-4D97-AF65-F5344CB8AC3E}">
        <p14:creationId xmlns:p14="http://schemas.microsoft.com/office/powerpoint/2010/main" val="407035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524B0-0900-49AA-BEEA-0EA9C54BF954}" type="datetime1">
              <a:rPr lang="en-US" smtClean="0"/>
              <a:t>4/22/2023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BAF9-476C-4A59-B0FA-4C5707FF908B}" type="slidenum">
              <a:rPr lang="en-US" smtClean="0"/>
              <a:t>‹#›</a:t>
            </a:fld>
            <a:endParaRPr lang="en-US"/>
          </a:p>
        </p:txBody>
      </p:sp>
    </p:spTree>
    <p:extLst>
      <p:ext uri="{BB962C8B-B14F-4D97-AF65-F5344CB8AC3E}">
        <p14:creationId xmlns:p14="http://schemas.microsoft.com/office/powerpoint/2010/main" val="3661891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90943"/>
          </a:xfrm>
        </p:spPr>
        <p:txBody>
          <a:bodyPr>
            <a:normAutofit fontScale="90000"/>
          </a:bodyPr>
          <a:lstStyle/>
          <a:p>
            <a:pPr algn="ctr"/>
            <a:r>
              <a:rPr lang="en-US" b="1" u="sng" dirty="0" smtClean="0">
                <a:solidFill>
                  <a:srgbClr val="00B050"/>
                </a:solidFill>
                <a:effectLst>
                  <a:outerShdw blurRad="38100" dist="38100" dir="2700000" algn="tl">
                    <a:srgbClr val="000000">
                      <a:alpha val="43137"/>
                    </a:srgbClr>
                  </a:outerShdw>
                </a:effectLst>
              </a:rPr>
              <a:t>Chapter 13</a:t>
            </a:r>
            <a:r>
              <a:rPr lang="en-US" b="1" u="sng" dirty="0" smtClean="0">
                <a:solidFill>
                  <a:srgbClr val="002060"/>
                </a:solidFill>
              </a:rPr>
              <a:t/>
            </a:r>
            <a:br>
              <a:rPr lang="en-US" b="1" u="sng" dirty="0" smtClean="0">
                <a:solidFill>
                  <a:srgbClr val="002060"/>
                </a:solidFill>
              </a:rPr>
            </a:br>
            <a:r>
              <a:rPr lang="en-US" b="1" u="sng" dirty="0" smtClean="0">
                <a:solidFill>
                  <a:srgbClr val="002060"/>
                </a:solidFill>
                <a:effectLst>
                  <a:outerShdw blurRad="38100" dist="38100" dir="2700000" algn="tl">
                    <a:srgbClr val="000000">
                      <a:alpha val="43137"/>
                    </a:srgbClr>
                  </a:outerShdw>
                </a:effectLst>
              </a:rPr>
              <a:t>Strategic Growth in Entrepreneurship</a:t>
            </a:r>
            <a:endParaRPr lang="en-US" b="1" u="sng" dirty="0">
              <a:solidFill>
                <a:srgbClr val="002060"/>
              </a:solidFill>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90918"/>
            <a:ext cx="12192000" cy="5467082"/>
          </a:xfrm>
        </p:spPr>
      </p:pic>
      <p:sp>
        <p:nvSpPr>
          <p:cNvPr id="2" name="Slide Number Placeholder 1"/>
          <p:cNvSpPr>
            <a:spLocks noGrp="1"/>
          </p:cNvSpPr>
          <p:nvPr>
            <p:ph type="sldNum" sz="quarter" idx="12"/>
          </p:nvPr>
        </p:nvSpPr>
        <p:spPr/>
        <p:txBody>
          <a:bodyPr/>
          <a:lstStyle/>
          <a:p>
            <a:fld id="{9546BAF9-476C-4A59-B0FA-4C5707FF908B}" type="slidenum">
              <a:rPr lang="en-US" smtClean="0"/>
              <a:t>1</a:t>
            </a:fld>
            <a:endParaRPr lang="en-US"/>
          </a:p>
        </p:txBody>
      </p:sp>
    </p:spTree>
    <p:extLst>
      <p:ext uri="{BB962C8B-B14F-4D97-AF65-F5344CB8AC3E}">
        <p14:creationId xmlns:p14="http://schemas.microsoft.com/office/powerpoint/2010/main" val="3003755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Slide Number Placeholder 2"/>
          <p:cNvSpPr>
            <a:spLocks noGrp="1"/>
          </p:cNvSpPr>
          <p:nvPr>
            <p:ph type="sldNum" sz="quarter" idx="12"/>
          </p:nvPr>
        </p:nvSpPr>
        <p:spPr/>
        <p:txBody>
          <a:bodyPr/>
          <a:lstStyle/>
          <a:p>
            <a:fld id="{9546BAF9-476C-4A59-B0FA-4C5707FF908B}" type="slidenum">
              <a:rPr lang="en-US" smtClean="0"/>
              <a:t>10</a:t>
            </a:fld>
            <a:endParaRPr lang="en-US"/>
          </a:p>
        </p:txBody>
      </p:sp>
    </p:spTree>
    <p:extLst>
      <p:ext uri="{BB962C8B-B14F-4D97-AF65-F5344CB8AC3E}">
        <p14:creationId xmlns:p14="http://schemas.microsoft.com/office/powerpoint/2010/main" val="40872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Slide Number Placeholder 2"/>
          <p:cNvSpPr>
            <a:spLocks noGrp="1"/>
          </p:cNvSpPr>
          <p:nvPr>
            <p:ph type="sldNum" sz="quarter" idx="12"/>
          </p:nvPr>
        </p:nvSpPr>
        <p:spPr/>
        <p:txBody>
          <a:bodyPr/>
          <a:lstStyle/>
          <a:p>
            <a:fld id="{9546BAF9-476C-4A59-B0FA-4C5707FF908B}" type="slidenum">
              <a:rPr lang="en-US" smtClean="0"/>
              <a:t>11</a:t>
            </a:fld>
            <a:endParaRPr lang="en-US"/>
          </a:p>
        </p:txBody>
      </p:sp>
    </p:spTree>
    <p:extLst>
      <p:ext uri="{BB962C8B-B14F-4D97-AF65-F5344CB8AC3E}">
        <p14:creationId xmlns:p14="http://schemas.microsoft.com/office/powerpoint/2010/main" val="3219221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
            <a:ext cx="10515600" cy="489398"/>
          </a:xfrm>
        </p:spPr>
        <p:txBody>
          <a:bodyPr>
            <a:normAutofit fontScale="90000"/>
          </a:bodyPr>
          <a:lstStyle/>
          <a:p>
            <a:pPr algn="ctr"/>
            <a:r>
              <a:rPr lang="en-US" sz="3500" b="1" u="sng" dirty="0" smtClean="0">
                <a:solidFill>
                  <a:srgbClr val="002060"/>
                </a:solidFill>
                <a:effectLst>
                  <a:outerShdw blurRad="38100" dist="38100" dir="2700000" algn="tl">
                    <a:srgbClr val="000000">
                      <a:alpha val="43137"/>
                    </a:srgbClr>
                  </a:outerShdw>
                </a:effectLst>
              </a:rPr>
              <a:t>Balancing the focus – entrepreneurial versus managerial</a:t>
            </a:r>
            <a:endParaRPr lang="en-US" sz="3500" b="1" u="sng"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3031" y="875762"/>
            <a:ext cx="11925837" cy="5756857"/>
          </a:xfrm>
        </p:spPr>
        <p:txBody>
          <a:bodyPr>
            <a:normAutofit/>
          </a:bodyPr>
          <a:lstStyle/>
          <a:p>
            <a:r>
              <a:rPr lang="en-US" b="1" i="1" u="sng" dirty="0" smtClean="0">
                <a:solidFill>
                  <a:srgbClr val="FF0000"/>
                </a:solidFill>
              </a:rPr>
              <a:t>The entrepreneur’s point of view</a:t>
            </a:r>
          </a:p>
          <a:p>
            <a:pPr marL="914400" lvl="1" indent="-457200">
              <a:buFont typeface="+mj-lt"/>
              <a:buAutoNum type="alphaLcParenR"/>
            </a:pPr>
            <a:r>
              <a:rPr lang="en-US" dirty="0" smtClean="0"/>
              <a:t>Where is the opportunity?</a:t>
            </a:r>
          </a:p>
          <a:p>
            <a:pPr marL="914400" lvl="1" indent="-457200">
              <a:buFont typeface="+mj-lt"/>
              <a:buAutoNum type="alphaLcParenR"/>
            </a:pPr>
            <a:r>
              <a:rPr lang="en-US" dirty="0" smtClean="0"/>
              <a:t>How do I capitalize on it?</a:t>
            </a:r>
          </a:p>
          <a:p>
            <a:pPr marL="914400" lvl="1" indent="-457200">
              <a:buFont typeface="+mj-lt"/>
              <a:buAutoNum type="alphaLcParenR"/>
            </a:pPr>
            <a:r>
              <a:rPr lang="en-US" dirty="0" smtClean="0"/>
              <a:t>What </a:t>
            </a:r>
            <a:r>
              <a:rPr lang="en-US" dirty="0" smtClean="0"/>
              <a:t>resources do I need?</a:t>
            </a:r>
          </a:p>
          <a:p>
            <a:pPr marL="914400" lvl="1" indent="-457200">
              <a:buFont typeface="+mj-lt"/>
              <a:buAutoNum type="alphaLcParenR"/>
            </a:pPr>
            <a:r>
              <a:rPr lang="en-US" dirty="0" smtClean="0"/>
              <a:t>How do I gain control over them?</a:t>
            </a:r>
          </a:p>
          <a:p>
            <a:pPr marL="914400" lvl="1" indent="-457200">
              <a:buFont typeface="+mj-lt"/>
              <a:buAutoNum type="alphaLcParenR"/>
            </a:pPr>
            <a:r>
              <a:rPr lang="en-US" dirty="0" smtClean="0"/>
              <a:t>What structure is best?</a:t>
            </a:r>
            <a:endParaRPr lang="en-US" dirty="0" smtClean="0"/>
          </a:p>
          <a:p>
            <a:r>
              <a:rPr lang="en-US" b="1" i="1" u="sng" dirty="0" smtClean="0">
                <a:solidFill>
                  <a:srgbClr val="FF0000"/>
                </a:solidFill>
              </a:rPr>
              <a:t>The administrative point of </a:t>
            </a:r>
            <a:r>
              <a:rPr lang="en-US" b="1" i="1" u="sng" dirty="0" smtClean="0">
                <a:solidFill>
                  <a:srgbClr val="FF0000"/>
                </a:solidFill>
              </a:rPr>
              <a:t>view</a:t>
            </a:r>
          </a:p>
          <a:p>
            <a:pPr marL="914400" lvl="1" indent="-457200">
              <a:buFont typeface="+mj-lt"/>
              <a:buAutoNum type="alphaLcParenR"/>
            </a:pPr>
            <a:r>
              <a:rPr lang="en-US" dirty="0" smtClean="0"/>
              <a:t>What resources do I control?</a:t>
            </a:r>
          </a:p>
          <a:p>
            <a:pPr marL="914400" lvl="1" indent="-457200">
              <a:buFont typeface="+mj-lt"/>
              <a:buAutoNum type="alphaLcParenR"/>
            </a:pPr>
            <a:r>
              <a:rPr lang="en-US" dirty="0" smtClean="0"/>
              <a:t>What structure determines our organization’s relationship to its market?</a:t>
            </a:r>
          </a:p>
          <a:p>
            <a:pPr marL="914400" lvl="1" indent="-457200">
              <a:buFont typeface="+mj-lt"/>
              <a:buAutoNum type="alphaLcParenR"/>
            </a:pPr>
            <a:r>
              <a:rPr lang="en-US" dirty="0" smtClean="0"/>
              <a:t>How can I minimize the impact of others on my ability in perform?</a:t>
            </a:r>
          </a:p>
          <a:p>
            <a:pPr marL="914400" lvl="1" indent="-457200">
              <a:buFont typeface="+mj-lt"/>
              <a:buAutoNum type="alphaLcParenR"/>
            </a:pPr>
            <a:r>
              <a:rPr lang="en-US" dirty="0" smtClean="0"/>
              <a:t>What opportunity is appropriate?</a:t>
            </a:r>
            <a:endParaRPr lang="en-US" dirty="0"/>
          </a:p>
        </p:txBody>
      </p:sp>
      <p:sp>
        <p:nvSpPr>
          <p:cNvPr id="4" name="Slide Number Placeholder 3"/>
          <p:cNvSpPr>
            <a:spLocks noGrp="1"/>
          </p:cNvSpPr>
          <p:nvPr>
            <p:ph type="sldNum" sz="quarter" idx="12"/>
          </p:nvPr>
        </p:nvSpPr>
        <p:spPr/>
        <p:txBody>
          <a:bodyPr/>
          <a:lstStyle/>
          <a:p>
            <a:fld id="{9546BAF9-476C-4A59-B0FA-4C5707FF908B}" type="slidenum">
              <a:rPr lang="en-US" smtClean="0"/>
              <a:t>12</a:t>
            </a:fld>
            <a:endParaRPr lang="en-US"/>
          </a:p>
        </p:txBody>
      </p:sp>
    </p:spTree>
    <p:extLst>
      <p:ext uri="{BB962C8B-B14F-4D97-AF65-F5344CB8AC3E}">
        <p14:creationId xmlns:p14="http://schemas.microsoft.com/office/powerpoint/2010/main" val="362717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1"/>
            <a:ext cx="11590986" cy="1043188"/>
          </a:xfrm>
        </p:spPr>
        <p:txBody>
          <a:bodyPr>
            <a:normAutofit fontScale="90000"/>
          </a:bodyPr>
          <a:lstStyle/>
          <a:p>
            <a:pPr algn="ctr"/>
            <a:r>
              <a:rPr lang="en-US" sz="3500" b="1" u="sng" dirty="0" smtClean="0">
                <a:solidFill>
                  <a:srgbClr val="FF0000"/>
                </a:solidFill>
                <a:effectLst>
                  <a:outerShdw blurRad="38100" dist="38100" dir="2700000" algn="tl">
                    <a:srgbClr val="000000">
                      <a:alpha val="43137"/>
                    </a:srgbClr>
                  </a:outerShdw>
                </a:effectLst>
              </a:rPr>
              <a:t>Unique Managerial Concerns of Growing Ventures</a:t>
            </a:r>
            <a:br>
              <a:rPr lang="en-US" sz="3500" b="1" u="sng" dirty="0" smtClean="0">
                <a:solidFill>
                  <a:srgbClr val="FF0000"/>
                </a:solidFill>
                <a:effectLst>
                  <a:outerShdw blurRad="38100" dist="38100" dir="2700000" algn="tl">
                    <a:srgbClr val="000000">
                      <a:alpha val="43137"/>
                    </a:srgbClr>
                  </a:outerShdw>
                </a:effectLst>
              </a:rPr>
            </a:br>
            <a:r>
              <a:rPr lang="en-US" sz="2800" b="1" u="sng" dirty="0" smtClean="0">
                <a:solidFill>
                  <a:srgbClr val="002060"/>
                </a:solidFill>
              </a:rPr>
              <a:t>(Emerging businesses differ in many ways from larger, more structured businesses)</a:t>
            </a:r>
            <a:endParaRPr lang="en-US" sz="2800" b="1" u="sng" dirty="0">
              <a:solidFill>
                <a:srgbClr val="002060"/>
              </a:solidFill>
            </a:endParaRPr>
          </a:p>
        </p:txBody>
      </p:sp>
      <p:sp>
        <p:nvSpPr>
          <p:cNvPr id="3" name="Content Placeholder 2"/>
          <p:cNvSpPr>
            <a:spLocks noGrp="1"/>
          </p:cNvSpPr>
          <p:nvPr>
            <p:ph idx="1"/>
          </p:nvPr>
        </p:nvSpPr>
        <p:spPr>
          <a:xfrm>
            <a:off x="0" y="1043188"/>
            <a:ext cx="12192000" cy="5814811"/>
          </a:xfrm>
        </p:spPr>
        <p:txBody>
          <a:bodyPr/>
          <a:lstStyle/>
          <a:p>
            <a:pPr marL="514350" indent="-514350">
              <a:buFont typeface="+mj-lt"/>
              <a:buAutoNum type="arabicPeriod"/>
            </a:pPr>
            <a:r>
              <a:rPr lang="en-US" dirty="0" smtClean="0"/>
              <a:t>The distinctiveness of Size</a:t>
            </a:r>
          </a:p>
          <a:p>
            <a:pPr marL="971550" lvl="1" indent="-514350">
              <a:buFont typeface="+mj-lt"/>
              <a:buAutoNum type="arabicPeriod"/>
            </a:pPr>
            <a:r>
              <a:rPr lang="en-US" i="1" u="sng" dirty="0" smtClean="0"/>
              <a:t>Small size organizations (Disadvantages)</a:t>
            </a:r>
          </a:p>
          <a:p>
            <a:pPr marL="1428750" lvl="2" indent="-514350">
              <a:buFont typeface="+mj-lt"/>
              <a:buAutoNum type="arabicPeriod"/>
            </a:pPr>
            <a:r>
              <a:rPr lang="en-US" dirty="0" smtClean="0"/>
              <a:t>Limits company’s ability to expand geographically.</a:t>
            </a:r>
          </a:p>
          <a:p>
            <a:pPr marL="1428750" lvl="2" indent="-514350">
              <a:buFont typeface="+mj-lt"/>
              <a:buAutoNum type="arabicPeriod"/>
            </a:pPr>
            <a:r>
              <a:rPr lang="en-US" dirty="0" smtClean="0"/>
              <a:t>Higher ordering cost to execute big orders.</a:t>
            </a:r>
          </a:p>
          <a:p>
            <a:pPr marL="1428750" lvl="2" indent="-514350">
              <a:buFont typeface="+mj-lt"/>
              <a:buAutoNum type="arabicPeriod"/>
            </a:pPr>
            <a:r>
              <a:rPr lang="en-US" dirty="0" smtClean="0"/>
              <a:t>Do not receive quantity discounts from suppliers.</a:t>
            </a:r>
          </a:p>
          <a:p>
            <a:pPr marL="971550" lvl="1" indent="-514350">
              <a:buFont typeface="+mj-lt"/>
              <a:buAutoNum type="arabicPeriod"/>
            </a:pPr>
            <a:r>
              <a:rPr lang="en-US" i="1" u="sng" dirty="0" smtClean="0"/>
              <a:t>Small size organizations (Advantages)</a:t>
            </a:r>
          </a:p>
          <a:p>
            <a:pPr marL="1428750" lvl="2" indent="-514350">
              <a:buFont typeface="+mj-lt"/>
              <a:buAutoNum type="arabicPeriod"/>
            </a:pPr>
            <a:r>
              <a:rPr lang="en-US" dirty="0" smtClean="0"/>
              <a:t>Greater flexibility </a:t>
            </a:r>
          </a:p>
          <a:p>
            <a:pPr marL="1428750" lvl="2" indent="-514350">
              <a:buFont typeface="+mj-lt"/>
              <a:buAutoNum type="arabicPeriod"/>
            </a:pPr>
            <a:r>
              <a:rPr lang="en-US" dirty="0" smtClean="0"/>
              <a:t>Decisions could be executed immediately</a:t>
            </a:r>
          </a:p>
          <a:p>
            <a:pPr marL="514350" indent="-514350">
              <a:buFont typeface="+mj-lt"/>
              <a:buAutoNum type="arabicPeriod"/>
            </a:pPr>
            <a:r>
              <a:rPr lang="en-US" dirty="0" smtClean="0"/>
              <a:t>The one person band syndrome </a:t>
            </a:r>
            <a:r>
              <a:rPr lang="en-US" sz="2000" dirty="0" smtClean="0">
                <a:solidFill>
                  <a:srgbClr val="002060"/>
                </a:solidFill>
              </a:rPr>
              <a:t>(one man show)</a:t>
            </a:r>
          </a:p>
          <a:p>
            <a:pPr marL="514350" indent="-514350">
              <a:buFont typeface="+mj-lt"/>
              <a:buAutoNum type="arabicPeriod"/>
            </a:pPr>
            <a:r>
              <a:rPr lang="en-US" b="1" u="sng" dirty="0" smtClean="0"/>
              <a:t>Time management</a:t>
            </a:r>
          </a:p>
          <a:p>
            <a:pPr marL="971550" lvl="1" indent="-514350">
              <a:buFont typeface="+mj-lt"/>
              <a:buAutoNum type="arabicPeriod"/>
            </a:pPr>
            <a:r>
              <a:rPr lang="en-US" dirty="0" smtClean="0"/>
              <a:t>Assessment / prioritization / creation of procedures / Delegation</a:t>
            </a:r>
          </a:p>
          <a:p>
            <a:pPr marL="514350" indent="-514350">
              <a:buFont typeface="+mj-lt"/>
              <a:buAutoNum type="arabicPeriod"/>
            </a:pPr>
            <a:r>
              <a:rPr lang="en-US" dirty="0" smtClean="0"/>
              <a:t>Community pressures </a:t>
            </a:r>
            <a:r>
              <a:rPr lang="en-US" sz="2000" dirty="0" smtClean="0">
                <a:solidFill>
                  <a:srgbClr val="002060"/>
                </a:solidFill>
              </a:rPr>
              <a:t>(participation / leadership / donation)</a:t>
            </a:r>
          </a:p>
          <a:p>
            <a:pPr marL="514350" indent="-514350">
              <a:buFont typeface="+mj-lt"/>
              <a:buAutoNum type="arabicPeriod"/>
            </a:pPr>
            <a:r>
              <a:rPr lang="en-US" dirty="0" smtClean="0"/>
              <a:t>Continuous learning </a:t>
            </a:r>
            <a:endParaRPr lang="en-US" dirty="0"/>
          </a:p>
        </p:txBody>
      </p:sp>
      <p:sp>
        <p:nvSpPr>
          <p:cNvPr id="4" name="Slide Number Placeholder 3"/>
          <p:cNvSpPr>
            <a:spLocks noGrp="1"/>
          </p:cNvSpPr>
          <p:nvPr>
            <p:ph type="sldNum" sz="quarter" idx="12"/>
          </p:nvPr>
        </p:nvSpPr>
        <p:spPr/>
        <p:txBody>
          <a:bodyPr/>
          <a:lstStyle/>
          <a:p>
            <a:fld id="{9546BAF9-476C-4A59-B0FA-4C5707FF908B}" type="slidenum">
              <a:rPr lang="en-US" smtClean="0"/>
              <a:t>13</a:t>
            </a:fld>
            <a:endParaRPr lang="en-US"/>
          </a:p>
        </p:txBody>
      </p:sp>
    </p:spTree>
    <p:extLst>
      <p:ext uri="{BB962C8B-B14F-4D97-AF65-F5344CB8AC3E}">
        <p14:creationId xmlns:p14="http://schemas.microsoft.com/office/powerpoint/2010/main" val="423138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1672"/>
          </a:xfrm>
        </p:spPr>
        <p:txBody>
          <a:bodyPr>
            <a:normAutofit/>
          </a:bodyPr>
          <a:lstStyle/>
          <a:p>
            <a:pPr algn="ctr"/>
            <a:r>
              <a:rPr lang="en-US" b="1" u="sng" dirty="0" smtClean="0">
                <a:solidFill>
                  <a:srgbClr val="002060"/>
                </a:solidFill>
              </a:rPr>
              <a:t>The Difficulty of Growth at Microsoft </a:t>
            </a:r>
            <a:r>
              <a:rPr lang="en-US" sz="2000" b="1" u="sng" dirty="0" smtClean="0">
                <a:solidFill>
                  <a:srgbClr val="FF0000"/>
                </a:solidFill>
              </a:rPr>
              <a:t>(page 1 of 3)</a:t>
            </a:r>
            <a:endParaRPr lang="en-US" sz="2000" b="1" u="sng" dirty="0">
              <a:solidFill>
                <a:srgbClr val="FF0000"/>
              </a:solidFill>
            </a:endParaRPr>
          </a:p>
        </p:txBody>
      </p:sp>
      <p:sp>
        <p:nvSpPr>
          <p:cNvPr id="3" name="Content Placeholder 2"/>
          <p:cNvSpPr>
            <a:spLocks noGrp="1"/>
          </p:cNvSpPr>
          <p:nvPr>
            <p:ph idx="1"/>
          </p:nvPr>
        </p:nvSpPr>
        <p:spPr>
          <a:xfrm>
            <a:off x="0" y="1133342"/>
            <a:ext cx="12192000" cy="5724658"/>
          </a:xfrm>
        </p:spPr>
        <p:txBody>
          <a:bodyPr>
            <a:normAutofit fontScale="92500"/>
          </a:bodyPr>
          <a:lstStyle/>
          <a:p>
            <a:pPr algn="just"/>
            <a:r>
              <a:rPr lang="en-US" sz="2500" dirty="0" smtClean="0">
                <a:solidFill>
                  <a:srgbClr val="0070C0"/>
                </a:solidFill>
              </a:rPr>
              <a:t>When a company gets as large as </a:t>
            </a:r>
            <a:r>
              <a:rPr lang="en-US" sz="2500" dirty="0" err="1" smtClean="0">
                <a:solidFill>
                  <a:srgbClr val="0070C0"/>
                </a:solidFill>
              </a:rPr>
              <a:t>Mircrosoft</a:t>
            </a:r>
            <a:r>
              <a:rPr lang="en-US" sz="2500" dirty="0" smtClean="0">
                <a:solidFill>
                  <a:srgbClr val="0070C0"/>
                </a:solidFill>
              </a:rPr>
              <a:t>, continuing to grow that company can prove difficult. Microsoft has benefited from selling the most widely used operating system and office productivity suite, which has resulted in its fortified position for the last two decades. Microsoft has been able to continue its strategy of evolutionary changes to Microsoft Windows and </a:t>
            </a:r>
            <a:r>
              <a:rPr lang="en-US" sz="2500" dirty="0" err="1" smtClean="0">
                <a:solidFill>
                  <a:srgbClr val="0070C0"/>
                </a:solidFill>
              </a:rPr>
              <a:t>Microsofit</a:t>
            </a:r>
            <a:r>
              <a:rPr lang="en-US" sz="2500" dirty="0" smtClean="0">
                <a:solidFill>
                  <a:srgbClr val="0070C0"/>
                </a:solidFill>
              </a:rPr>
              <a:t> Office, which primarily consisted of adding features to necessitate that its customers pay for upgrades.</a:t>
            </a:r>
          </a:p>
          <a:p>
            <a:pPr algn="just"/>
            <a:r>
              <a:rPr lang="en-US" sz="2500" dirty="0" smtClean="0">
                <a:solidFill>
                  <a:srgbClr val="00B050"/>
                </a:solidFill>
              </a:rPr>
              <a:t>This model proved effective for Microsoft until it brought its most recent operation system ‘ called Vista – to market. For the first time in the company’s history, its customers demanded that computer manufacturer such as Dell, which had begun shipping computers with Vista, return to providing XP, the preceding operation System, as an option. Clearly, Microsoft’s strategy was no longer going to provide the growth that it had once enjoyed.</a:t>
            </a:r>
          </a:p>
          <a:p>
            <a:pPr algn="just"/>
            <a:r>
              <a:rPr lang="en-US" sz="2500" dirty="0" smtClean="0">
                <a:solidFill>
                  <a:srgbClr val="C00000"/>
                </a:solidFill>
              </a:rPr>
              <a:t>Microsoft will not be shutting down any time soon, given that it generated net profits of $14 billion in 2007. Yet, outside of the lackluster sales of Vista, the company is facing some significant hurdles . The first of these is Google, which is by far the largest threat to Microsoft’s technical dominance. Google has slowly encroached on Microsoft’s territory, but </a:t>
            </a:r>
            <a:r>
              <a:rPr lang="en-US" sz="2500" dirty="0" err="1" smtClean="0">
                <a:solidFill>
                  <a:srgbClr val="C00000"/>
                </a:solidFill>
              </a:rPr>
              <a:t>Mircrosoft’s</a:t>
            </a:r>
            <a:r>
              <a:rPr lang="en-US" sz="2500" dirty="0" smtClean="0">
                <a:solidFill>
                  <a:srgbClr val="C00000"/>
                </a:solidFill>
              </a:rPr>
              <a:t> core products have remained insulated. As more software become freely available via the internet, </a:t>
            </a:r>
            <a:r>
              <a:rPr lang="en-US" sz="2500" dirty="0" err="1" smtClean="0">
                <a:solidFill>
                  <a:srgbClr val="C00000"/>
                </a:solidFill>
              </a:rPr>
              <a:t>Mircrosoft</a:t>
            </a:r>
            <a:r>
              <a:rPr lang="en-US" sz="2500" dirty="0" smtClean="0">
                <a:solidFill>
                  <a:srgbClr val="C00000"/>
                </a:solidFill>
              </a:rPr>
              <a:t> has been forced to recognize that its revenue model of charging licensing fees may no longer be viable.</a:t>
            </a:r>
            <a:endParaRPr lang="en-US" sz="2500" dirty="0">
              <a:solidFill>
                <a:srgbClr val="C00000"/>
              </a:solidFill>
            </a:endParaRPr>
          </a:p>
        </p:txBody>
      </p:sp>
      <p:sp>
        <p:nvSpPr>
          <p:cNvPr id="4" name="Slide Number Placeholder 3"/>
          <p:cNvSpPr>
            <a:spLocks noGrp="1"/>
          </p:cNvSpPr>
          <p:nvPr>
            <p:ph type="sldNum" sz="quarter" idx="12"/>
          </p:nvPr>
        </p:nvSpPr>
        <p:spPr/>
        <p:txBody>
          <a:bodyPr/>
          <a:lstStyle/>
          <a:p>
            <a:fld id="{9546BAF9-476C-4A59-B0FA-4C5707FF908B}" type="slidenum">
              <a:rPr lang="en-US" smtClean="0"/>
              <a:t>14</a:t>
            </a:fld>
            <a:endParaRPr lang="en-US"/>
          </a:p>
        </p:txBody>
      </p:sp>
    </p:spTree>
    <p:extLst>
      <p:ext uri="{BB962C8B-B14F-4D97-AF65-F5344CB8AC3E}">
        <p14:creationId xmlns:p14="http://schemas.microsoft.com/office/powerpoint/2010/main" val="53689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1672"/>
          </a:xfrm>
        </p:spPr>
        <p:txBody>
          <a:bodyPr>
            <a:normAutofit/>
          </a:bodyPr>
          <a:lstStyle/>
          <a:p>
            <a:pPr algn="ctr"/>
            <a:r>
              <a:rPr lang="en-US" b="1" u="sng" dirty="0" smtClean="0">
                <a:solidFill>
                  <a:srgbClr val="002060"/>
                </a:solidFill>
              </a:rPr>
              <a:t>The Difficulty of Growth at Microsoft </a:t>
            </a:r>
            <a:r>
              <a:rPr lang="en-US" sz="2000" b="1" u="sng" dirty="0" smtClean="0">
                <a:solidFill>
                  <a:srgbClr val="FF0000"/>
                </a:solidFill>
              </a:rPr>
              <a:t>(page 2 of 3)</a:t>
            </a:r>
            <a:endParaRPr lang="en-US" sz="2000" b="1" u="sng" dirty="0">
              <a:solidFill>
                <a:srgbClr val="FF0000"/>
              </a:solidFill>
            </a:endParaRPr>
          </a:p>
        </p:txBody>
      </p:sp>
      <p:sp>
        <p:nvSpPr>
          <p:cNvPr id="3" name="Content Placeholder 2"/>
          <p:cNvSpPr>
            <a:spLocks noGrp="1"/>
          </p:cNvSpPr>
          <p:nvPr>
            <p:ph idx="1"/>
          </p:nvPr>
        </p:nvSpPr>
        <p:spPr>
          <a:xfrm>
            <a:off x="0" y="1133342"/>
            <a:ext cx="12192000" cy="5724658"/>
          </a:xfrm>
        </p:spPr>
        <p:txBody>
          <a:bodyPr>
            <a:normAutofit lnSpcReduction="10000"/>
          </a:bodyPr>
          <a:lstStyle/>
          <a:p>
            <a:pPr algn="just"/>
            <a:r>
              <a:rPr lang="en-US" sz="2500" dirty="0" smtClean="0">
                <a:solidFill>
                  <a:srgbClr val="C00000"/>
                </a:solidFill>
              </a:rPr>
              <a:t>The difficulty for Microsoft in taking the approach that Google has taken is that is requires it to recreates its culture. </a:t>
            </a:r>
            <a:r>
              <a:rPr lang="en-US" sz="2500" dirty="0" err="1" smtClean="0">
                <a:solidFill>
                  <a:srgbClr val="C00000"/>
                </a:solidFill>
              </a:rPr>
              <a:t>Whan</a:t>
            </a:r>
            <a:r>
              <a:rPr lang="en-US" sz="2500" dirty="0" smtClean="0">
                <a:solidFill>
                  <a:srgbClr val="C00000"/>
                </a:solidFill>
              </a:rPr>
              <a:t> an organization has operation for more than 30 years by changing its customers for its products, restructuring the company to focus on ways in which customers can instead receive products for free by generating advertising revenue is no easy task. Microsoft’s early attempts at building an online advertising business have not proven effective, which partly explains its recent $44 billion bid for Yahoo. By acquiring Yahoo, Microsoft would gain a company already familiar with building a Web based business and generating revenue through advertising.</a:t>
            </a:r>
          </a:p>
          <a:p>
            <a:pPr algn="just"/>
            <a:r>
              <a:rPr lang="en-US" sz="2500" dirty="0" smtClean="0">
                <a:solidFill>
                  <a:srgbClr val="002060"/>
                </a:solidFill>
              </a:rPr>
              <a:t>In 2005, Ray Ozzie – one of the creators of Lotus Notes – a popular e-mail client – was brought into Microsoft as one of three Chief Technology Officers. His addition to Microsoft’s executive team was touted as a major coup for the company and a clear indication of its commitment to being proactive as the market shifted to an open source platform. In June 2006, </a:t>
            </a:r>
            <a:r>
              <a:rPr lang="en-US" sz="2500" dirty="0" err="1" smtClean="0">
                <a:solidFill>
                  <a:srgbClr val="002060"/>
                </a:solidFill>
              </a:rPr>
              <a:t>Ozzzie</a:t>
            </a:r>
            <a:r>
              <a:rPr lang="en-US" sz="2500" dirty="0" smtClean="0">
                <a:solidFill>
                  <a:srgbClr val="002060"/>
                </a:solidFill>
              </a:rPr>
              <a:t> took over as Microsoft’s chief software architect, a position previously held by Bill Gates. Shorty thereafter, the company announced a historic partnership with Novell that would make Microsoft’s products more compatible with Novell’s open source SUSE Linux software. Ironically, Microsoft, discovered that it sold more products when it allowed Windows to operate freely with Linux.</a:t>
            </a:r>
            <a:endParaRPr lang="en-US" sz="2500" dirty="0">
              <a:solidFill>
                <a:srgbClr val="002060"/>
              </a:solidFill>
            </a:endParaRPr>
          </a:p>
        </p:txBody>
      </p:sp>
      <p:sp>
        <p:nvSpPr>
          <p:cNvPr id="4" name="Slide Number Placeholder 3"/>
          <p:cNvSpPr>
            <a:spLocks noGrp="1"/>
          </p:cNvSpPr>
          <p:nvPr>
            <p:ph type="sldNum" sz="quarter" idx="12"/>
          </p:nvPr>
        </p:nvSpPr>
        <p:spPr/>
        <p:txBody>
          <a:bodyPr/>
          <a:lstStyle/>
          <a:p>
            <a:fld id="{9546BAF9-476C-4A59-B0FA-4C5707FF908B}" type="slidenum">
              <a:rPr lang="en-US" smtClean="0"/>
              <a:t>15</a:t>
            </a:fld>
            <a:endParaRPr lang="en-US"/>
          </a:p>
        </p:txBody>
      </p:sp>
    </p:spTree>
    <p:extLst>
      <p:ext uri="{BB962C8B-B14F-4D97-AF65-F5344CB8AC3E}">
        <p14:creationId xmlns:p14="http://schemas.microsoft.com/office/powerpoint/2010/main" val="102567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1672"/>
          </a:xfrm>
        </p:spPr>
        <p:txBody>
          <a:bodyPr>
            <a:normAutofit/>
          </a:bodyPr>
          <a:lstStyle/>
          <a:p>
            <a:pPr algn="ctr"/>
            <a:r>
              <a:rPr lang="en-US" b="1" u="sng" dirty="0" smtClean="0">
                <a:solidFill>
                  <a:srgbClr val="002060"/>
                </a:solidFill>
              </a:rPr>
              <a:t>The Difficulty of Growth at Microsoft </a:t>
            </a:r>
            <a:r>
              <a:rPr lang="en-US" sz="2000" b="1" u="sng" dirty="0" smtClean="0">
                <a:solidFill>
                  <a:srgbClr val="FF0000"/>
                </a:solidFill>
              </a:rPr>
              <a:t>(page 3 of 3)</a:t>
            </a:r>
            <a:endParaRPr lang="en-US" sz="2000" b="1" u="sng" dirty="0">
              <a:solidFill>
                <a:srgbClr val="FF0000"/>
              </a:solidFill>
            </a:endParaRPr>
          </a:p>
        </p:txBody>
      </p:sp>
      <p:sp>
        <p:nvSpPr>
          <p:cNvPr id="3" name="Content Placeholder 2"/>
          <p:cNvSpPr>
            <a:spLocks noGrp="1"/>
          </p:cNvSpPr>
          <p:nvPr>
            <p:ph idx="1"/>
          </p:nvPr>
        </p:nvSpPr>
        <p:spPr>
          <a:xfrm>
            <a:off x="0" y="1133342"/>
            <a:ext cx="12192000" cy="5724658"/>
          </a:xfrm>
        </p:spPr>
        <p:txBody>
          <a:bodyPr>
            <a:normAutofit/>
          </a:bodyPr>
          <a:lstStyle/>
          <a:p>
            <a:pPr algn="just"/>
            <a:r>
              <a:rPr lang="en-US" sz="2500" dirty="0" smtClean="0">
                <a:solidFill>
                  <a:srgbClr val="C00000"/>
                </a:solidFill>
              </a:rPr>
              <a:t>The reality is that Microsoft has not willingly transitioned to a new model. In fact, the company’s top management was reported comparing open source software to socialism; yet with its recent strategic decisions, Microsoft has revealed that it has decided to embrace rather than fight with the market has been indicating for several years, which is that its old business model will no longer be effective. Ozzie has been given the daunting task of “</a:t>
            </a:r>
            <a:r>
              <a:rPr lang="en-US" sz="2500" dirty="0" err="1" smtClean="0">
                <a:solidFill>
                  <a:srgbClr val="C00000"/>
                </a:solidFill>
              </a:rPr>
              <a:t>Webifying</a:t>
            </a:r>
            <a:r>
              <a:rPr lang="en-US" sz="2500" dirty="0" smtClean="0">
                <a:solidFill>
                  <a:srgbClr val="C00000"/>
                </a:solidFill>
              </a:rPr>
              <a:t>” everything Microsoft has to offer, from its business and consumer software to its Xbox gaming systems.</a:t>
            </a:r>
          </a:p>
          <a:p>
            <a:pPr algn="just"/>
            <a:r>
              <a:rPr lang="en-US" sz="2500" dirty="0" smtClean="0"/>
              <a:t>The company appears to be further plagued by the departures of its long-time CEO Bill Gates, who plans to transition to part-time chairman of the board. When Microsoft recently announced that it was promoting greater interoperability, Gates did not participate. </a:t>
            </a:r>
            <a:r>
              <a:rPr lang="en-US" sz="2500" b="1" i="1" u="sng" dirty="0" smtClean="0">
                <a:solidFill>
                  <a:srgbClr val="002060"/>
                </a:solidFill>
              </a:rPr>
              <a:t>Some analyst would point to Gates’ departure as a sure sign of more trouble ahead for Microsoft; however, others have argued that Gates is ill equipped to take the company where it needs to go, which is an important consideration for all entrepreneurs. No matter how successful a company becomes, it has to be willing to change to continue to grow. If current management cannot make the transition, they have to be willing to allow those who can to take over.</a:t>
            </a:r>
            <a:endParaRPr lang="en-US" sz="2500" b="1" i="1" u="sng" dirty="0">
              <a:solidFill>
                <a:srgbClr val="002060"/>
              </a:solidFill>
            </a:endParaRPr>
          </a:p>
        </p:txBody>
      </p:sp>
      <p:sp>
        <p:nvSpPr>
          <p:cNvPr id="4" name="Slide Number Placeholder 3"/>
          <p:cNvSpPr>
            <a:spLocks noGrp="1"/>
          </p:cNvSpPr>
          <p:nvPr>
            <p:ph type="sldNum" sz="quarter" idx="12"/>
          </p:nvPr>
        </p:nvSpPr>
        <p:spPr/>
        <p:txBody>
          <a:bodyPr/>
          <a:lstStyle/>
          <a:p>
            <a:fld id="{9546BAF9-476C-4A59-B0FA-4C5707FF908B}" type="slidenum">
              <a:rPr lang="en-US" smtClean="0"/>
              <a:t>16</a:t>
            </a:fld>
            <a:endParaRPr lang="en-US"/>
          </a:p>
        </p:txBody>
      </p:sp>
    </p:spTree>
    <p:extLst>
      <p:ext uri="{BB962C8B-B14F-4D97-AF65-F5344CB8AC3E}">
        <p14:creationId xmlns:p14="http://schemas.microsoft.com/office/powerpoint/2010/main" val="2738391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36371"/>
          </a:xfrm>
        </p:spPr>
        <p:txBody>
          <a:bodyPr>
            <a:normAutofit fontScale="90000"/>
          </a:bodyPr>
          <a:lstStyle/>
          <a:p>
            <a:pPr algn="ctr"/>
            <a:r>
              <a:rPr lang="en-US" b="1" dirty="0" smtClean="0">
                <a:solidFill>
                  <a:schemeClr val="accent2">
                    <a:lumMod val="50000"/>
                  </a:schemeClr>
                </a:solidFill>
                <a:effectLst>
                  <a:outerShdw blurRad="38100" dist="38100" dir="2700000" algn="tl">
                    <a:srgbClr val="000000">
                      <a:alpha val="43137"/>
                    </a:srgbClr>
                  </a:outerShdw>
                </a:effectLst>
              </a:rPr>
              <a:t>From Entrepreneur to Manager</a:t>
            </a:r>
            <a:r>
              <a:rPr lang="en-US" dirty="0" smtClean="0">
                <a:solidFill>
                  <a:schemeClr val="accent2">
                    <a:lumMod val="50000"/>
                  </a:schemeClr>
                </a:solidFill>
              </a:rPr>
              <a:t/>
            </a:r>
            <a:br>
              <a:rPr lang="en-US" dirty="0" smtClean="0">
                <a:solidFill>
                  <a:schemeClr val="accent2">
                    <a:lumMod val="50000"/>
                  </a:schemeClr>
                </a:solidFill>
              </a:rPr>
            </a:br>
            <a:r>
              <a:rPr lang="en-US" sz="2800" dirty="0" smtClean="0">
                <a:solidFill>
                  <a:srgbClr val="002060"/>
                </a:solidFill>
                <a:latin typeface="Agency FB" panose="020B0503020202020204" pitchFamily="34" charset="0"/>
              </a:rPr>
              <a:t>(for many entrepreneurs, one of the most difficult tasks is to make the successful transition from a creative, task juggling entrepreneur to a business-skill-applying manager)</a:t>
            </a:r>
            <a:endParaRPr lang="en-US" sz="2800" dirty="0">
              <a:solidFill>
                <a:srgbClr val="002060"/>
              </a:solidFill>
              <a:latin typeface="Agency FB" panose="020B0503020202020204" pitchFamily="34" charset="0"/>
            </a:endParaRPr>
          </a:p>
        </p:txBody>
      </p:sp>
      <p:sp>
        <p:nvSpPr>
          <p:cNvPr id="3" name="Content Placeholder 2"/>
          <p:cNvSpPr>
            <a:spLocks noGrp="1"/>
          </p:cNvSpPr>
          <p:nvPr>
            <p:ph idx="1"/>
          </p:nvPr>
        </p:nvSpPr>
        <p:spPr>
          <a:xfrm>
            <a:off x="0" y="1378040"/>
            <a:ext cx="12192000" cy="5479960"/>
          </a:xfrm>
        </p:spPr>
        <p:txBody>
          <a:bodyPr>
            <a:normAutofit lnSpcReduction="10000"/>
          </a:bodyPr>
          <a:lstStyle/>
          <a:p>
            <a:pPr marL="514350" indent="-514350">
              <a:buFont typeface="+mj-lt"/>
              <a:buAutoNum type="arabicPeriod"/>
            </a:pPr>
            <a:r>
              <a:rPr lang="en-US" dirty="0" smtClean="0"/>
              <a:t>Don’t be the company handyperson</a:t>
            </a:r>
            <a:r>
              <a:rPr lang="en-US" sz="1500" dirty="0" smtClean="0">
                <a:solidFill>
                  <a:srgbClr val="FF0000"/>
                </a:solidFill>
              </a:rPr>
              <a:t> (when grown then delegate)</a:t>
            </a:r>
          </a:p>
          <a:p>
            <a:pPr marL="514350" indent="-514350">
              <a:buFont typeface="+mj-lt"/>
              <a:buAutoNum type="arabicPeriod"/>
            </a:pPr>
            <a:r>
              <a:rPr lang="en-US" dirty="0" smtClean="0"/>
              <a:t>Hire to your shortcomings </a:t>
            </a:r>
            <a:r>
              <a:rPr lang="en-US" sz="1500" dirty="0" smtClean="0">
                <a:solidFill>
                  <a:srgbClr val="FF0000"/>
                </a:solidFill>
              </a:rPr>
              <a:t>(hire others to complement knowledge gap)</a:t>
            </a:r>
          </a:p>
          <a:p>
            <a:pPr marL="514350" indent="-514350">
              <a:buFont typeface="+mj-lt"/>
              <a:buAutoNum type="arabicPeriod"/>
            </a:pPr>
            <a:r>
              <a:rPr lang="en-US" dirty="0" smtClean="0"/>
              <a:t>Don’t over hire.</a:t>
            </a:r>
          </a:p>
          <a:p>
            <a:pPr marL="514350" indent="-514350">
              <a:buFont typeface="+mj-lt"/>
              <a:buAutoNum type="arabicPeriod"/>
            </a:pPr>
            <a:r>
              <a:rPr lang="en-US" dirty="0" smtClean="0"/>
              <a:t>Call out the “SWOT” team </a:t>
            </a:r>
            <a:r>
              <a:rPr lang="en-US" sz="1500" dirty="0" smtClean="0">
                <a:solidFill>
                  <a:srgbClr val="FF0000"/>
                </a:solidFill>
              </a:rPr>
              <a:t>(SWOT meetings – open mindedness)</a:t>
            </a:r>
          </a:p>
          <a:p>
            <a:pPr marL="514350" indent="-514350">
              <a:buFont typeface="+mj-lt"/>
              <a:buAutoNum type="arabicPeriod"/>
            </a:pPr>
            <a:r>
              <a:rPr lang="en-US" dirty="0" smtClean="0"/>
              <a:t>Give employees a stake in the company’s success.</a:t>
            </a:r>
          </a:p>
          <a:p>
            <a:pPr marL="514350" indent="-514350">
              <a:buFont typeface="+mj-lt"/>
              <a:buAutoNum type="arabicPeriod"/>
            </a:pPr>
            <a:r>
              <a:rPr lang="en-US" dirty="0" smtClean="0"/>
              <a:t>Hold down expenses.</a:t>
            </a:r>
          </a:p>
          <a:p>
            <a:pPr marL="514350" indent="-514350">
              <a:buFont typeface="+mj-lt"/>
              <a:buAutoNum type="arabicPeriod"/>
            </a:pPr>
            <a:r>
              <a:rPr lang="en-US" dirty="0" smtClean="0"/>
              <a:t>Go Global.</a:t>
            </a:r>
          </a:p>
          <a:p>
            <a:pPr marL="514350" indent="-514350">
              <a:buFont typeface="+mj-lt"/>
              <a:buAutoNum type="arabicPeriod"/>
            </a:pPr>
            <a:r>
              <a:rPr lang="en-US" dirty="0" smtClean="0"/>
              <a:t>Scratch the customer’s itch.</a:t>
            </a:r>
          </a:p>
          <a:p>
            <a:pPr marL="514350" indent="-514350">
              <a:buFont typeface="+mj-lt"/>
              <a:buAutoNum type="arabicPeriod"/>
            </a:pPr>
            <a:r>
              <a:rPr lang="en-US" dirty="0" smtClean="0"/>
              <a:t>Adapt to change.</a:t>
            </a:r>
          </a:p>
          <a:p>
            <a:pPr marL="514350" indent="-514350">
              <a:buFont typeface="+mj-lt"/>
              <a:buAutoNum type="arabicPeriod"/>
            </a:pPr>
            <a:r>
              <a:rPr lang="en-US" dirty="0" smtClean="0"/>
              <a:t>Seek customer advice.</a:t>
            </a:r>
          </a:p>
          <a:p>
            <a:pPr marL="514350" indent="-514350">
              <a:buFont typeface="+mj-lt"/>
              <a:buAutoNum type="arabicPeriod"/>
            </a:pPr>
            <a:r>
              <a:rPr lang="en-US" dirty="0" smtClean="0"/>
              <a:t>Sniff out the silver linings </a:t>
            </a:r>
            <a:r>
              <a:rPr lang="en-US" sz="1500" dirty="0" smtClean="0">
                <a:solidFill>
                  <a:srgbClr val="FF0000"/>
                </a:solidFill>
              </a:rPr>
              <a:t>(look for opportunity in the face of adversity)</a:t>
            </a:r>
            <a:endParaRPr lang="en-US" sz="1500" dirty="0">
              <a:solidFill>
                <a:srgbClr val="FF0000"/>
              </a:solidFill>
            </a:endParaRPr>
          </a:p>
        </p:txBody>
      </p:sp>
      <p:sp>
        <p:nvSpPr>
          <p:cNvPr id="4" name="Slide Number Placeholder 3"/>
          <p:cNvSpPr>
            <a:spLocks noGrp="1"/>
          </p:cNvSpPr>
          <p:nvPr>
            <p:ph type="sldNum" sz="quarter" idx="12"/>
          </p:nvPr>
        </p:nvSpPr>
        <p:spPr/>
        <p:txBody>
          <a:bodyPr/>
          <a:lstStyle/>
          <a:p>
            <a:fld id="{9546BAF9-476C-4A59-B0FA-4C5707FF908B}" type="slidenum">
              <a:rPr lang="en-US" smtClean="0"/>
              <a:t>17</a:t>
            </a:fld>
            <a:endParaRPr lang="en-US"/>
          </a:p>
        </p:txBody>
      </p:sp>
    </p:spTree>
    <p:extLst>
      <p:ext uri="{BB962C8B-B14F-4D97-AF65-F5344CB8AC3E}">
        <p14:creationId xmlns:p14="http://schemas.microsoft.com/office/powerpoint/2010/main" val="97596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194" y="1429555"/>
            <a:ext cx="7714445" cy="4314422"/>
          </a:xfrm>
        </p:spPr>
      </p:pic>
      <p:sp>
        <p:nvSpPr>
          <p:cNvPr id="5" name="Slide Number Placeholder 4"/>
          <p:cNvSpPr>
            <a:spLocks noGrp="1"/>
          </p:cNvSpPr>
          <p:nvPr>
            <p:ph type="sldNum" sz="quarter" idx="12"/>
          </p:nvPr>
        </p:nvSpPr>
        <p:spPr/>
        <p:txBody>
          <a:bodyPr/>
          <a:lstStyle/>
          <a:p>
            <a:fld id="{9546BAF9-476C-4A59-B0FA-4C5707FF908B}" type="slidenum">
              <a:rPr lang="en-US" smtClean="0"/>
              <a:t>18</a:t>
            </a:fld>
            <a:endParaRPr lang="en-US"/>
          </a:p>
        </p:txBody>
      </p:sp>
    </p:spTree>
    <p:extLst>
      <p:ext uri="{BB962C8B-B14F-4D97-AF65-F5344CB8AC3E}">
        <p14:creationId xmlns:p14="http://schemas.microsoft.com/office/powerpoint/2010/main" val="2174560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79549"/>
            <a:ext cx="10515600" cy="5731099"/>
          </a:xfrm>
        </p:spPr>
      </p:pic>
      <p:sp>
        <p:nvSpPr>
          <p:cNvPr id="3" name="Slide Number Placeholder 2"/>
          <p:cNvSpPr>
            <a:spLocks noGrp="1"/>
          </p:cNvSpPr>
          <p:nvPr>
            <p:ph type="sldNum" sz="quarter" idx="12"/>
          </p:nvPr>
        </p:nvSpPr>
        <p:spPr/>
        <p:txBody>
          <a:bodyPr/>
          <a:lstStyle/>
          <a:p>
            <a:fld id="{9546BAF9-476C-4A59-B0FA-4C5707FF908B}" type="slidenum">
              <a:rPr lang="en-US" smtClean="0"/>
              <a:t>2</a:t>
            </a:fld>
            <a:endParaRPr lang="en-US"/>
          </a:p>
        </p:txBody>
      </p:sp>
    </p:spTree>
    <p:extLst>
      <p:ext uri="{BB962C8B-B14F-4D97-AF65-F5344CB8AC3E}">
        <p14:creationId xmlns:p14="http://schemas.microsoft.com/office/powerpoint/2010/main" val="2400000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
            <a:ext cx="10515600" cy="1017432"/>
          </a:xfrm>
        </p:spPr>
        <p:txBody>
          <a:bodyPr>
            <a:normAutofit/>
          </a:bodyPr>
          <a:lstStyle/>
          <a:p>
            <a:pPr algn="ctr"/>
            <a:r>
              <a:rPr lang="en-US" sz="3500" b="1" u="sng" dirty="0" smtClean="0">
                <a:solidFill>
                  <a:srgbClr val="FF0000"/>
                </a:solidFill>
              </a:rPr>
              <a:t>Five basic steps must be followed in strategic planning</a:t>
            </a:r>
            <a:endParaRPr lang="en-US" sz="3500" b="1" u="sng" dirty="0">
              <a:solidFill>
                <a:srgbClr val="FF0000"/>
              </a:solidFill>
            </a:endParaRPr>
          </a:p>
        </p:txBody>
      </p:sp>
      <p:sp>
        <p:nvSpPr>
          <p:cNvPr id="3" name="Content Placeholder 2"/>
          <p:cNvSpPr>
            <a:spLocks noGrp="1"/>
          </p:cNvSpPr>
          <p:nvPr>
            <p:ph idx="1"/>
          </p:nvPr>
        </p:nvSpPr>
        <p:spPr>
          <a:xfrm>
            <a:off x="0" y="1403796"/>
            <a:ext cx="12192000" cy="5454203"/>
          </a:xfrm>
        </p:spPr>
        <p:txBody>
          <a:bodyPr/>
          <a:lstStyle/>
          <a:p>
            <a:pPr marL="514350" indent="-514350">
              <a:buFont typeface="+mj-lt"/>
              <a:buAutoNum type="arabicPeriod"/>
            </a:pPr>
            <a:r>
              <a:rPr lang="en-US" dirty="0" smtClean="0"/>
              <a:t>Examine the internal and external environments of the venture (SWOT).</a:t>
            </a:r>
          </a:p>
          <a:p>
            <a:pPr marL="514350" indent="-514350">
              <a:buFont typeface="+mj-lt"/>
              <a:buAutoNum type="arabicPeriod"/>
            </a:pPr>
            <a:r>
              <a:rPr lang="en-US" u="sng" dirty="0" smtClean="0"/>
              <a:t>Formulate the venture’s long range and short range strategies:</a:t>
            </a:r>
          </a:p>
          <a:p>
            <a:pPr lvl="1"/>
            <a:r>
              <a:rPr lang="en-US" dirty="0" smtClean="0"/>
              <a:t>Mission / objectives / strategies / policies.</a:t>
            </a:r>
          </a:p>
          <a:p>
            <a:pPr marL="514350" indent="-514350">
              <a:buFont typeface="+mj-lt"/>
              <a:buAutoNum type="arabicPeriod"/>
            </a:pPr>
            <a:r>
              <a:rPr lang="en-US" dirty="0" smtClean="0"/>
              <a:t>Implement the strategic plan (Programs / budgets / procedures)</a:t>
            </a:r>
          </a:p>
          <a:p>
            <a:pPr marL="514350" indent="-514350">
              <a:buFont typeface="+mj-lt"/>
              <a:buAutoNum type="arabicPeriod"/>
            </a:pPr>
            <a:r>
              <a:rPr lang="en-US" dirty="0" smtClean="0"/>
              <a:t>Evaluate the performance of the strategy.</a:t>
            </a:r>
          </a:p>
          <a:p>
            <a:pPr marL="514350" indent="-514350">
              <a:buFont typeface="+mj-lt"/>
              <a:buAutoNum type="arabicPeriod"/>
            </a:pPr>
            <a:r>
              <a:rPr lang="en-US" dirty="0" smtClean="0"/>
              <a:t>Take follow up action through continuous feedback.</a:t>
            </a:r>
          </a:p>
        </p:txBody>
      </p:sp>
      <p:sp>
        <p:nvSpPr>
          <p:cNvPr id="4" name="Slide Number Placeholder 3"/>
          <p:cNvSpPr>
            <a:spLocks noGrp="1"/>
          </p:cNvSpPr>
          <p:nvPr>
            <p:ph type="sldNum" sz="quarter" idx="12"/>
          </p:nvPr>
        </p:nvSpPr>
        <p:spPr/>
        <p:txBody>
          <a:bodyPr/>
          <a:lstStyle/>
          <a:p>
            <a:fld id="{9546BAF9-476C-4A59-B0FA-4C5707FF908B}" type="slidenum">
              <a:rPr lang="en-US" smtClean="0"/>
              <a:t>3</a:t>
            </a:fld>
            <a:endParaRPr lang="en-US"/>
          </a:p>
        </p:txBody>
      </p:sp>
    </p:spTree>
    <p:extLst>
      <p:ext uri="{BB962C8B-B14F-4D97-AF65-F5344CB8AC3E}">
        <p14:creationId xmlns:p14="http://schemas.microsoft.com/office/powerpoint/2010/main" val="70597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The lack of strategic planning</a:t>
            </a:r>
            <a:br>
              <a:rPr lang="en-US" b="1" u="sng" dirty="0" smtClean="0"/>
            </a:br>
            <a:r>
              <a:rPr lang="en-US" sz="3000" b="1" u="sng" dirty="0" smtClean="0">
                <a:solidFill>
                  <a:srgbClr val="FF0000"/>
                </a:solidFill>
              </a:rPr>
              <a:t>(five reasons for the lack of strategic planning)</a:t>
            </a:r>
            <a:endParaRPr lang="en-US" sz="3000" b="1" u="sng"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Time scarcity</a:t>
            </a:r>
          </a:p>
          <a:p>
            <a:pPr marL="514350" indent="-514350">
              <a:buFont typeface="+mj-lt"/>
              <a:buAutoNum type="arabicPeriod"/>
            </a:pPr>
            <a:r>
              <a:rPr lang="en-US" dirty="0" smtClean="0"/>
              <a:t>Lack of knowledge.</a:t>
            </a:r>
          </a:p>
          <a:p>
            <a:pPr marL="514350" indent="-514350">
              <a:buFont typeface="+mj-lt"/>
              <a:buAutoNum type="arabicPeriod"/>
            </a:pPr>
            <a:r>
              <a:rPr lang="en-US" dirty="0" smtClean="0"/>
              <a:t>Lack of expertise / skills.</a:t>
            </a:r>
          </a:p>
          <a:p>
            <a:pPr marL="514350" indent="-514350">
              <a:buFont typeface="+mj-lt"/>
              <a:buAutoNum type="arabicPeriod"/>
            </a:pPr>
            <a:r>
              <a:rPr lang="en-US" dirty="0" smtClean="0"/>
              <a:t>Lack of trust and openness.</a:t>
            </a:r>
          </a:p>
          <a:p>
            <a:pPr marL="514350" indent="-514350">
              <a:buFont typeface="+mj-lt"/>
              <a:buAutoNum type="arabicPeriod"/>
            </a:pPr>
            <a:r>
              <a:rPr lang="en-US" dirty="0" smtClean="0"/>
              <a:t>Perception of </a:t>
            </a:r>
            <a:r>
              <a:rPr lang="en-US" smtClean="0"/>
              <a:t>high cost.</a:t>
            </a:r>
            <a:endParaRPr lang="en-US" dirty="0"/>
          </a:p>
        </p:txBody>
      </p:sp>
      <p:sp>
        <p:nvSpPr>
          <p:cNvPr id="4" name="Slide Number Placeholder 3"/>
          <p:cNvSpPr>
            <a:spLocks noGrp="1"/>
          </p:cNvSpPr>
          <p:nvPr>
            <p:ph type="sldNum" sz="quarter" idx="12"/>
          </p:nvPr>
        </p:nvSpPr>
        <p:spPr/>
        <p:txBody>
          <a:bodyPr/>
          <a:lstStyle/>
          <a:p>
            <a:fld id="{9546BAF9-476C-4A59-B0FA-4C5707FF908B}" type="slidenum">
              <a:rPr lang="en-US" smtClean="0"/>
              <a:t>4</a:t>
            </a:fld>
            <a:endParaRPr lang="en-US"/>
          </a:p>
        </p:txBody>
      </p:sp>
    </p:spTree>
    <p:extLst>
      <p:ext uri="{BB962C8B-B14F-4D97-AF65-F5344CB8AC3E}">
        <p14:creationId xmlns:p14="http://schemas.microsoft.com/office/powerpoint/2010/main" val="384496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FF0000"/>
                </a:solidFill>
              </a:rPr>
              <a:t>Companies into the following categories</a:t>
            </a:r>
            <a:endParaRPr lang="en-US" b="1" u="sng" dirty="0">
              <a:solidFill>
                <a:srgbClr val="FF0000"/>
              </a:solidFill>
            </a:endParaRPr>
          </a:p>
        </p:txBody>
      </p:sp>
      <p:sp>
        <p:nvSpPr>
          <p:cNvPr id="3" name="Content Placeholder 2"/>
          <p:cNvSpPr>
            <a:spLocks noGrp="1"/>
          </p:cNvSpPr>
          <p:nvPr>
            <p:ph idx="1"/>
          </p:nvPr>
        </p:nvSpPr>
        <p:spPr/>
        <p:txBody>
          <a:bodyPr/>
          <a:lstStyle/>
          <a:p>
            <a:r>
              <a:rPr lang="en-US" b="1" i="1" u="sng" dirty="0" smtClean="0"/>
              <a:t>Category I</a:t>
            </a:r>
          </a:p>
          <a:p>
            <a:pPr lvl="1"/>
            <a:r>
              <a:rPr lang="en-US" dirty="0" smtClean="0"/>
              <a:t>No written plan.</a:t>
            </a:r>
          </a:p>
          <a:p>
            <a:r>
              <a:rPr lang="en-US" b="1" i="1" u="sng" dirty="0" smtClean="0"/>
              <a:t>Category II</a:t>
            </a:r>
          </a:p>
          <a:p>
            <a:pPr lvl="1"/>
            <a:r>
              <a:rPr lang="en-US" dirty="0" smtClean="0"/>
              <a:t>Moderately sophisticated planning.</a:t>
            </a:r>
          </a:p>
          <a:p>
            <a:r>
              <a:rPr lang="en-US" b="1" i="1" u="sng" dirty="0" smtClean="0"/>
              <a:t>Category III</a:t>
            </a:r>
          </a:p>
          <a:p>
            <a:pPr lvl="1"/>
            <a:r>
              <a:rPr lang="en-US" dirty="0" smtClean="0"/>
              <a:t>Sophisticated planning.</a:t>
            </a:r>
            <a:endParaRPr lang="en-US" dirty="0"/>
          </a:p>
        </p:txBody>
      </p:sp>
      <p:sp>
        <p:nvSpPr>
          <p:cNvPr id="4" name="Slide Number Placeholder 3"/>
          <p:cNvSpPr>
            <a:spLocks noGrp="1"/>
          </p:cNvSpPr>
          <p:nvPr>
            <p:ph type="sldNum" sz="quarter" idx="12"/>
          </p:nvPr>
        </p:nvSpPr>
        <p:spPr/>
        <p:txBody>
          <a:bodyPr/>
          <a:lstStyle/>
          <a:p>
            <a:fld id="{9546BAF9-476C-4A59-B0FA-4C5707FF908B}" type="slidenum">
              <a:rPr lang="en-US" smtClean="0"/>
              <a:t>5</a:t>
            </a:fld>
            <a:endParaRPr lang="en-US"/>
          </a:p>
        </p:txBody>
      </p:sp>
    </p:spTree>
    <p:extLst>
      <p:ext uri="{BB962C8B-B14F-4D97-AF65-F5344CB8AC3E}">
        <p14:creationId xmlns:p14="http://schemas.microsoft.com/office/powerpoint/2010/main" val="280558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FF0000"/>
                </a:solidFill>
              </a:rPr>
              <a:t>5 fatal mistakes entrepreneurs make</a:t>
            </a:r>
            <a:br>
              <a:rPr lang="en-US" b="1" u="sng" dirty="0" smtClean="0">
                <a:solidFill>
                  <a:srgbClr val="FF0000"/>
                </a:solidFill>
              </a:rPr>
            </a:br>
            <a:r>
              <a:rPr lang="en-US" sz="3500" b="1" u="sng" dirty="0" smtClean="0">
                <a:solidFill>
                  <a:srgbClr val="002060"/>
                </a:solidFill>
              </a:rPr>
              <a:t>(fatal visions in strategic planning)</a:t>
            </a:r>
            <a:endParaRPr lang="en-US" sz="3500" b="1" u="sng" dirty="0">
              <a:solidFill>
                <a:srgbClr val="002060"/>
              </a:solidFill>
            </a:endParaRPr>
          </a:p>
        </p:txBody>
      </p:sp>
      <p:sp>
        <p:nvSpPr>
          <p:cNvPr id="3" name="Content Placeholder 2"/>
          <p:cNvSpPr>
            <a:spLocks noGrp="1"/>
          </p:cNvSpPr>
          <p:nvPr>
            <p:ph idx="1"/>
          </p:nvPr>
        </p:nvSpPr>
        <p:spPr>
          <a:xfrm>
            <a:off x="0" y="1825625"/>
            <a:ext cx="12192000" cy="4351338"/>
          </a:xfrm>
        </p:spPr>
        <p:txBody>
          <a:bodyPr/>
          <a:lstStyle/>
          <a:p>
            <a:r>
              <a:rPr lang="en-US" b="1" i="1" u="sng" dirty="0" smtClean="0">
                <a:latin typeface="Agency FB" panose="020B0503020202020204" pitchFamily="34" charset="0"/>
              </a:rPr>
              <a:t>Fatal vision 1</a:t>
            </a:r>
            <a:r>
              <a:rPr lang="en-US" dirty="0" smtClean="0">
                <a:latin typeface="Agency FB" panose="020B0503020202020204" pitchFamily="34" charset="0"/>
              </a:rPr>
              <a:t>: misunderstanding industry attractiveness.</a:t>
            </a:r>
          </a:p>
          <a:p>
            <a:r>
              <a:rPr lang="en-US" b="1" i="1" u="sng" dirty="0" smtClean="0">
                <a:latin typeface="Agency FB" panose="020B0503020202020204" pitchFamily="34" charset="0"/>
              </a:rPr>
              <a:t>Fatal vision 2: </a:t>
            </a:r>
            <a:r>
              <a:rPr lang="en-US" dirty="0">
                <a:latin typeface="Agency FB" panose="020B0503020202020204" pitchFamily="34" charset="0"/>
              </a:rPr>
              <a:t>n</a:t>
            </a:r>
            <a:r>
              <a:rPr lang="en-US" dirty="0" smtClean="0">
                <a:latin typeface="Agency FB" panose="020B0503020202020204" pitchFamily="34" charset="0"/>
              </a:rPr>
              <a:t>o </a:t>
            </a:r>
            <a:r>
              <a:rPr lang="en-US" dirty="0" smtClean="0">
                <a:latin typeface="Agency FB" panose="020B0503020202020204" pitchFamily="34" charset="0"/>
              </a:rPr>
              <a:t>real competitive advantage.</a:t>
            </a:r>
          </a:p>
          <a:p>
            <a:r>
              <a:rPr lang="en-US" b="1" i="1" u="sng" dirty="0" smtClean="0">
                <a:latin typeface="Agency FB" panose="020B0503020202020204" pitchFamily="34" charset="0"/>
              </a:rPr>
              <a:t>Fatal vision 3: </a:t>
            </a:r>
            <a:r>
              <a:rPr lang="en-US" dirty="0" smtClean="0">
                <a:latin typeface="Agency FB" panose="020B0503020202020204" pitchFamily="34" charset="0"/>
              </a:rPr>
              <a:t>pursuing an unattainable competitive position.</a:t>
            </a:r>
          </a:p>
          <a:p>
            <a:r>
              <a:rPr lang="en-US" b="1" i="1" u="sng" dirty="0" smtClean="0">
                <a:latin typeface="Agency FB" panose="020B0503020202020204" pitchFamily="34" charset="0"/>
              </a:rPr>
              <a:t>Fatal vision 4: </a:t>
            </a:r>
            <a:r>
              <a:rPr lang="en-US" dirty="0" smtClean="0">
                <a:latin typeface="Agency FB" panose="020B0503020202020204" pitchFamily="34" charset="0"/>
              </a:rPr>
              <a:t>compromising strategy for growth.</a:t>
            </a:r>
          </a:p>
          <a:p>
            <a:r>
              <a:rPr lang="en-US" b="1" i="1" u="sng" dirty="0" smtClean="0">
                <a:latin typeface="Agency FB" panose="020B0503020202020204" pitchFamily="34" charset="0"/>
              </a:rPr>
              <a:t>Fatal vision 5: </a:t>
            </a:r>
            <a:r>
              <a:rPr lang="en-US" dirty="0" smtClean="0">
                <a:latin typeface="Agency FB" panose="020B0503020202020204" pitchFamily="34" charset="0"/>
              </a:rPr>
              <a:t>failure to explicitly communicate the venture’s strategy to employees.</a:t>
            </a:r>
          </a:p>
          <a:p>
            <a:endParaRPr lang="en-US" dirty="0"/>
          </a:p>
        </p:txBody>
      </p:sp>
      <p:sp>
        <p:nvSpPr>
          <p:cNvPr id="4" name="Slide Number Placeholder 3"/>
          <p:cNvSpPr>
            <a:spLocks noGrp="1"/>
          </p:cNvSpPr>
          <p:nvPr>
            <p:ph type="sldNum" sz="quarter" idx="12"/>
          </p:nvPr>
        </p:nvSpPr>
        <p:spPr/>
        <p:txBody>
          <a:bodyPr/>
          <a:lstStyle/>
          <a:p>
            <a:fld id="{9546BAF9-476C-4A59-B0FA-4C5707FF908B}" type="slidenum">
              <a:rPr lang="en-US" smtClean="0"/>
              <a:t>6</a:t>
            </a:fld>
            <a:endParaRPr lang="en-US"/>
          </a:p>
        </p:txBody>
      </p:sp>
    </p:spTree>
    <p:extLst>
      <p:ext uri="{BB962C8B-B14F-4D97-AF65-F5344CB8AC3E}">
        <p14:creationId xmlns:p14="http://schemas.microsoft.com/office/powerpoint/2010/main" val="33126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14" y="244699"/>
            <a:ext cx="11526592" cy="6323526"/>
          </a:xfrm>
        </p:spPr>
      </p:pic>
      <p:sp>
        <p:nvSpPr>
          <p:cNvPr id="3" name="Slide Number Placeholder 2"/>
          <p:cNvSpPr>
            <a:spLocks noGrp="1"/>
          </p:cNvSpPr>
          <p:nvPr>
            <p:ph type="sldNum" sz="quarter" idx="12"/>
          </p:nvPr>
        </p:nvSpPr>
        <p:spPr/>
        <p:txBody>
          <a:bodyPr/>
          <a:lstStyle/>
          <a:p>
            <a:fld id="{9546BAF9-476C-4A59-B0FA-4C5707FF908B}" type="slidenum">
              <a:rPr lang="en-US" smtClean="0"/>
              <a:t>7</a:t>
            </a:fld>
            <a:endParaRPr lang="en-US"/>
          </a:p>
        </p:txBody>
      </p:sp>
    </p:spTree>
    <p:extLst>
      <p:ext uri="{BB962C8B-B14F-4D97-AF65-F5344CB8AC3E}">
        <p14:creationId xmlns:p14="http://schemas.microsoft.com/office/powerpoint/2010/main" val="2596671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2060"/>
                </a:solidFill>
                <a:effectLst>
                  <a:outerShdw blurRad="38100" dist="38100" dir="2700000" algn="tl">
                    <a:srgbClr val="000000">
                      <a:alpha val="43137"/>
                    </a:srgbClr>
                  </a:outerShdw>
                </a:effectLst>
              </a:rPr>
              <a:t>An entrepreneurial strategy matrix model</a:t>
            </a:r>
            <a:endParaRPr lang="en-US" b="1" u="sng" dirty="0">
              <a:solidFill>
                <a:srgbClr val="00206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913" y="1825625"/>
            <a:ext cx="11024315" cy="4910026"/>
          </a:xfrm>
        </p:spPr>
      </p:pic>
      <p:sp>
        <p:nvSpPr>
          <p:cNvPr id="3" name="Slide Number Placeholder 2"/>
          <p:cNvSpPr>
            <a:spLocks noGrp="1"/>
          </p:cNvSpPr>
          <p:nvPr>
            <p:ph type="sldNum" sz="quarter" idx="12"/>
          </p:nvPr>
        </p:nvSpPr>
        <p:spPr/>
        <p:txBody>
          <a:bodyPr/>
          <a:lstStyle/>
          <a:p>
            <a:fld id="{9546BAF9-476C-4A59-B0FA-4C5707FF908B}" type="slidenum">
              <a:rPr lang="en-US" smtClean="0"/>
              <a:t>8</a:t>
            </a:fld>
            <a:endParaRPr lang="en-US"/>
          </a:p>
        </p:txBody>
      </p:sp>
    </p:spTree>
    <p:extLst>
      <p:ext uri="{BB962C8B-B14F-4D97-AF65-F5344CB8AC3E}">
        <p14:creationId xmlns:p14="http://schemas.microsoft.com/office/powerpoint/2010/main" val="335032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639" y="862884"/>
            <a:ext cx="11191741" cy="5995115"/>
          </a:xfrm>
        </p:spPr>
      </p:pic>
      <p:sp>
        <p:nvSpPr>
          <p:cNvPr id="3" name="Slide Number Placeholder 2"/>
          <p:cNvSpPr>
            <a:spLocks noGrp="1"/>
          </p:cNvSpPr>
          <p:nvPr>
            <p:ph type="sldNum" sz="quarter" idx="12"/>
          </p:nvPr>
        </p:nvSpPr>
        <p:spPr/>
        <p:txBody>
          <a:bodyPr/>
          <a:lstStyle/>
          <a:p>
            <a:fld id="{9546BAF9-476C-4A59-B0FA-4C5707FF908B}" type="slidenum">
              <a:rPr lang="en-US" smtClean="0"/>
              <a:t>9</a:t>
            </a:fld>
            <a:endParaRPr lang="en-US"/>
          </a:p>
        </p:txBody>
      </p:sp>
    </p:spTree>
    <p:extLst>
      <p:ext uri="{BB962C8B-B14F-4D97-AF65-F5344CB8AC3E}">
        <p14:creationId xmlns:p14="http://schemas.microsoft.com/office/powerpoint/2010/main" val="3857698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1236</Words>
  <Application>Microsoft Office PowerPoint</Application>
  <PresentationFormat>Widescreen</PresentationFormat>
  <Paragraphs>95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Agency FB</vt:lpstr>
      <vt:lpstr>Arial</vt:lpstr>
      <vt:lpstr>Calibri</vt:lpstr>
      <vt:lpstr>Calibri Light</vt:lpstr>
      <vt:lpstr>Office Theme</vt:lpstr>
      <vt:lpstr>Chapter 13 Strategic Growth in Entrepreneurship</vt:lpstr>
      <vt:lpstr>PowerPoint Presentation</vt:lpstr>
      <vt:lpstr>Five basic steps must be followed in strategic planning</vt:lpstr>
      <vt:lpstr>The lack of strategic planning (five reasons for the lack of strategic planning)</vt:lpstr>
      <vt:lpstr>Companies into the following categories</vt:lpstr>
      <vt:lpstr>5 fatal mistakes entrepreneurs make (fatal visions in strategic planning)</vt:lpstr>
      <vt:lpstr>PowerPoint Presentation</vt:lpstr>
      <vt:lpstr>An entrepreneurial strategy matrix model</vt:lpstr>
      <vt:lpstr>PowerPoint Presentation</vt:lpstr>
      <vt:lpstr>PowerPoint Presentation</vt:lpstr>
      <vt:lpstr>PowerPoint Presentation</vt:lpstr>
      <vt:lpstr>Balancing the focus – entrepreneurial versus managerial</vt:lpstr>
      <vt:lpstr>Unique Managerial Concerns of Growing Ventures (Emerging businesses differ in many ways from larger, more structured businesses)</vt:lpstr>
      <vt:lpstr>The Difficulty of Growth at Microsoft (page 1 of 3)</vt:lpstr>
      <vt:lpstr>The Difficulty of Growth at Microsoft (page 2 of 3)</vt:lpstr>
      <vt:lpstr>The Difficulty of Growth at Microsoft (page 3 of 3)</vt:lpstr>
      <vt:lpstr>From Entrepreneur to Manager (for many entrepreneurs, one of the most difficult tasks is to make the successful transition from a creative, task juggling entrepreneur to a business-skill-applying manager)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creator>CDC</dc:creator>
  <cp:lastModifiedBy>CDC</cp:lastModifiedBy>
  <cp:revision>109</cp:revision>
  <dcterms:created xsi:type="dcterms:W3CDTF">2023-04-21T08:48:16Z</dcterms:created>
  <dcterms:modified xsi:type="dcterms:W3CDTF">2023-04-22T05:31:22Z</dcterms:modified>
</cp:coreProperties>
</file>