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58" r:id="rId4"/>
    <p:sldId id="259" r:id="rId5"/>
    <p:sldId id="260" r:id="rId6"/>
    <p:sldId id="265" r:id="rId7"/>
    <p:sldId id="276" r:id="rId8"/>
    <p:sldId id="264" r:id="rId9"/>
    <p:sldId id="261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7" r:id="rId19"/>
    <p:sldId id="275" r:id="rId20"/>
    <p:sldId id="262" r:id="rId21"/>
    <p:sldId id="263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BED59-CCF4-4D6A-8A83-79EDDF06423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2E93D-6759-43AA-952A-23ED16AF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2E93D-6759-43AA-952A-23ED16AFA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5148-D16C-43F6-A557-29499F8F980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6B0-63FC-4A98-B836-FCDC500BC64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1F84-471D-4F88-8200-04FB33EC268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631C-876E-4CB7-A2E2-DF45D48CB35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5AF8-83A7-477C-B4A1-AE21B95B73D3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17FB-8947-4F87-B9C2-536D5E8FFDEA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2D38-3C9E-4391-8DFC-6175A54F0D07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7E7E-81C9-4A55-9BBA-5E4B75EC6CF1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6A00-1681-4CF2-BD15-AA5CCC90F506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8ADC-EF3F-4C8C-B962-2AF7D3EFA8E7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69A-CE53-4402-B6C3-10106CD1B929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069E-C9F2-40B2-93BF-F2D023074E8F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967B-C56E-416C-96E6-90D08F4AF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4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Valuation Challenge in Entrepreneurship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583"/>
            <a:ext cx="12192000" cy="57504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94"/>
            <a:ext cx="6019800" cy="345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6019800" cy="34544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Venture Valuation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</a:t>
            </a:r>
            <a:r>
              <a:rPr lang="en-US" dirty="0" smtClean="0"/>
              <a:t>price </a:t>
            </a:r>
            <a:r>
              <a:rPr lang="en-US" sz="2000" dirty="0" smtClean="0">
                <a:solidFill>
                  <a:srgbClr val="002060"/>
                </a:solidFill>
              </a:rPr>
              <a:t>(two or more owners set initial value)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Book value (known as balance sheet method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Set by the business’s balance sheet reflects net worth of the firm total assets less total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/ earnings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Discounted future earnings.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Discounted future earnings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586"/>
            <a:ext cx="12192000" cy="532541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Venture Valuation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</a:t>
            </a:r>
            <a:r>
              <a:rPr lang="en-US" dirty="0" smtClean="0"/>
              <a:t>price </a:t>
            </a:r>
            <a:r>
              <a:rPr lang="en-US" sz="2000" dirty="0" smtClean="0">
                <a:solidFill>
                  <a:srgbClr val="002060"/>
                </a:solidFill>
              </a:rPr>
              <a:t>(two or more owners set initial value)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Book value (known as balance sheet method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Set by the business’s balance sheet reflects net worth of the firm total assets less total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/ earnings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Discounted future earnings.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on investment (ROI)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Venture Valuation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</a:t>
            </a:r>
            <a:r>
              <a:rPr lang="en-US" dirty="0" smtClean="0"/>
              <a:t>price </a:t>
            </a:r>
            <a:r>
              <a:rPr lang="en-US" sz="2000" dirty="0" smtClean="0">
                <a:solidFill>
                  <a:srgbClr val="002060"/>
                </a:solidFill>
              </a:rPr>
              <a:t>(two or more owners set initial value)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Book value (known as balance sheet method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Set by the business’s balance sheet reflects net worth of the firm total assets less total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/ earnings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Discounted future earnings.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on investment (ROI)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Liquidation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1030310"/>
            <a:ext cx="8422784" cy="530609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Venture Valuation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</a:t>
            </a:r>
            <a:r>
              <a:rPr lang="en-US" dirty="0" smtClean="0"/>
              <a:t>price </a:t>
            </a:r>
            <a:r>
              <a:rPr lang="en-US" sz="2000" dirty="0" smtClean="0">
                <a:solidFill>
                  <a:srgbClr val="002060"/>
                </a:solidFill>
              </a:rPr>
              <a:t>(two or more owners set initial value)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Book value (known as balance sheet method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Set by the business’s balance sheet reflects net worth of the firm total assets less total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/ earnings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Discounted future earnings.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on investment (ROI)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Liquidation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value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What is this venture worth?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038"/>
            <a:ext cx="12192000" cy="54799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the net cash flow projections </a:t>
            </a:r>
            <a:r>
              <a:rPr lang="en-US" dirty="0" smtClean="0"/>
              <a:t>for this business for next five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value rate of 24 percent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0818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factors in the valuation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u="sng" dirty="0" smtClean="0">
                <a:solidFill>
                  <a:srgbClr val="FF0000"/>
                </a:solidFill>
              </a:rPr>
              <a:t>(next three factors that may influence the final valuation of the venture)</a:t>
            </a:r>
            <a:endParaRPr lang="en-US" sz="31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2282"/>
            <a:ext cx="12192000" cy="55057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Avoiding start-up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Accuracy of projections</a:t>
            </a:r>
          </a:p>
          <a:p>
            <a:pPr lvl="1"/>
            <a:r>
              <a:rPr lang="en-US" dirty="0" smtClean="0"/>
              <a:t>Always projected on the basis of historical financial and economic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Control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degree of control, an owner legally has.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100% control then more value of the firm.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50% control then value is according to that share.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1481070"/>
            <a:ext cx="7431110" cy="46363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valuation</a:t>
            </a: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8642"/>
            <a:ext cx="12192000" cy="5969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u="sng" dirty="0" smtClean="0"/>
              <a:t>Buying or selling </a:t>
            </a:r>
            <a:r>
              <a:rPr lang="en-US" sz="2500" dirty="0" smtClean="0"/>
              <a:t>a business, divisions, or major assets.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u="sng" dirty="0" smtClean="0"/>
              <a:t>Establishing an employee stock option </a:t>
            </a:r>
            <a:r>
              <a:rPr lang="en-US" sz="2500" dirty="0" smtClean="0"/>
              <a:t>plan or profit-sharing plan for employees.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u="sng" dirty="0" smtClean="0"/>
              <a:t>Raising growth capital </a:t>
            </a:r>
            <a:r>
              <a:rPr lang="en-US" sz="2500" dirty="0" smtClean="0"/>
              <a:t>through stock warrants or convertible loans.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Giving </a:t>
            </a:r>
            <a:r>
              <a:rPr lang="en-US" sz="2500" dirty="0" smtClean="0"/>
              <a:t>a </a:t>
            </a:r>
            <a:r>
              <a:rPr lang="en-US" sz="2500" u="sng" dirty="0" smtClean="0"/>
              <a:t>gift of stock to family </a:t>
            </a:r>
            <a:r>
              <a:rPr lang="en-US" sz="2500" dirty="0" smtClean="0"/>
              <a:t>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Structuring </a:t>
            </a:r>
            <a:r>
              <a:rPr lang="en-US" sz="2500" u="sng" dirty="0" smtClean="0"/>
              <a:t>a buy / sell agreement </a:t>
            </a:r>
            <a:r>
              <a:rPr lang="en-US" sz="2500" dirty="0" smtClean="0"/>
              <a:t>with stockholders.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Attempting to </a:t>
            </a:r>
            <a:r>
              <a:rPr lang="en-US" sz="2500" u="sng" dirty="0" smtClean="0"/>
              <a:t>buy out a partner</a:t>
            </a:r>
            <a:r>
              <a:rPr lang="en-US" sz="2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u="sng" dirty="0" smtClean="0"/>
              <a:t>Going public with the company </a:t>
            </a:r>
            <a:r>
              <a:rPr lang="en-US" sz="2500" dirty="0" smtClean="0"/>
              <a:t>or privately placing the stock.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18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the Acquisition</a:t>
            </a: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8"/>
            <a:ext cx="12192000" cy="58148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500" u="sng" dirty="0" smtClean="0">
                <a:latin typeface="Agency FB" panose="020B0503020202020204" pitchFamily="34" charset="0"/>
              </a:rPr>
              <a:t>Developing more growth phase </a:t>
            </a:r>
            <a:r>
              <a:rPr lang="en-US" sz="2500" dirty="0" smtClean="0">
                <a:latin typeface="Agency FB" panose="020B0503020202020204" pitchFamily="34" charset="0"/>
              </a:rPr>
              <a:t>products by acquiring a firm that has developed new products.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u="sng" dirty="0" smtClean="0">
                <a:latin typeface="Agency FB" panose="020B0503020202020204" pitchFamily="34" charset="0"/>
              </a:rPr>
              <a:t>Increasing the number of customers </a:t>
            </a:r>
            <a:r>
              <a:rPr lang="en-US" sz="2500" dirty="0" smtClean="0">
                <a:latin typeface="Agency FB" panose="020B0503020202020204" pitchFamily="34" charset="0"/>
              </a:rPr>
              <a:t>by acquiring a firm whose current customers will broaden sustainability.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u="sng" dirty="0" smtClean="0">
                <a:latin typeface="Agency FB" panose="020B0503020202020204" pitchFamily="34" charset="0"/>
              </a:rPr>
              <a:t>Increasing market share </a:t>
            </a:r>
            <a:r>
              <a:rPr lang="en-US" sz="2500" dirty="0" smtClean="0">
                <a:latin typeface="Agency FB" panose="020B0503020202020204" pitchFamily="34" charset="0"/>
              </a:rPr>
              <a:t>by acquiring a firm in the company’s industry.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u="sng" dirty="0" smtClean="0">
                <a:latin typeface="Agency FB" panose="020B0503020202020204" pitchFamily="34" charset="0"/>
              </a:rPr>
              <a:t>Improving or changing distribution channels </a:t>
            </a:r>
            <a:r>
              <a:rPr lang="en-US" sz="2500" dirty="0" smtClean="0">
                <a:latin typeface="Agency FB" panose="020B0503020202020204" pitchFamily="34" charset="0"/>
              </a:rPr>
              <a:t>by acquiring a firm with recognized superiority in the company’s current distribution channel.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500" u="sng" dirty="0" smtClean="0">
                <a:latin typeface="Agency FB" panose="020B0503020202020204" pitchFamily="34" charset="0"/>
              </a:rPr>
              <a:t>Expanding the product line </a:t>
            </a:r>
            <a:r>
              <a:rPr lang="en-US" sz="2500" dirty="0" smtClean="0">
                <a:latin typeface="Agency FB" panose="020B0503020202020204" pitchFamily="34" charset="0"/>
              </a:rPr>
              <a:t>by acquiring a firm whose products complement and complete the company’s product line.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500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The Business</a:t>
            </a:r>
            <a:b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(many closely held ventures have the following shortcomings)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6524"/>
            <a:ext cx="12192000" cy="55314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management depth.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Undercapitalization.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Insufficient controls.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Divergent goals (entrepreneur’s vision differs from the investor’s)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0"/>
            <a:ext cx="11784169" cy="6858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78561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Venture Valuation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0"/>
            <a:ext cx="12192000" cy="5956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Fixed </a:t>
            </a:r>
            <a:r>
              <a:rPr lang="en-US" dirty="0" smtClean="0"/>
              <a:t>price </a:t>
            </a:r>
            <a:r>
              <a:rPr lang="en-US" sz="2000" dirty="0" smtClean="0">
                <a:solidFill>
                  <a:srgbClr val="002060"/>
                </a:solidFill>
              </a:rPr>
              <a:t>(two or more owners set initial value)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Book value (known as balance sheet method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Set by the business’s balance sheet reflects net worth of the firm total assets less total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/ earnings ratio.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67B-C56E-416C-96E6-90D08F4AFE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573</Words>
  <Application>Microsoft Office PowerPoint</Application>
  <PresentationFormat>Widescreen</PresentationFormat>
  <Paragraphs>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Office Theme</vt:lpstr>
      <vt:lpstr>Chapter 14 The Valuation Challenge in Entrepreneurship</vt:lpstr>
      <vt:lpstr>PowerPoint Presentation</vt:lpstr>
      <vt:lpstr>WHY? business valuation</vt:lpstr>
      <vt:lpstr>Reasons for the Acquisition</vt:lpstr>
      <vt:lpstr>Analyzing The Business (many closely held ventures have the following shortcomings) </vt:lpstr>
      <vt:lpstr>PowerPoint Presentation</vt:lpstr>
      <vt:lpstr>PowerPoint Presentation</vt:lpstr>
      <vt:lpstr>PowerPoint Presentation</vt:lpstr>
      <vt:lpstr>Methods for Venture Valuation</vt:lpstr>
      <vt:lpstr>PowerPoint Presentation</vt:lpstr>
      <vt:lpstr>Methods for Venture Valuation</vt:lpstr>
      <vt:lpstr>Discounted future earnings</vt:lpstr>
      <vt:lpstr>PowerPoint Presentation</vt:lpstr>
      <vt:lpstr>Methods for Venture Valuation</vt:lpstr>
      <vt:lpstr>PowerPoint Presentation</vt:lpstr>
      <vt:lpstr>Methods for Venture Valuation</vt:lpstr>
      <vt:lpstr>PowerPoint Presentation</vt:lpstr>
      <vt:lpstr>Methods for Venture Valuation</vt:lpstr>
      <vt:lpstr>PowerPoint Presentation</vt:lpstr>
      <vt:lpstr>What is this venture worth?</vt:lpstr>
      <vt:lpstr>Additional factors in the valuation process (next three factors that may influence the final valuation of the venture)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The </dc:title>
  <dc:creator>CDC</dc:creator>
  <cp:lastModifiedBy>CDC</cp:lastModifiedBy>
  <cp:revision>92</cp:revision>
  <dcterms:created xsi:type="dcterms:W3CDTF">2023-04-22T06:16:09Z</dcterms:created>
  <dcterms:modified xsi:type="dcterms:W3CDTF">2023-04-23T12:22:36Z</dcterms:modified>
</cp:coreProperties>
</file>