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0D0-3BCD-4260-B8A5-27E3CE9C03F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AEC-0E18-468C-801F-D5EE1DFA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6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0D0-3BCD-4260-B8A5-27E3CE9C03F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AEC-0E18-468C-801F-D5EE1DFA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5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0D0-3BCD-4260-B8A5-27E3CE9C03F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AEC-0E18-468C-801F-D5EE1DFA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2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0D0-3BCD-4260-B8A5-27E3CE9C03F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AEC-0E18-468C-801F-D5EE1DFA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4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0D0-3BCD-4260-B8A5-27E3CE9C03F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AEC-0E18-468C-801F-D5EE1DFA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0D0-3BCD-4260-B8A5-27E3CE9C03F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AEC-0E18-468C-801F-D5EE1DFA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1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0D0-3BCD-4260-B8A5-27E3CE9C03F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AEC-0E18-468C-801F-D5EE1DFA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0D0-3BCD-4260-B8A5-27E3CE9C03F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AEC-0E18-468C-801F-D5EE1DFA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2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0D0-3BCD-4260-B8A5-27E3CE9C03F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AEC-0E18-468C-801F-D5EE1DFA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3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0D0-3BCD-4260-B8A5-27E3CE9C03F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AEC-0E18-468C-801F-D5EE1DFA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0D0-3BCD-4260-B8A5-27E3CE9C03F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CAEC-0E18-468C-801F-D5EE1DFA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2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00D0-3BCD-4260-B8A5-27E3CE9C03F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CAEC-0E18-468C-801F-D5EE1DFA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174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</a:rPr>
              <a:t>Chapter 15</a:t>
            </a:r>
            <a:br>
              <a:rPr lang="en-US" b="1" u="sng" dirty="0" smtClean="0">
                <a:solidFill>
                  <a:srgbClr val="002060"/>
                </a:solidFill>
              </a:rPr>
            </a:br>
            <a:r>
              <a:rPr lang="en-US" b="1" u="sng" dirty="0" smtClean="0">
                <a:solidFill>
                  <a:srgbClr val="FF0000"/>
                </a:solidFill>
              </a:rPr>
              <a:t>The Final Harvest of a New Venture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6220"/>
            <a:ext cx="12192000" cy="5711779"/>
          </a:xfrm>
        </p:spPr>
      </p:pic>
    </p:spTree>
    <p:extLst>
      <p:ext uri="{BB962C8B-B14F-4D97-AF65-F5344CB8AC3E}">
        <p14:creationId xmlns:p14="http://schemas.microsoft.com/office/powerpoint/2010/main" val="31945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905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149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399"/>
          </a:xfrm>
        </p:spPr>
        <p:txBody>
          <a:bodyPr>
            <a:normAutofit/>
          </a:bodyPr>
          <a:lstStyle/>
          <a:p>
            <a:pPr algn="ctr"/>
            <a:r>
              <a:rPr lang="en-US" sz="3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 / Forces (replacement of owner / manger)</a:t>
            </a:r>
            <a:endParaRPr lang="en-US" sz="38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4552"/>
            <a:ext cx="12192000" cy="585344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Death.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Illness.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Mental / psychological breakdown.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Abrupt departure.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Legal problems.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Severe business decline.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Financial difficulties.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5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911"/>
            <a:ext cx="10515600" cy="9530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</a:rPr>
              <a:t>Sources of Succession</a:t>
            </a:r>
            <a:br>
              <a:rPr lang="en-US" b="1" u="sng" dirty="0" smtClean="0">
                <a:solidFill>
                  <a:srgbClr val="002060"/>
                </a:solidFill>
              </a:rPr>
            </a:br>
            <a:r>
              <a:rPr lang="en-US" sz="2800" b="1" u="sng" dirty="0" smtClean="0">
                <a:solidFill>
                  <a:srgbClr val="FF0000"/>
                </a:solidFill>
              </a:rPr>
              <a:t>(which one you think is the best)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2434"/>
            <a:ext cx="12192000" cy="541556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Inside owner’s family and inside the organization.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Inside owner’s family and outside the organization.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Outside owner’s family and Inside the organization.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Outside owner’s family and Outside the organization.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7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03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Developing a Succession Strategy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(Several Important Steps)</a:t>
            </a:r>
            <a:endParaRPr lang="en-US" sz="35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30310"/>
            <a:ext cx="12192000" cy="582769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the contextual aspects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Time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Type of venture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Capabilities of the manager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Entrepreneur’s vision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Environmental factors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Identifying successor qualities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Developing a written succession plan </a:t>
            </a:r>
            <a:r>
              <a:rPr lang="en-US" sz="1500" u="sng" dirty="0" smtClean="0">
                <a:solidFill>
                  <a:srgbClr val="002060"/>
                </a:solidFill>
              </a:rPr>
              <a:t>(A written policy can be established using one of the following strategies)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The owner controls the management continuity strategy entirely.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The owner consults with selected family members.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The owner works with professional advisors.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The owner works with family involvement.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The owner formulates buy / sell agreements at the very outset of the company.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The owner considers employee stock ownership plans.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The owner sells or liquidates the business when losing enthusiasm.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The owner sells or liquidates after discovering a terminal illness.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7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790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591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</a:rPr>
              <a:t>Complete Sale of the Venture</a:t>
            </a:r>
            <a:br>
              <a:rPr lang="en-US" b="1" u="sng" dirty="0" smtClean="0">
                <a:solidFill>
                  <a:srgbClr val="002060"/>
                </a:solidFill>
              </a:rPr>
            </a:br>
            <a:r>
              <a:rPr lang="en-US" sz="3000" b="1" u="sng" dirty="0" smtClean="0">
                <a:solidFill>
                  <a:srgbClr val="FF0000"/>
                </a:solidFill>
              </a:rPr>
              <a:t>(steps for selling a business)</a:t>
            </a:r>
            <a:endParaRPr lang="en-US" sz="30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5916"/>
            <a:ext cx="12192000" cy="5892084"/>
          </a:xfrm>
        </p:spPr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</a:t>
            </a:r>
            <a:r>
              <a:rPr lang="en-US" dirty="0" smtClean="0"/>
              <a:t> : prepare a financial analysis</a:t>
            </a:r>
          </a:p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</a:t>
            </a:r>
            <a:r>
              <a:rPr lang="en-US" dirty="0" smtClean="0"/>
              <a:t> : segregate assets </a:t>
            </a:r>
            <a:r>
              <a:rPr lang="en-US" sz="2000" dirty="0" smtClean="0">
                <a:solidFill>
                  <a:srgbClr val="002060"/>
                </a:solidFill>
              </a:rPr>
              <a:t>(for taxation purpose) (consult tax accountants and lawyers)</a:t>
            </a:r>
          </a:p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</a:t>
            </a:r>
            <a:r>
              <a:rPr lang="en-US" dirty="0" smtClean="0"/>
              <a:t> : value the business.</a:t>
            </a:r>
          </a:p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</a:t>
            </a:r>
            <a:r>
              <a:rPr lang="en-US" dirty="0" smtClean="0"/>
              <a:t> : identify the appropriate timing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Sell when business profits show a strong upward trend.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Sell when the management team is complete and experienced.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Sell when the business cycle is on the upswing.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Well when you are convinced that your company’s future will be bright.</a:t>
            </a:r>
          </a:p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5</a:t>
            </a:r>
            <a:r>
              <a:rPr lang="en-US" dirty="0" smtClean="0"/>
              <a:t> : publicize the offer to sell</a:t>
            </a:r>
          </a:p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6</a:t>
            </a:r>
            <a:r>
              <a:rPr lang="en-US" dirty="0" smtClean="0"/>
              <a:t> : Finalize the prospective buyers</a:t>
            </a:r>
          </a:p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7</a:t>
            </a:r>
            <a:r>
              <a:rPr lang="en-US" dirty="0" smtClean="0"/>
              <a:t> : Remain involved through the closing</a:t>
            </a:r>
          </a:p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8</a:t>
            </a:r>
            <a:r>
              <a:rPr lang="en-US" dirty="0" smtClean="0"/>
              <a:t> : Communicate after the sale.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3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283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304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Chapter 15 The Final Harvest of a New Venture</vt:lpstr>
      <vt:lpstr>PowerPoint Presentation</vt:lpstr>
      <vt:lpstr>PowerPoint Presentation</vt:lpstr>
      <vt:lpstr>Events / Forces (replacement of owner / manger)</vt:lpstr>
      <vt:lpstr>Sources of Succession (which one you think is the best)</vt:lpstr>
      <vt:lpstr>Developing a Succession Strategy (Several Important Steps)</vt:lpstr>
      <vt:lpstr>PowerPoint Presentation</vt:lpstr>
      <vt:lpstr>Complete Sale of the Venture (steps for selling a business)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 The Final Harvest of a New Venture</dc:title>
  <dc:creator>CDC</dc:creator>
  <cp:lastModifiedBy>CDC</cp:lastModifiedBy>
  <cp:revision>46</cp:revision>
  <dcterms:created xsi:type="dcterms:W3CDTF">2023-04-23T12:46:16Z</dcterms:created>
  <dcterms:modified xsi:type="dcterms:W3CDTF">2023-04-23T13:39:19Z</dcterms:modified>
</cp:coreProperties>
</file>