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33" r:id="rId2"/>
    <p:sldId id="334" r:id="rId3"/>
    <p:sldId id="335" r:id="rId4"/>
    <p:sldId id="346" r:id="rId5"/>
    <p:sldId id="336" r:id="rId6"/>
    <p:sldId id="339" r:id="rId7"/>
    <p:sldId id="337" r:id="rId8"/>
    <p:sldId id="340" r:id="rId9"/>
    <p:sldId id="341" r:id="rId10"/>
    <p:sldId id="342" r:id="rId11"/>
    <p:sldId id="343" r:id="rId12"/>
    <p:sldId id="345" r:id="rId13"/>
    <p:sldId id="31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00" d="100"/>
        <a:sy n="100" d="100"/>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3C96F-2E40-4CE9-8426-9B47F63C7380}" type="datetimeFigureOut">
              <a:rPr lang="en-US" smtClean="0"/>
              <a:pPr/>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A2419-138D-4849-8A7C-4E9C88B22C53}" type="slidenum">
              <a:rPr lang="en-US" smtClean="0"/>
              <a:pPr/>
              <a:t>‹#›</a:t>
            </a:fld>
            <a:endParaRPr lang="en-US"/>
          </a:p>
        </p:txBody>
      </p:sp>
    </p:spTree>
    <p:extLst>
      <p:ext uri="{BB962C8B-B14F-4D97-AF65-F5344CB8AC3E}">
        <p14:creationId xmlns:p14="http://schemas.microsoft.com/office/powerpoint/2010/main" val="268167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627F2F-5B29-48FA-8F0A-39EB5E473481}" type="datetime1">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6848-5A08-4776-B4E3-962F2FBE3CCB}" type="datetime1">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01F2D-9D02-4B31-A50A-F9F47301BEF1}" type="datetime1">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69F12-1618-472D-BDEE-98DE2E92C456}" type="datetime1">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D62B5-801E-436A-B44C-212EE11B441A}" type="datetime1">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11B0DC-90A5-412F-B06E-BCB01812F787}" type="datetime1">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7D775B-7E83-4401-BAB1-E9FA40F2B2C3}" type="datetime1">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F075BA-EC5C-4259-A708-B2EE156D11CC}" type="datetime1">
              <a:rPr lang="en-US" smtClean="0"/>
              <a:pPr/>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7F966-DC52-41CA-8891-42734B190E9B}" type="datetime1">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F64AB-AB6B-4DA4-9F91-F4C6F16379A8}" type="datetime1">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6955C-5422-4102-B1DB-F4822024FB43}" type="datetime1">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3DE84-B1FC-45EA-BED5-AA00F5AAAC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2352C-D181-4CE6-AEE5-14D071523BD7}" type="datetime1">
              <a:rPr lang="en-US" smtClean="0"/>
              <a:pPr/>
              <a:t>3/13/2023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3DE84-B1FC-45EA-BED5-AA00F5AAAC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b="1" u="sng" dirty="0" smtClean="0">
                <a:solidFill>
                  <a:schemeClr val="accent1">
                    <a:lumMod val="50000"/>
                  </a:schemeClr>
                </a:solidFill>
                <a:latin typeface="Arial Black" pitchFamily="34" charset="0"/>
                <a:cs typeface="Aharoni" pitchFamily="2" charset="-79"/>
              </a:rPr>
              <a:t>Chapter 2</a:t>
            </a:r>
            <a:br>
              <a:rPr lang="en-US" sz="4000" b="1" u="sng" dirty="0" smtClean="0">
                <a:solidFill>
                  <a:schemeClr val="accent1">
                    <a:lumMod val="50000"/>
                  </a:schemeClr>
                </a:solidFill>
                <a:latin typeface="Arial Black" pitchFamily="34" charset="0"/>
                <a:cs typeface="Aharoni" pitchFamily="2" charset="-79"/>
              </a:rPr>
            </a:br>
            <a:r>
              <a:rPr lang="en-US" sz="2000" dirty="0" smtClean="0">
                <a:solidFill>
                  <a:srgbClr val="FF0000"/>
                </a:solidFill>
                <a:latin typeface="Arial Black" pitchFamily="34" charset="0"/>
                <a:cs typeface="Aharoni" pitchFamily="2" charset="-79"/>
              </a:rPr>
              <a:t>The Individual Entrepreneurial Mind-Set</a:t>
            </a:r>
            <a:endParaRPr lang="en-US" sz="3800" b="1" u="sng" dirty="0">
              <a:solidFill>
                <a:srgbClr val="FF0000"/>
              </a:solidFill>
              <a:latin typeface="Arial Black" pitchFamily="34" charset="0"/>
              <a:cs typeface="Aharoni" pitchFamily="2" charset="-79"/>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752600"/>
            <a:ext cx="5715000" cy="4603750"/>
          </a:xfrm>
        </p:spPr>
      </p:pic>
      <p:sp>
        <p:nvSpPr>
          <p:cNvPr id="11" name="Slide Number Placeholder 10"/>
          <p:cNvSpPr>
            <a:spLocks noGrp="1"/>
          </p:cNvSpPr>
          <p:nvPr>
            <p:ph type="sldNum" sz="quarter" idx="12"/>
          </p:nvPr>
        </p:nvSpPr>
        <p:spPr/>
        <p:txBody>
          <a:bodyPr/>
          <a:lstStyle/>
          <a:p>
            <a:fld id="{49C3DE84-B1FC-45EA-BED5-AA00F5AAACD3}" type="slidenum">
              <a:rPr lang="en-US" smtClean="0"/>
              <a:pPr/>
              <a:t>1</a:t>
            </a:fld>
            <a:endParaRPr lang="en-US"/>
          </a:p>
        </p:txBody>
      </p:sp>
    </p:spTree>
    <p:extLst>
      <p:ext uri="{BB962C8B-B14F-4D97-AF65-F5344CB8AC3E}">
        <p14:creationId xmlns:p14="http://schemas.microsoft.com/office/powerpoint/2010/main" val="3153864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u="sng" dirty="0" smtClean="0">
                <a:solidFill>
                  <a:srgbClr val="FF0000"/>
                </a:solidFill>
                <a:effectLst>
                  <a:outerShdw blurRad="38100" dist="38100" dir="2700000" algn="tl">
                    <a:srgbClr val="000000">
                      <a:alpha val="43137"/>
                    </a:srgbClr>
                  </a:outerShdw>
                </a:effectLst>
              </a:rPr>
              <a:t>Case 2.1 (Jane’s Evaluation)</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14400"/>
            <a:ext cx="9144000" cy="5943600"/>
          </a:xfrm>
        </p:spPr>
        <p:txBody>
          <a:bodyPr>
            <a:normAutofit/>
          </a:bodyPr>
          <a:lstStyle/>
          <a:p>
            <a:pPr marL="0" indent="0" algn="just">
              <a:buNone/>
            </a:pPr>
            <a:r>
              <a:rPr lang="en-US" dirty="0" smtClean="0"/>
              <a:t>3. Paul has had the bank’s outside consultant, Professor Jane Jackson, interview each of the three entrepreneurs. Jane has done a lot of work with entrepreneurs and after a couple of hours of discussion – usually can evaluate a person’s entrepreneurial qualities. In the past, </a:t>
            </a:r>
            <a:r>
              <a:rPr lang="en-US" dirty="0" err="1" smtClean="0"/>
              <a:t>jane</a:t>
            </a:r>
            <a:r>
              <a:rPr lang="en-US" dirty="0" smtClean="0"/>
              <a:t> has recommended  87 people for loans, and only two of these ventures have failed. This success rate is much higher than that for commercial loans in general. </a:t>
            </a:r>
            <a:endParaRPr lang="en-US" dirty="0"/>
          </a:p>
        </p:txBody>
      </p:sp>
      <p:sp>
        <p:nvSpPr>
          <p:cNvPr id="4" name="Slide Number Placeholder 3"/>
          <p:cNvSpPr>
            <a:spLocks noGrp="1"/>
          </p:cNvSpPr>
          <p:nvPr>
            <p:ph type="sldNum" sz="quarter" idx="12"/>
          </p:nvPr>
        </p:nvSpPr>
        <p:spPr/>
        <p:txBody>
          <a:bodyPr/>
          <a:lstStyle/>
          <a:p>
            <a:fld id="{49C3DE84-B1FC-45EA-BED5-AA00F5AAACD3}" type="slidenum">
              <a:rPr lang="en-US" smtClean="0"/>
              <a:pPr/>
              <a:t>10</a:t>
            </a:fld>
            <a:endParaRPr lang="en-US"/>
          </a:p>
        </p:txBody>
      </p:sp>
    </p:spTree>
    <p:extLst>
      <p:ext uri="{BB962C8B-B14F-4D97-AF65-F5344CB8AC3E}">
        <p14:creationId xmlns:p14="http://schemas.microsoft.com/office/powerpoint/2010/main" val="289985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u="sng" dirty="0" smtClean="0">
                <a:solidFill>
                  <a:srgbClr val="FF0000"/>
                </a:solidFill>
                <a:effectLst>
                  <a:outerShdw blurRad="38100" dist="38100" dir="2700000" algn="tl">
                    <a:srgbClr val="000000">
                      <a:alpha val="43137"/>
                    </a:srgbClr>
                  </a:outerShdw>
                </a:effectLst>
              </a:rPr>
              <a:t>Case 2.1 (Jane’s Evaluation)</a:t>
            </a:r>
            <a:endParaRPr lang="en-US" b="1" u="sng"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49C3DE84-B1FC-45EA-BED5-AA00F5AAACD3}" type="slidenum">
              <a:rPr lang="en-US" smtClean="0"/>
              <a:pPr/>
              <a:t>11</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42345572"/>
              </p:ext>
            </p:extLst>
          </p:nvPr>
        </p:nvGraphicFramePr>
        <p:xfrm>
          <a:off x="0" y="1143000"/>
          <a:ext cx="9144000" cy="6781802"/>
        </p:xfrm>
        <a:graphic>
          <a:graphicData uri="http://schemas.openxmlformats.org/drawingml/2006/table">
            <a:tbl>
              <a:tblPr firstRow="1" bandRow="1">
                <a:tableStyleId>{5C22544A-7EE6-4342-B048-85BDC9FD1C3A}</a:tableStyleId>
              </a:tblPr>
              <a:tblGrid>
                <a:gridCol w="3810000"/>
                <a:gridCol w="1828800"/>
                <a:gridCol w="1828800"/>
                <a:gridCol w="1676400"/>
              </a:tblGrid>
              <a:tr h="525554">
                <a:tc>
                  <a:txBody>
                    <a:bodyPr/>
                    <a:lstStyle/>
                    <a:p>
                      <a:pPr algn="ctr"/>
                      <a:r>
                        <a:rPr lang="en-US" u="sng" dirty="0" smtClean="0">
                          <a:solidFill>
                            <a:schemeClr val="tx1"/>
                          </a:solidFill>
                        </a:rPr>
                        <a:t>Characteristic</a:t>
                      </a:r>
                      <a:endParaRPr lang="en-US" u="sng" dirty="0">
                        <a:solidFill>
                          <a:schemeClr val="tx1"/>
                        </a:solidFill>
                      </a:endParaRPr>
                    </a:p>
                  </a:txBody>
                  <a:tcPr/>
                </a:tc>
                <a:tc>
                  <a:txBody>
                    <a:bodyPr/>
                    <a:lstStyle/>
                    <a:p>
                      <a:pPr algn="ctr"/>
                      <a:r>
                        <a:rPr lang="en-US" u="sng" dirty="0" smtClean="0">
                          <a:solidFill>
                            <a:schemeClr val="tx1"/>
                          </a:solidFill>
                        </a:rPr>
                        <a:t>Robin Wood</a:t>
                      </a:r>
                      <a:endParaRPr lang="en-US" u="sng" dirty="0">
                        <a:solidFill>
                          <a:schemeClr val="tx1"/>
                        </a:solidFill>
                      </a:endParaRPr>
                    </a:p>
                  </a:txBody>
                  <a:tcPr/>
                </a:tc>
                <a:tc>
                  <a:txBody>
                    <a:bodyPr/>
                    <a:lstStyle/>
                    <a:p>
                      <a:pPr algn="ctr"/>
                      <a:r>
                        <a:rPr lang="en-US" u="sng" dirty="0" smtClean="0">
                          <a:solidFill>
                            <a:schemeClr val="tx1"/>
                          </a:solidFill>
                        </a:rPr>
                        <a:t>Richard </a:t>
                      </a:r>
                      <a:r>
                        <a:rPr lang="en-US" u="sng" dirty="0" err="1" smtClean="0">
                          <a:solidFill>
                            <a:schemeClr val="tx1"/>
                          </a:solidFill>
                        </a:rPr>
                        <a:t>Trumpe</a:t>
                      </a:r>
                      <a:endParaRPr lang="en-US" u="sng" dirty="0">
                        <a:solidFill>
                          <a:schemeClr val="tx1"/>
                        </a:solidFill>
                      </a:endParaRPr>
                    </a:p>
                  </a:txBody>
                  <a:tcPr/>
                </a:tc>
                <a:tc>
                  <a:txBody>
                    <a:bodyPr/>
                    <a:lstStyle/>
                    <a:p>
                      <a:pPr algn="ctr"/>
                      <a:r>
                        <a:rPr lang="en-US" u="sng" dirty="0" smtClean="0">
                          <a:solidFill>
                            <a:schemeClr val="tx1"/>
                          </a:solidFill>
                        </a:rPr>
                        <a:t>Phil </a:t>
                      </a:r>
                      <a:r>
                        <a:rPr lang="en-US" u="sng" dirty="0" err="1" smtClean="0">
                          <a:solidFill>
                            <a:schemeClr val="tx1"/>
                          </a:solidFill>
                        </a:rPr>
                        <a:t>Hartack</a:t>
                      </a:r>
                      <a:endParaRPr lang="en-US" u="sng" dirty="0">
                        <a:solidFill>
                          <a:schemeClr val="tx1"/>
                        </a:solidFill>
                      </a:endParaRPr>
                    </a:p>
                  </a:txBody>
                  <a:tcPr/>
                </a:tc>
              </a:tr>
              <a:tr h="525554">
                <a:tc>
                  <a:txBody>
                    <a:bodyPr/>
                    <a:lstStyle/>
                    <a:p>
                      <a:pPr algn="ctr"/>
                      <a:r>
                        <a:rPr lang="en-US" dirty="0" smtClean="0">
                          <a:solidFill>
                            <a:schemeClr val="tx1"/>
                          </a:solidFill>
                        </a:rPr>
                        <a:t>Perseverance</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r>
              <a:tr h="518354">
                <a:tc>
                  <a:txBody>
                    <a:bodyPr/>
                    <a:lstStyle/>
                    <a:p>
                      <a:pPr algn="ctr"/>
                      <a:r>
                        <a:rPr lang="en-US" dirty="0" smtClean="0">
                          <a:solidFill>
                            <a:schemeClr val="tx1"/>
                          </a:solidFill>
                        </a:rPr>
                        <a:t>Drive to achieve</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r>
              <a:tr h="518354">
                <a:tc>
                  <a:txBody>
                    <a:bodyPr/>
                    <a:lstStyle/>
                    <a:p>
                      <a:pPr algn="ctr"/>
                      <a:r>
                        <a:rPr lang="en-US" dirty="0" smtClean="0">
                          <a:solidFill>
                            <a:schemeClr val="tx1"/>
                          </a:solidFill>
                        </a:rPr>
                        <a:t>Initiative</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r>
              <a:tr h="518354">
                <a:tc>
                  <a:txBody>
                    <a:bodyPr/>
                    <a:lstStyle/>
                    <a:p>
                      <a:pPr algn="ctr"/>
                      <a:r>
                        <a:rPr lang="en-US" dirty="0" smtClean="0">
                          <a:solidFill>
                            <a:schemeClr val="tx1"/>
                          </a:solidFill>
                        </a:rPr>
                        <a:t>Persistent Problem Solving</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r>
              <a:tr h="518354">
                <a:tc>
                  <a:txBody>
                    <a:bodyPr/>
                    <a:lstStyle/>
                    <a:p>
                      <a:pPr algn="ctr"/>
                      <a:r>
                        <a:rPr lang="en-US" dirty="0" smtClean="0">
                          <a:solidFill>
                            <a:schemeClr val="tx1"/>
                          </a:solidFill>
                        </a:rPr>
                        <a:t>Tolerance for ambiguity</a:t>
                      </a:r>
                      <a:endParaRPr lang="en-US" dirty="0">
                        <a:solidFill>
                          <a:schemeClr val="tx1"/>
                        </a:solidFill>
                      </a:endParaRPr>
                    </a:p>
                  </a:txBody>
                  <a:tcPr/>
                </a:tc>
                <a:tc>
                  <a:txBody>
                    <a:bodyPr/>
                    <a:lstStyle/>
                    <a:p>
                      <a:pPr algn="ctr"/>
                      <a:r>
                        <a:rPr lang="en-US" dirty="0" smtClean="0">
                          <a:solidFill>
                            <a:schemeClr val="tx1"/>
                          </a:solidFill>
                        </a:rPr>
                        <a:t>L</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r>
              <a:tr h="518354">
                <a:tc>
                  <a:txBody>
                    <a:bodyPr/>
                    <a:lstStyle/>
                    <a:p>
                      <a:pPr algn="ctr"/>
                      <a:r>
                        <a:rPr lang="en-US" dirty="0" smtClean="0">
                          <a:solidFill>
                            <a:schemeClr val="tx1"/>
                          </a:solidFill>
                        </a:rPr>
                        <a:t>Integrity and reliability</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r>
              <a:tr h="518354">
                <a:tc>
                  <a:txBody>
                    <a:bodyPr/>
                    <a:lstStyle/>
                    <a:p>
                      <a:pPr algn="ctr"/>
                      <a:r>
                        <a:rPr lang="en-US" dirty="0" smtClean="0">
                          <a:solidFill>
                            <a:schemeClr val="tx1"/>
                          </a:solidFill>
                        </a:rPr>
                        <a:t>Tolerance for failure</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r>
              <a:tr h="518354">
                <a:tc>
                  <a:txBody>
                    <a:bodyPr/>
                    <a:lstStyle/>
                    <a:p>
                      <a:pPr algn="ctr"/>
                      <a:r>
                        <a:rPr lang="en-US" dirty="0" smtClean="0">
                          <a:solidFill>
                            <a:schemeClr val="tx1"/>
                          </a:solidFill>
                        </a:rPr>
                        <a:t>Creativity and innovativeness</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M</a:t>
                      </a:r>
                      <a:endParaRPr lang="en-US" dirty="0">
                        <a:solidFill>
                          <a:schemeClr val="tx1"/>
                        </a:solidFill>
                      </a:endParaRPr>
                    </a:p>
                  </a:txBody>
                  <a:tcPr/>
                </a:tc>
              </a:tr>
              <a:tr h="525554">
                <a:tc>
                  <a:txBody>
                    <a:bodyPr/>
                    <a:lstStyle/>
                    <a:p>
                      <a:pPr algn="ctr"/>
                      <a:r>
                        <a:rPr lang="en-US" dirty="0" smtClean="0">
                          <a:solidFill>
                            <a:schemeClr val="tx1"/>
                          </a:solidFill>
                        </a:rPr>
                        <a:t>Self - Confidence</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r>
              <a:tr h="525554">
                <a:tc>
                  <a:txBody>
                    <a:bodyPr/>
                    <a:lstStyle/>
                    <a:p>
                      <a:pPr algn="ctr"/>
                      <a:r>
                        <a:rPr lang="en-US" dirty="0" smtClean="0">
                          <a:solidFill>
                            <a:schemeClr val="tx1"/>
                          </a:solidFill>
                        </a:rPr>
                        <a:t>Independence</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c>
                  <a:txBody>
                    <a:bodyPr/>
                    <a:lstStyle/>
                    <a:p>
                      <a:pPr algn="ctr"/>
                      <a:r>
                        <a:rPr lang="en-US" dirty="0" smtClean="0">
                          <a:solidFill>
                            <a:schemeClr val="tx1"/>
                          </a:solidFill>
                        </a:rPr>
                        <a:t>H</a:t>
                      </a:r>
                      <a:endParaRPr lang="en-US" dirty="0">
                        <a:solidFill>
                          <a:schemeClr val="tx1"/>
                        </a:solidFill>
                      </a:endParaRPr>
                    </a:p>
                  </a:txBody>
                  <a:tcPr/>
                </a:tc>
              </a:tr>
              <a:tr h="525554">
                <a:tc>
                  <a:txBody>
                    <a:bodyPr/>
                    <a:lstStyle/>
                    <a:p>
                      <a:pPr algn="ctr"/>
                      <a:endParaRPr lang="en-US" dirty="0">
                        <a:solidFill>
                          <a:schemeClr val="tx1"/>
                        </a:solidFill>
                      </a:endParaRPr>
                    </a:p>
                  </a:txBody>
                  <a:tcPr/>
                </a:tc>
                <a:tc>
                  <a:txBody>
                    <a:bodyPr/>
                    <a:lstStyle/>
                    <a:p>
                      <a:endParaRPr lang="en-US"/>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525554">
                <a:tc>
                  <a:txBody>
                    <a:bodyPr/>
                    <a:lstStyle/>
                    <a:p>
                      <a:pPr algn="ctr"/>
                      <a:endParaRPr lang="en-US" dirty="0">
                        <a:solidFill>
                          <a:schemeClr val="tx1"/>
                        </a:solidFill>
                      </a:endParaRPr>
                    </a:p>
                  </a:txBody>
                  <a:tcPr/>
                </a:tc>
                <a:tc>
                  <a:txBody>
                    <a:bodyPr/>
                    <a:lstStyle/>
                    <a:p>
                      <a:endParaRPr lang="en-US" dirty="0"/>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bl>
          </a:graphicData>
        </a:graphic>
      </p:graphicFrame>
    </p:spTree>
    <p:extLst>
      <p:ext uri="{BB962C8B-B14F-4D97-AF65-F5344CB8AC3E}">
        <p14:creationId xmlns:p14="http://schemas.microsoft.com/office/powerpoint/2010/main" val="2060872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u="sng" dirty="0" smtClean="0">
                <a:solidFill>
                  <a:srgbClr val="FF0000"/>
                </a:solidFill>
                <a:effectLst>
                  <a:outerShdw blurRad="38100" dist="38100" dir="2700000" algn="tl">
                    <a:srgbClr val="000000">
                      <a:alpha val="43137"/>
                    </a:srgbClr>
                  </a:outerShdw>
                </a:effectLst>
              </a:rPr>
              <a:t>Case 2.1 (Jane’s Evaluation)</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14400"/>
            <a:ext cx="9144000" cy="5943600"/>
          </a:xfrm>
        </p:spPr>
        <p:txBody>
          <a:bodyPr>
            <a:normAutofit/>
          </a:bodyPr>
          <a:lstStyle/>
          <a:p>
            <a:pPr marL="0" indent="0" algn="just">
              <a:buNone/>
            </a:pPr>
            <a:r>
              <a:rPr lang="en-US" b="1" u="sng" dirty="0" smtClean="0"/>
              <a:t>Questions:</a:t>
            </a:r>
          </a:p>
          <a:p>
            <a:pPr marL="514350" indent="-514350" algn="just">
              <a:buAutoNum type="arabicPeriod"/>
            </a:pPr>
            <a:r>
              <a:rPr lang="en-US" dirty="0" smtClean="0"/>
              <a:t>Which of three applicants do you think comes closet to having the mind-set of an ideal entrepreneurial? Why? </a:t>
            </a:r>
          </a:p>
          <a:p>
            <a:pPr marL="514350" indent="-514350" algn="just">
              <a:buAutoNum type="arabicPeriod"/>
            </a:pPr>
            <a:r>
              <a:rPr lang="en-US" dirty="0" smtClean="0"/>
              <a:t>To which applicant would you recommend that the bank lend money? (Assume that each has asked for a loan of $ 10,000) Defend your answer.</a:t>
            </a:r>
          </a:p>
          <a:p>
            <a:pPr marL="514350" indent="-514350" algn="just">
              <a:buAutoNum type="arabicPeriod"/>
            </a:pPr>
            <a:r>
              <a:rPr lang="en-US" dirty="0" smtClean="0"/>
              <a:t>Can these three entrepreneurs do anything to improve their entrepreneurial profile and their changes for success ? Be specific in your answer.</a:t>
            </a:r>
            <a:endParaRPr lang="en-US" dirty="0"/>
          </a:p>
        </p:txBody>
      </p:sp>
      <p:sp>
        <p:nvSpPr>
          <p:cNvPr id="4" name="Slide Number Placeholder 3"/>
          <p:cNvSpPr>
            <a:spLocks noGrp="1"/>
          </p:cNvSpPr>
          <p:nvPr>
            <p:ph type="sldNum" sz="quarter" idx="12"/>
          </p:nvPr>
        </p:nvSpPr>
        <p:spPr/>
        <p:txBody>
          <a:bodyPr/>
          <a:lstStyle/>
          <a:p>
            <a:fld id="{49C3DE84-B1FC-45EA-BED5-AA00F5AAACD3}" type="slidenum">
              <a:rPr lang="en-US" smtClean="0"/>
              <a:pPr/>
              <a:t>12</a:t>
            </a:fld>
            <a:endParaRPr lang="en-US"/>
          </a:p>
        </p:txBody>
      </p:sp>
    </p:spTree>
    <p:extLst>
      <p:ext uri="{BB962C8B-B14F-4D97-AF65-F5344CB8AC3E}">
        <p14:creationId xmlns:p14="http://schemas.microsoft.com/office/powerpoint/2010/main" val="18005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 name="Content Placeholder 5" descr="004.jpg"/>
          <p:cNvPicPr>
            <a:picLocks noGrp="1" noChangeAspect="1"/>
          </p:cNvPicPr>
          <p:nvPr>
            <p:ph idx="1"/>
          </p:nvPr>
        </p:nvPicPr>
        <p:blipFill>
          <a:blip r:embed="rId2"/>
          <a:stretch>
            <a:fillRect/>
          </a:stretch>
        </p:blipFill>
        <p:spPr>
          <a:xfrm>
            <a:off x="0" y="0"/>
            <a:ext cx="9144000" cy="6858000"/>
          </a:xfrm>
        </p:spPr>
      </p:pic>
      <p:sp>
        <p:nvSpPr>
          <p:cNvPr id="2" name="Slide Number Placeholder 1"/>
          <p:cNvSpPr>
            <a:spLocks noGrp="1"/>
          </p:cNvSpPr>
          <p:nvPr>
            <p:ph type="sldNum" sz="quarter" idx="12"/>
          </p:nvPr>
        </p:nvSpPr>
        <p:spPr/>
        <p:txBody>
          <a:bodyPr/>
          <a:lstStyle/>
          <a:p>
            <a:fld id="{49C3DE84-B1FC-45EA-BED5-AA00F5AAACD3}"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solidFill>
                  <a:srgbClr val="FF0000"/>
                </a:solidFill>
              </a:rPr>
              <a:t>Common Characteristics Associated With Entrepreneurs</a:t>
            </a:r>
            <a:endParaRPr lang="en-US" b="1" u="sng" dirty="0">
              <a:solidFill>
                <a:srgbClr val="FF0000"/>
              </a:solidFill>
            </a:endParaRPr>
          </a:p>
        </p:txBody>
      </p:sp>
      <p:sp>
        <p:nvSpPr>
          <p:cNvPr id="3" name="Content Placeholder 2"/>
          <p:cNvSpPr>
            <a:spLocks noGrp="1"/>
          </p:cNvSpPr>
          <p:nvPr>
            <p:ph idx="1"/>
          </p:nvPr>
        </p:nvSpPr>
        <p:spPr>
          <a:xfrm>
            <a:off x="0" y="1219200"/>
            <a:ext cx="9144000" cy="5502275"/>
          </a:xfrm>
        </p:spPr>
        <p:txBody>
          <a:bodyPr>
            <a:normAutofit fontScale="92500"/>
          </a:bodyPr>
          <a:lstStyle/>
          <a:p>
            <a:pPr marL="514350" indent="-514350">
              <a:buFont typeface="+mj-lt"/>
              <a:buAutoNum type="arabicPeriod"/>
            </a:pPr>
            <a:r>
              <a:rPr lang="en-US" dirty="0" smtClean="0">
                <a:solidFill>
                  <a:schemeClr val="tx2">
                    <a:lumMod val="75000"/>
                  </a:schemeClr>
                </a:solidFill>
              </a:rPr>
              <a:t>Total commitment, determination, and perseverance.</a:t>
            </a:r>
          </a:p>
          <a:p>
            <a:pPr marL="514350" indent="-514350">
              <a:buFont typeface="+mj-lt"/>
              <a:buAutoNum type="arabicPeriod"/>
            </a:pPr>
            <a:r>
              <a:rPr lang="en-US" dirty="0" smtClean="0">
                <a:solidFill>
                  <a:schemeClr val="tx2">
                    <a:lumMod val="75000"/>
                  </a:schemeClr>
                </a:solidFill>
              </a:rPr>
              <a:t>Drive to achieve and grow.</a:t>
            </a:r>
          </a:p>
          <a:p>
            <a:pPr marL="514350" indent="-514350">
              <a:buFont typeface="+mj-lt"/>
              <a:buAutoNum type="arabicPeriod"/>
            </a:pPr>
            <a:r>
              <a:rPr lang="en-US" dirty="0" smtClean="0">
                <a:solidFill>
                  <a:schemeClr val="tx2">
                    <a:lumMod val="75000"/>
                  </a:schemeClr>
                </a:solidFill>
              </a:rPr>
              <a:t>Opportunity and goal orientation.</a:t>
            </a:r>
          </a:p>
          <a:p>
            <a:pPr marL="514350" indent="-514350">
              <a:buFont typeface="+mj-lt"/>
              <a:buAutoNum type="arabicPeriod"/>
            </a:pPr>
            <a:r>
              <a:rPr lang="en-US" dirty="0" smtClean="0">
                <a:solidFill>
                  <a:schemeClr val="tx2">
                    <a:lumMod val="75000"/>
                  </a:schemeClr>
                </a:solidFill>
              </a:rPr>
              <a:t>Taking initiatives and personal responsibility.</a:t>
            </a:r>
          </a:p>
          <a:p>
            <a:pPr marL="514350" indent="-514350">
              <a:buFont typeface="+mj-lt"/>
              <a:buAutoNum type="arabicPeriod"/>
            </a:pPr>
            <a:r>
              <a:rPr lang="en-US" dirty="0" smtClean="0">
                <a:solidFill>
                  <a:schemeClr val="tx2">
                    <a:lumMod val="75000"/>
                  </a:schemeClr>
                </a:solidFill>
              </a:rPr>
              <a:t>Persistent problem solving.</a:t>
            </a:r>
          </a:p>
          <a:p>
            <a:pPr marL="514350" indent="-514350">
              <a:buFont typeface="+mj-lt"/>
              <a:buAutoNum type="arabicPeriod"/>
            </a:pPr>
            <a:r>
              <a:rPr lang="en-US" dirty="0" smtClean="0">
                <a:solidFill>
                  <a:schemeClr val="tx2">
                    <a:lumMod val="75000"/>
                  </a:schemeClr>
                </a:solidFill>
              </a:rPr>
              <a:t>Seeking and using feedback.</a:t>
            </a:r>
          </a:p>
          <a:p>
            <a:pPr marL="514350" indent="-514350">
              <a:buFont typeface="+mj-lt"/>
              <a:buAutoNum type="arabicPeriod"/>
            </a:pPr>
            <a:r>
              <a:rPr lang="en-US" dirty="0" smtClean="0">
                <a:solidFill>
                  <a:schemeClr val="tx2">
                    <a:lumMod val="75000"/>
                  </a:schemeClr>
                </a:solidFill>
              </a:rPr>
              <a:t>Internal locus of control.</a:t>
            </a:r>
          </a:p>
          <a:p>
            <a:pPr marL="514350" indent="-514350">
              <a:buFont typeface="+mj-lt"/>
              <a:buAutoNum type="arabicPeriod"/>
            </a:pPr>
            <a:r>
              <a:rPr lang="en-US" dirty="0" smtClean="0">
                <a:solidFill>
                  <a:schemeClr val="tx2">
                    <a:lumMod val="75000"/>
                  </a:schemeClr>
                </a:solidFill>
              </a:rPr>
              <a:t>Calculated risk taking and risk seeking.</a:t>
            </a:r>
          </a:p>
          <a:p>
            <a:pPr marL="514350" indent="-514350">
              <a:buFont typeface="+mj-lt"/>
              <a:buAutoNum type="arabicPeriod"/>
            </a:pPr>
            <a:r>
              <a:rPr lang="en-US" dirty="0" smtClean="0">
                <a:solidFill>
                  <a:schemeClr val="tx2">
                    <a:lumMod val="75000"/>
                  </a:schemeClr>
                </a:solidFill>
              </a:rPr>
              <a:t>low need for status and power.</a:t>
            </a:r>
          </a:p>
          <a:p>
            <a:pPr marL="514350" indent="-514350">
              <a:buFont typeface="+mj-lt"/>
              <a:buAutoNum type="arabicPeriod"/>
            </a:pPr>
            <a:r>
              <a:rPr lang="en-US" dirty="0" smtClean="0">
                <a:solidFill>
                  <a:schemeClr val="tx2">
                    <a:lumMod val="75000"/>
                  </a:schemeClr>
                </a:solidFill>
              </a:rPr>
              <a:t>Integrity and reliability.</a:t>
            </a:r>
          </a:p>
          <a:p>
            <a:pPr marL="514350" indent="-514350">
              <a:buFont typeface="+mj-lt"/>
              <a:buAutoNum type="arabicPeriod"/>
            </a:pPr>
            <a:endParaRPr lang="en-US" dirty="0" smtClean="0">
              <a:solidFill>
                <a:schemeClr val="tx2">
                  <a:lumMod val="75000"/>
                </a:schemeClr>
              </a:solidFill>
            </a:endParaRPr>
          </a:p>
          <a:p>
            <a:pPr marL="514350" indent="-514350">
              <a:buFont typeface="+mj-lt"/>
              <a:buAutoNum type="arabicPeriod"/>
            </a:pPr>
            <a:endParaRPr lang="en-US" dirty="0" smtClean="0">
              <a:solidFill>
                <a:schemeClr val="tx2">
                  <a:lumMod val="75000"/>
                </a:schemeClr>
              </a:solidFill>
            </a:endParaRPr>
          </a:p>
        </p:txBody>
      </p:sp>
      <p:sp>
        <p:nvSpPr>
          <p:cNvPr id="4" name="Slide Number Placeholder 3"/>
          <p:cNvSpPr>
            <a:spLocks noGrp="1"/>
          </p:cNvSpPr>
          <p:nvPr>
            <p:ph type="sldNum" sz="quarter" idx="12"/>
          </p:nvPr>
        </p:nvSpPr>
        <p:spPr/>
        <p:txBody>
          <a:bodyPr/>
          <a:lstStyle/>
          <a:p>
            <a:fld id="{49C3DE84-B1FC-45EA-BED5-AA00F5AAACD3}" type="slidenum">
              <a:rPr lang="en-US" smtClean="0"/>
              <a:pPr/>
              <a:t>2</a:t>
            </a:fld>
            <a:endParaRPr lang="en-US"/>
          </a:p>
        </p:txBody>
      </p:sp>
    </p:spTree>
    <p:extLst>
      <p:ext uri="{BB962C8B-B14F-4D97-AF65-F5344CB8AC3E}">
        <p14:creationId xmlns:p14="http://schemas.microsoft.com/office/powerpoint/2010/main" val="261139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356350"/>
          </a:xfrm>
        </p:spPr>
      </p:pic>
      <p:sp>
        <p:nvSpPr>
          <p:cNvPr id="4" name="Slide Number Placeholder 3"/>
          <p:cNvSpPr>
            <a:spLocks noGrp="1"/>
          </p:cNvSpPr>
          <p:nvPr>
            <p:ph type="sldNum" sz="quarter" idx="12"/>
          </p:nvPr>
        </p:nvSpPr>
        <p:spPr/>
        <p:txBody>
          <a:bodyPr/>
          <a:lstStyle/>
          <a:p>
            <a:fld id="{49C3DE84-B1FC-45EA-BED5-AA00F5AAACD3}" type="slidenum">
              <a:rPr lang="en-US" smtClean="0"/>
              <a:pPr/>
              <a:t>3</a:t>
            </a:fld>
            <a:endParaRPr lang="en-US"/>
          </a:p>
        </p:txBody>
      </p:sp>
    </p:spTree>
    <p:extLst>
      <p:ext uri="{BB962C8B-B14F-4D97-AF65-F5344CB8AC3E}">
        <p14:creationId xmlns:p14="http://schemas.microsoft.com/office/powerpoint/2010/main" val="1165759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b="1" u="sng" dirty="0" smtClean="0"/>
              <a:t>Part 1 of Project </a:t>
            </a:r>
            <a:r>
              <a:rPr lang="en-US" sz="2200" b="1" u="sng" dirty="0" smtClean="0">
                <a:solidFill>
                  <a:srgbClr val="FF0000"/>
                </a:solidFill>
              </a:rPr>
              <a:t>(based on slide 3)</a:t>
            </a:r>
            <a:endParaRPr lang="en-US" sz="2200" b="1" u="sng" dirty="0">
              <a:solidFill>
                <a:srgbClr val="FF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99334315"/>
              </p:ext>
            </p:extLst>
          </p:nvPr>
        </p:nvGraphicFramePr>
        <p:xfrm>
          <a:off x="0" y="838200"/>
          <a:ext cx="9144000" cy="6019800"/>
        </p:xfrm>
        <a:graphic>
          <a:graphicData uri="http://schemas.openxmlformats.org/drawingml/2006/table">
            <a:tbl>
              <a:tblPr firstRow="1" bandRow="1">
                <a:tableStyleId>{5C22544A-7EE6-4342-B048-85BDC9FD1C3A}</a:tableStyleId>
              </a:tblPr>
              <a:tblGrid>
                <a:gridCol w="4572000"/>
                <a:gridCol w="4572000"/>
              </a:tblGrid>
              <a:tr h="752475">
                <a:tc>
                  <a:txBody>
                    <a:bodyPr/>
                    <a:lstStyle/>
                    <a:p>
                      <a:pPr algn="ctr"/>
                      <a:r>
                        <a:rPr lang="en-US" sz="2500" b="1" u="sng" dirty="0" smtClean="0">
                          <a:solidFill>
                            <a:schemeClr val="tx1"/>
                          </a:solidFill>
                          <a:effectLst>
                            <a:outerShdw blurRad="38100" dist="38100" dir="2700000" algn="tl">
                              <a:srgbClr val="000000">
                                <a:alpha val="43137"/>
                              </a:srgbClr>
                            </a:outerShdw>
                          </a:effectLst>
                        </a:rPr>
                        <a:t>Skills that you already have</a:t>
                      </a:r>
                      <a:endParaRPr lang="en-US" sz="2500" b="1" u="sng" dirty="0">
                        <a:solidFill>
                          <a:schemeClr val="tx1"/>
                        </a:solidFill>
                        <a:effectLst>
                          <a:outerShdw blurRad="38100" dist="38100" dir="2700000" algn="tl">
                            <a:srgbClr val="000000">
                              <a:alpha val="43137"/>
                            </a:srgbClr>
                          </a:outerShdw>
                        </a:effectLst>
                      </a:endParaRPr>
                    </a:p>
                  </a:txBody>
                  <a:tcPr anchor="ctr"/>
                </a:tc>
                <a:tc>
                  <a:txBody>
                    <a:bodyPr/>
                    <a:lstStyle/>
                    <a:p>
                      <a:pPr algn="ctr"/>
                      <a:r>
                        <a:rPr lang="en-US" sz="2500" b="1" u="sng" dirty="0" smtClean="0">
                          <a:solidFill>
                            <a:schemeClr val="tx1"/>
                          </a:solidFill>
                          <a:effectLst>
                            <a:outerShdw blurRad="38100" dist="38100" dir="2700000" algn="tl">
                              <a:srgbClr val="000000">
                                <a:alpha val="43137"/>
                              </a:srgbClr>
                            </a:outerShdw>
                          </a:effectLst>
                        </a:rPr>
                        <a:t>Skills that you want to develop</a:t>
                      </a:r>
                      <a:endParaRPr lang="en-US" sz="2500" b="1" u="sng" dirty="0">
                        <a:solidFill>
                          <a:schemeClr val="tx1"/>
                        </a:solidFill>
                        <a:effectLst>
                          <a:outerShdw blurRad="38100" dist="38100" dir="2700000" algn="tl">
                            <a:srgbClr val="000000">
                              <a:alpha val="43137"/>
                            </a:srgbClr>
                          </a:outerShdw>
                        </a:effectLst>
                      </a:endParaRPr>
                    </a:p>
                  </a:txBody>
                  <a:tcPr anchor="ctr"/>
                </a:tc>
              </a:tr>
              <a:tr h="752475">
                <a:tc>
                  <a:txBody>
                    <a:bodyPr/>
                    <a:lstStyle/>
                    <a:p>
                      <a:pPr algn="ctr"/>
                      <a:endParaRPr lang="en-US" b="1" u="sng" dirty="0">
                        <a:effectLst>
                          <a:outerShdw blurRad="38100" dist="38100" dir="2700000" algn="tl">
                            <a:srgbClr val="000000">
                              <a:alpha val="43137"/>
                            </a:srgbClr>
                          </a:outerShdw>
                        </a:effectLst>
                      </a:endParaRPr>
                    </a:p>
                  </a:txBody>
                  <a:tcPr/>
                </a:tc>
                <a:tc>
                  <a:txBody>
                    <a:bodyPr/>
                    <a:lstStyle/>
                    <a:p>
                      <a:pPr algn="ctr"/>
                      <a:endParaRPr lang="en-US" b="1" u="sng" dirty="0">
                        <a:effectLst>
                          <a:outerShdw blurRad="38100" dist="38100" dir="2700000" algn="tl">
                            <a:srgbClr val="000000">
                              <a:alpha val="43137"/>
                            </a:srgbClr>
                          </a:outerShdw>
                        </a:effectLst>
                      </a:endParaRPr>
                    </a:p>
                  </a:txBody>
                  <a:tcPr/>
                </a:tc>
              </a:tr>
              <a:tr h="752475">
                <a:tc>
                  <a:txBody>
                    <a:bodyPr/>
                    <a:lstStyle/>
                    <a:p>
                      <a:pPr algn="ctr"/>
                      <a:endParaRPr lang="en-US" b="1" u="sng" dirty="0">
                        <a:effectLst>
                          <a:outerShdw blurRad="38100" dist="38100" dir="2700000" algn="tl">
                            <a:srgbClr val="000000">
                              <a:alpha val="43137"/>
                            </a:srgbClr>
                          </a:outerShdw>
                        </a:effectLst>
                      </a:endParaRPr>
                    </a:p>
                  </a:txBody>
                  <a:tcPr/>
                </a:tc>
                <a:tc>
                  <a:txBody>
                    <a:bodyPr/>
                    <a:lstStyle/>
                    <a:p>
                      <a:pPr algn="ctr"/>
                      <a:endParaRPr lang="en-US" b="1" u="sng" dirty="0">
                        <a:effectLst>
                          <a:outerShdw blurRad="38100" dist="38100" dir="2700000" algn="tl">
                            <a:srgbClr val="000000">
                              <a:alpha val="43137"/>
                            </a:srgbClr>
                          </a:outerShdw>
                        </a:effectLst>
                      </a:endParaRPr>
                    </a:p>
                  </a:txBody>
                  <a:tcPr/>
                </a:tc>
              </a:tr>
              <a:tr h="752475">
                <a:tc>
                  <a:txBody>
                    <a:bodyPr/>
                    <a:lstStyle/>
                    <a:p>
                      <a:pPr algn="ctr"/>
                      <a:endParaRPr lang="en-US" b="1" u="sng">
                        <a:effectLst>
                          <a:outerShdw blurRad="38100" dist="38100" dir="2700000" algn="tl">
                            <a:srgbClr val="000000">
                              <a:alpha val="43137"/>
                            </a:srgbClr>
                          </a:outerShdw>
                        </a:effectLst>
                      </a:endParaRPr>
                    </a:p>
                  </a:txBody>
                  <a:tcPr/>
                </a:tc>
                <a:tc>
                  <a:txBody>
                    <a:bodyPr/>
                    <a:lstStyle/>
                    <a:p>
                      <a:pPr algn="ctr"/>
                      <a:endParaRPr lang="en-US" b="1" u="sng" dirty="0">
                        <a:effectLst>
                          <a:outerShdw blurRad="38100" dist="38100" dir="2700000" algn="tl">
                            <a:srgbClr val="000000">
                              <a:alpha val="43137"/>
                            </a:srgbClr>
                          </a:outerShdw>
                        </a:effectLst>
                      </a:endParaRPr>
                    </a:p>
                  </a:txBody>
                  <a:tcPr/>
                </a:tc>
              </a:tr>
              <a:tr h="752475">
                <a:tc>
                  <a:txBody>
                    <a:bodyPr/>
                    <a:lstStyle/>
                    <a:p>
                      <a:pPr algn="ctr"/>
                      <a:endParaRPr lang="en-US" b="1" u="sng">
                        <a:effectLst>
                          <a:outerShdw blurRad="38100" dist="38100" dir="2700000" algn="tl">
                            <a:srgbClr val="000000">
                              <a:alpha val="43137"/>
                            </a:srgbClr>
                          </a:outerShdw>
                        </a:effectLst>
                      </a:endParaRPr>
                    </a:p>
                  </a:txBody>
                  <a:tcPr/>
                </a:tc>
                <a:tc>
                  <a:txBody>
                    <a:bodyPr/>
                    <a:lstStyle/>
                    <a:p>
                      <a:pPr algn="ctr"/>
                      <a:endParaRPr lang="en-US" b="1" u="sng" dirty="0">
                        <a:effectLst>
                          <a:outerShdw blurRad="38100" dist="38100" dir="2700000" algn="tl">
                            <a:srgbClr val="000000">
                              <a:alpha val="43137"/>
                            </a:srgbClr>
                          </a:outerShdw>
                        </a:effectLst>
                      </a:endParaRPr>
                    </a:p>
                  </a:txBody>
                  <a:tcPr/>
                </a:tc>
              </a:tr>
              <a:tr h="752475">
                <a:tc>
                  <a:txBody>
                    <a:bodyPr/>
                    <a:lstStyle/>
                    <a:p>
                      <a:pPr algn="ctr"/>
                      <a:endParaRPr lang="en-US" b="1" u="sng">
                        <a:effectLst>
                          <a:outerShdw blurRad="38100" dist="38100" dir="2700000" algn="tl">
                            <a:srgbClr val="000000">
                              <a:alpha val="43137"/>
                            </a:srgbClr>
                          </a:outerShdw>
                        </a:effectLst>
                      </a:endParaRPr>
                    </a:p>
                  </a:txBody>
                  <a:tcPr/>
                </a:tc>
                <a:tc>
                  <a:txBody>
                    <a:bodyPr/>
                    <a:lstStyle/>
                    <a:p>
                      <a:pPr algn="ctr"/>
                      <a:endParaRPr lang="en-US" b="1" u="sng" dirty="0">
                        <a:effectLst>
                          <a:outerShdw blurRad="38100" dist="38100" dir="2700000" algn="tl">
                            <a:srgbClr val="000000">
                              <a:alpha val="43137"/>
                            </a:srgbClr>
                          </a:outerShdw>
                        </a:effectLst>
                      </a:endParaRPr>
                    </a:p>
                  </a:txBody>
                  <a:tcPr/>
                </a:tc>
              </a:tr>
              <a:tr h="752475">
                <a:tc>
                  <a:txBody>
                    <a:bodyPr/>
                    <a:lstStyle/>
                    <a:p>
                      <a:pPr algn="ctr"/>
                      <a:endParaRPr lang="en-US" b="1" u="sng">
                        <a:effectLst>
                          <a:outerShdw blurRad="38100" dist="38100" dir="2700000" algn="tl">
                            <a:srgbClr val="000000">
                              <a:alpha val="43137"/>
                            </a:srgbClr>
                          </a:outerShdw>
                        </a:effectLst>
                      </a:endParaRPr>
                    </a:p>
                  </a:txBody>
                  <a:tcPr/>
                </a:tc>
                <a:tc>
                  <a:txBody>
                    <a:bodyPr/>
                    <a:lstStyle/>
                    <a:p>
                      <a:pPr algn="ctr"/>
                      <a:endParaRPr lang="en-US" b="1" u="sng" dirty="0">
                        <a:effectLst>
                          <a:outerShdw blurRad="38100" dist="38100" dir="2700000" algn="tl">
                            <a:srgbClr val="000000">
                              <a:alpha val="43137"/>
                            </a:srgbClr>
                          </a:outerShdw>
                        </a:effectLst>
                      </a:endParaRPr>
                    </a:p>
                  </a:txBody>
                  <a:tcPr/>
                </a:tc>
              </a:tr>
              <a:tr h="752475">
                <a:tc>
                  <a:txBody>
                    <a:bodyPr/>
                    <a:lstStyle/>
                    <a:p>
                      <a:pPr algn="ctr"/>
                      <a:endParaRPr lang="en-US" b="1" u="sng">
                        <a:effectLst>
                          <a:outerShdw blurRad="38100" dist="38100" dir="2700000" algn="tl">
                            <a:srgbClr val="000000">
                              <a:alpha val="43137"/>
                            </a:srgbClr>
                          </a:outerShdw>
                        </a:effectLst>
                      </a:endParaRPr>
                    </a:p>
                  </a:txBody>
                  <a:tcPr/>
                </a:tc>
                <a:tc>
                  <a:txBody>
                    <a:bodyPr/>
                    <a:lstStyle/>
                    <a:p>
                      <a:pPr algn="ctr"/>
                      <a:endParaRPr lang="en-US" b="1" u="sng" dirty="0">
                        <a:effectLst>
                          <a:outerShdw blurRad="38100" dist="38100" dir="2700000" algn="tl">
                            <a:srgbClr val="000000">
                              <a:alpha val="43137"/>
                            </a:srgbClr>
                          </a:outerShdw>
                        </a:effectLst>
                      </a:endParaRPr>
                    </a:p>
                  </a:txBody>
                  <a:tcPr/>
                </a:tc>
              </a:tr>
            </a:tbl>
          </a:graphicData>
        </a:graphic>
      </p:graphicFrame>
      <p:sp>
        <p:nvSpPr>
          <p:cNvPr id="4" name="Slide Number Placeholder 3"/>
          <p:cNvSpPr>
            <a:spLocks noGrp="1"/>
          </p:cNvSpPr>
          <p:nvPr>
            <p:ph type="sldNum" sz="quarter" idx="12"/>
          </p:nvPr>
        </p:nvSpPr>
        <p:spPr/>
        <p:txBody>
          <a:bodyPr/>
          <a:lstStyle/>
          <a:p>
            <a:fld id="{49C3DE84-B1FC-45EA-BED5-AA00F5AAACD3}" type="slidenum">
              <a:rPr lang="en-US" smtClean="0"/>
              <a:pPr/>
              <a:t>4</a:t>
            </a:fld>
            <a:endParaRPr lang="en-US"/>
          </a:p>
        </p:txBody>
      </p:sp>
    </p:spTree>
    <p:extLst>
      <p:ext uri="{BB962C8B-B14F-4D97-AF65-F5344CB8AC3E}">
        <p14:creationId xmlns:p14="http://schemas.microsoft.com/office/powerpoint/2010/main" val="217576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2">
                    <a:lumMod val="75000"/>
                  </a:schemeClr>
                </a:solidFill>
              </a:rPr>
              <a:t>The Dark Side of Entrepreneurship</a:t>
            </a:r>
            <a:endParaRPr lang="en-US" u="sng" dirty="0">
              <a:solidFill>
                <a:schemeClr val="tx2">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7638"/>
            <a:ext cx="9144000" cy="5440362"/>
          </a:xfrm>
        </p:spPr>
      </p:pic>
      <p:sp>
        <p:nvSpPr>
          <p:cNvPr id="4" name="Slide Number Placeholder 3"/>
          <p:cNvSpPr>
            <a:spLocks noGrp="1"/>
          </p:cNvSpPr>
          <p:nvPr>
            <p:ph type="sldNum" sz="quarter" idx="12"/>
          </p:nvPr>
        </p:nvSpPr>
        <p:spPr/>
        <p:txBody>
          <a:bodyPr/>
          <a:lstStyle/>
          <a:p>
            <a:fld id="{49C3DE84-B1FC-45EA-BED5-AA00F5AAACD3}" type="slidenum">
              <a:rPr lang="en-US" smtClean="0"/>
              <a:pPr/>
              <a:t>5</a:t>
            </a:fld>
            <a:endParaRPr lang="en-US"/>
          </a:p>
        </p:txBody>
      </p:sp>
    </p:spTree>
    <p:extLst>
      <p:ext uri="{BB962C8B-B14F-4D97-AF65-F5344CB8AC3E}">
        <p14:creationId xmlns:p14="http://schemas.microsoft.com/office/powerpoint/2010/main" val="740640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2">
                    <a:lumMod val="75000"/>
                  </a:schemeClr>
                </a:solidFill>
              </a:rPr>
              <a:t>The Dark Side of Entrepreneurship</a:t>
            </a:r>
            <a:endParaRPr lang="en-US" u="sng" dirty="0">
              <a:solidFill>
                <a:schemeClr val="tx2">
                  <a:lumMod val="75000"/>
                </a:schemeClr>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tx2">
                    <a:lumMod val="75000"/>
                  </a:schemeClr>
                </a:solidFill>
              </a:rPr>
              <a:t>You will no longer have the social life.</a:t>
            </a:r>
          </a:p>
          <a:p>
            <a:pPr marL="514350" indent="-514350">
              <a:buFont typeface="+mj-lt"/>
              <a:buAutoNum type="arabicPeriod"/>
            </a:pPr>
            <a:r>
              <a:rPr lang="en-US" dirty="0" smtClean="0">
                <a:solidFill>
                  <a:schemeClr val="tx2">
                    <a:lumMod val="75000"/>
                  </a:schemeClr>
                </a:solidFill>
              </a:rPr>
              <a:t>Your diet is going to suffer.</a:t>
            </a:r>
          </a:p>
          <a:p>
            <a:pPr marL="514350" indent="-514350">
              <a:buFont typeface="+mj-lt"/>
              <a:buAutoNum type="arabicPeriod"/>
            </a:pPr>
            <a:r>
              <a:rPr lang="en-US" dirty="0" smtClean="0">
                <a:solidFill>
                  <a:schemeClr val="tx2">
                    <a:lumMod val="75000"/>
                  </a:schemeClr>
                </a:solidFill>
              </a:rPr>
              <a:t>You will have to be ready for the failure.</a:t>
            </a:r>
          </a:p>
          <a:p>
            <a:pPr marL="514350" indent="-514350">
              <a:buFont typeface="+mj-lt"/>
              <a:buAutoNum type="arabicPeriod"/>
            </a:pPr>
            <a:r>
              <a:rPr lang="en-US" dirty="0" smtClean="0">
                <a:solidFill>
                  <a:schemeClr val="tx2">
                    <a:lumMod val="75000"/>
                  </a:schemeClr>
                </a:solidFill>
              </a:rPr>
              <a:t>You might have to live without money.</a:t>
            </a:r>
          </a:p>
          <a:p>
            <a:pPr marL="514350" indent="-514350">
              <a:buFont typeface="+mj-lt"/>
              <a:buAutoNum type="arabicPeriod"/>
            </a:pPr>
            <a:r>
              <a:rPr lang="en-US" dirty="0" smtClean="0">
                <a:solidFill>
                  <a:schemeClr val="tx2">
                    <a:lumMod val="75000"/>
                  </a:schemeClr>
                </a:solidFill>
              </a:rPr>
              <a:t>You will have to wait for making money.</a:t>
            </a:r>
          </a:p>
          <a:p>
            <a:pPr marL="514350" indent="-514350">
              <a:buFont typeface="+mj-lt"/>
              <a:buAutoNum type="arabicPeriod"/>
            </a:pPr>
            <a:r>
              <a:rPr lang="en-US" dirty="0" smtClean="0">
                <a:solidFill>
                  <a:schemeClr val="tx2">
                    <a:lumMod val="75000"/>
                  </a:schemeClr>
                </a:solidFill>
              </a:rPr>
              <a:t>The risk taking part could be Nerve-wracking.</a:t>
            </a:r>
          </a:p>
          <a:p>
            <a:pPr marL="514350" indent="-514350">
              <a:buFont typeface="+mj-lt"/>
              <a:buAutoNum type="arabicPeriod"/>
            </a:pPr>
            <a:endParaRPr lang="en-US"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49C3DE84-B1FC-45EA-BED5-AA00F5AAACD3}" type="slidenum">
              <a:rPr lang="en-US" smtClean="0"/>
              <a:pPr/>
              <a:t>6</a:t>
            </a:fld>
            <a:endParaRPr lang="en-US"/>
          </a:p>
        </p:txBody>
      </p:sp>
    </p:spTree>
    <p:extLst>
      <p:ext uri="{BB962C8B-B14F-4D97-AF65-F5344CB8AC3E}">
        <p14:creationId xmlns:p14="http://schemas.microsoft.com/office/powerpoint/2010/main" val="250119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u="sng" dirty="0" smtClean="0">
                <a:solidFill>
                  <a:schemeClr val="tx2">
                    <a:lumMod val="75000"/>
                  </a:schemeClr>
                </a:solidFill>
                <a:effectLst>
                  <a:outerShdw blurRad="38100" dist="38100" dir="2700000" algn="tl">
                    <a:srgbClr val="000000">
                      <a:alpha val="43137"/>
                    </a:srgbClr>
                  </a:outerShdw>
                </a:effectLst>
              </a:rPr>
              <a:t>The Entrepreneur’s confrontation with Risk</a:t>
            </a:r>
            <a:endParaRPr lang="en-US" sz="3000" u="sng"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Financial Risk.</a:t>
            </a:r>
          </a:p>
          <a:p>
            <a:pPr marL="514350" indent="-514350">
              <a:buFont typeface="+mj-lt"/>
              <a:buAutoNum type="arabicPeriod"/>
            </a:pPr>
            <a:r>
              <a:rPr lang="en-US" dirty="0" smtClean="0"/>
              <a:t>Career Risk.</a:t>
            </a:r>
          </a:p>
          <a:p>
            <a:pPr marL="514350" indent="-514350">
              <a:buFont typeface="+mj-lt"/>
              <a:buAutoNum type="arabicPeriod"/>
            </a:pPr>
            <a:r>
              <a:rPr lang="en-US" dirty="0" smtClean="0"/>
              <a:t>Psychic Risk.</a:t>
            </a:r>
          </a:p>
          <a:p>
            <a:pPr marL="514350" indent="-514350">
              <a:buFont typeface="+mj-lt"/>
              <a:buAutoNum type="arabicPeriod"/>
            </a:pPr>
            <a:r>
              <a:rPr lang="en-US" b="1" i="1" u="sng" dirty="0" smtClean="0">
                <a:solidFill>
                  <a:srgbClr val="FF0000"/>
                </a:solidFill>
              </a:rPr>
              <a:t>Stress (and its sources)</a:t>
            </a:r>
          </a:p>
          <a:p>
            <a:pPr marL="914400" lvl="1" indent="-514350">
              <a:buFont typeface="+mj-lt"/>
              <a:buAutoNum type="arabicPeriod"/>
            </a:pPr>
            <a:r>
              <a:rPr lang="en-US" dirty="0" smtClean="0"/>
              <a:t>Loneliness.</a:t>
            </a:r>
          </a:p>
          <a:p>
            <a:pPr marL="914400" lvl="1" indent="-514350">
              <a:buFont typeface="+mj-lt"/>
              <a:buAutoNum type="arabicPeriod"/>
            </a:pPr>
            <a:r>
              <a:rPr lang="en-US" dirty="0" smtClean="0"/>
              <a:t>Immersion in business (long working hours).</a:t>
            </a:r>
          </a:p>
          <a:p>
            <a:pPr marL="914400" lvl="1" indent="-514350">
              <a:buFont typeface="+mj-lt"/>
              <a:buAutoNum type="arabicPeriod"/>
            </a:pPr>
            <a:r>
              <a:rPr lang="en-US" dirty="0" smtClean="0"/>
              <a:t>People problems.</a:t>
            </a:r>
          </a:p>
          <a:p>
            <a:pPr marL="914400" lvl="1" indent="-514350">
              <a:buFont typeface="+mj-lt"/>
              <a:buAutoNum type="arabicPeriod"/>
            </a:pPr>
            <a:r>
              <a:rPr lang="en-US" dirty="0" smtClean="0"/>
              <a:t>Need to achieve.</a:t>
            </a:r>
          </a:p>
          <a:p>
            <a:pPr marL="914400" lvl="1" indent="-514350">
              <a:buFont typeface="+mj-lt"/>
              <a:buAutoNum type="arabicPeriod"/>
            </a:pPr>
            <a:r>
              <a:rPr lang="en-US" dirty="0" smtClean="0"/>
              <a:t>Communicating with employees.</a:t>
            </a:r>
          </a:p>
          <a:p>
            <a:pPr marL="914400" lvl="1" indent="-514350">
              <a:buFont typeface="+mj-lt"/>
              <a:buAutoNum type="arabicPeriod"/>
            </a:pPr>
            <a:r>
              <a:rPr lang="en-US" dirty="0" smtClean="0"/>
              <a:t>Delegating.</a:t>
            </a:r>
          </a:p>
          <a:p>
            <a:pPr marL="914400" lvl="1" indent="-514350">
              <a:buFont typeface="+mj-lt"/>
              <a:buAutoNum type="arabicPeriod"/>
            </a:pPr>
            <a:r>
              <a:rPr lang="en-US" dirty="0" smtClean="0"/>
              <a:t>Unrealistic optimisms.</a:t>
            </a:r>
          </a:p>
          <a:p>
            <a:pPr marL="0" indent="0">
              <a:buNone/>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49C3DE84-B1FC-45EA-BED5-AA00F5AAACD3}" type="slidenum">
              <a:rPr lang="en-US" smtClean="0"/>
              <a:pPr/>
              <a:t>7</a:t>
            </a:fld>
            <a:endParaRPr lang="en-US"/>
          </a:p>
        </p:txBody>
      </p:sp>
    </p:spTree>
    <p:extLst>
      <p:ext uri="{BB962C8B-B14F-4D97-AF65-F5344CB8AC3E}">
        <p14:creationId xmlns:p14="http://schemas.microsoft.com/office/powerpoint/2010/main" val="47030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Characteristics of High Achievers</a:t>
            </a:r>
            <a:endParaRPr lang="en-US" u="sng" dirty="0">
              <a:solidFill>
                <a:srgbClr val="FF0000"/>
              </a:solidFill>
            </a:endParaRPr>
          </a:p>
        </p:txBody>
      </p:sp>
      <p:sp>
        <p:nvSpPr>
          <p:cNvPr id="3" name="Content Placeholder 2"/>
          <p:cNvSpPr>
            <a:spLocks noGrp="1"/>
          </p:cNvSpPr>
          <p:nvPr>
            <p:ph idx="1"/>
          </p:nvPr>
        </p:nvSpPr>
        <p:spPr>
          <a:xfrm>
            <a:off x="0" y="1295400"/>
            <a:ext cx="9144000" cy="5562600"/>
          </a:xfrm>
        </p:spPr>
        <p:txBody>
          <a:bodyPr>
            <a:normAutofit/>
          </a:bodyPr>
          <a:lstStyle/>
          <a:p>
            <a:pPr marL="514350" indent="-514350">
              <a:buFont typeface="+mj-lt"/>
              <a:buAutoNum type="arabicPeriod"/>
            </a:pPr>
            <a:r>
              <a:rPr lang="en-US" sz="2500" dirty="0" smtClean="0"/>
              <a:t>They take personal responsibility for their actions.</a:t>
            </a:r>
          </a:p>
          <a:p>
            <a:pPr marL="514350" indent="-514350">
              <a:buFont typeface="+mj-lt"/>
              <a:buAutoNum type="arabicPeriod"/>
            </a:pPr>
            <a:r>
              <a:rPr lang="en-US" sz="2500" dirty="0" smtClean="0"/>
              <a:t>They are moderate risk takers.</a:t>
            </a:r>
          </a:p>
          <a:p>
            <a:pPr marL="514350" indent="-514350">
              <a:buFont typeface="+mj-lt"/>
              <a:buAutoNum type="arabicPeriod"/>
            </a:pPr>
            <a:r>
              <a:rPr lang="en-US" sz="2500" dirty="0" smtClean="0"/>
              <a:t>Study a situation before committing themselves to a course of action.</a:t>
            </a:r>
          </a:p>
          <a:p>
            <a:pPr marL="514350" indent="-514350">
              <a:buFont typeface="+mj-lt"/>
              <a:buAutoNum type="arabicPeriod"/>
            </a:pPr>
            <a:r>
              <a:rPr lang="en-US" sz="2500" dirty="0" smtClean="0"/>
              <a:t>Work on his or her own.</a:t>
            </a:r>
          </a:p>
          <a:p>
            <a:pPr marL="514350" indent="-514350">
              <a:buFont typeface="+mj-lt"/>
              <a:buAutoNum type="arabicPeriod"/>
            </a:pPr>
            <a:r>
              <a:rPr lang="en-US" sz="2500" dirty="0" smtClean="0"/>
              <a:t>Like challenges but not high risks.</a:t>
            </a:r>
          </a:p>
          <a:p>
            <a:pPr marL="514350" indent="-514350">
              <a:buFont typeface="+mj-lt"/>
              <a:buAutoNum type="arabicPeriod"/>
            </a:pPr>
            <a:r>
              <a:rPr lang="en-US" sz="2500" dirty="0" smtClean="0"/>
              <a:t>Like to accomplish goals.</a:t>
            </a:r>
          </a:p>
          <a:p>
            <a:pPr marL="514350" indent="-514350">
              <a:buFont typeface="+mj-lt"/>
              <a:buAutoNum type="arabicPeriod"/>
            </a:pPr>
            <a:r>
              <a:rPr lang="en-US" sz="2500" dirty="0" smtClean="0"/>
              <a:t>To do constructive things that help them improve themselves.</a:t>
            </a:r>
          </a:p>
          <a:p>
            <a:pPr marL="0" indent="0">
              <a:buNone/>
            </a:pPr>
            <a:endParaRPr lang="en-US" sz="2500" dirty="0" smtClean="0"/>
          </a:p>
          <a:p>
            <a:pPr marL="514350" indent="-514350">
              <a:buFont typeface="+mj-lt"/>
              <a:buAutoNum type="arabicPeriod"/>
            </a:pPr>
            <a:endParaRPr lang="en-US" sz="2500" dirty="0"/>
          </a:p>
        </p:txBody>
      </p:sp>
      <p:sp>
        <p:nvSpPr>
          <p:cNvPr id="4" name="Slide Number Placeholder 3"/>
          <p:cNvSpPr>
            <a:spLocks noGrp="1"/>
          </p:cNvSpPr>
          <p:nvPr>
            <p:ph type="sldNum" sz="quarter" idx="12"/>
          </p:nvPr>
        </p:nvSpPr>
        <p:spPr/>
        <p:txBody>
          <a:bodyPr/>
          <a:lstStyle/>
          <a:p>
            <a:fld id="{49C3DE84-B1FC-45EA-BED5-AA00F5AAACD3}" type="slidenum">
              <a:rPr lang="en-US" smtClean="0"/>
              <a:pPr/>
              <a:t>8</a:t>
            </a:fld>
            <a:endParaRPr lang="en-US"/>
          </a:p>
        </p:txBody>
      </p:sp>
    </p:spTree>
    <p:extLst>
      <p:ext uri="{BB962C8B-B14F-4D97-AF65-F5344CB8AC3E}">
        <p14:creationId xmlns:p14="http://schemas.microsoft.com/office/powerpoint/2010/main" val="357899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u="sng" dirty="0" smtClean="0">
                <a:solidFill>
                  <a:srgbClr val="FF0000"/>
                </a:solidFill>
                <a:effectLst>
                  <a:outerShdw blurRad="38100" dist="38100" dir="2700000" algn="tl">
                    <a:srgbClr val="000000">
                      <a:alpha val="43137"/>
                    </a:srgbClr>
                  </a:outerShdw>
                </a:effectLst>
              </a:rPr>
              <a:t>Case 2.1 (Jane’s Evaluation)</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14400"/>
            <a:ext cx="9144000" cy="5943600"/>
          </a:xfrm>
        </p:spPr>
        <p:txBody>
          <a:bodyPr>
            <a:normAutofit fontScale="92500"/>
          </a:bodyPr>
          <a:lstStyle/>
          <a:p>
            <a:pPr marL="514350" indent="-514350" algn="just">
              <a:buFont typeface="+mj-lt"/>
              <a:buAutoNum type="arabicPeriod"/>
            </a:pPr>
            <a:r>
              <a:rPr lang="en-US" dirty="0" smtClean="0"/>
              <a:t>Paul </a:t>
            </a:r>
            <a:r>
              <a:rPr lang="en-US" dirty="0" err="1" smtClean="0"/>
              <a:t>Medwick</a:t>
            </a:r>
            <a:r>
              <a:rPr lang="en-US" dirty="0" smtClean="0"/>
              <a:t> is a commercial banker. In the past month, he has received loan application from three entrepreneurs. All three have fledgling businesses with strong potentials. However, Paul believes it is important to look at more than just the business itself; the individual also needs close scrutiny.</a:t>
            </a:r>
          </a:p>
          <a:p>
            <a:pPr marL="514350" indent="-514350" algn="just">
              <a:buFont typeface="+mj-lt"/>
              <a:buAutoNum type="arabicPeriod"/>
            </a:pPr>
            <a:r>
              <a:rPr lang="en-US" dirty="0" smtClean="0"/>
              <a:t>The three entrepreneurs are (1) Robin Wood, owner of a small delicatessen located in the heart of a thriving business district: (2) Richard </a:t>
            </a:r>
            <a:r>
              <a:rPr lang="en-US" dirty="0" err="1" smtClean="0"/>
              <a:t>Trumpe</a:t>
            </a:r>
            <a:r>
              <a:rPr lang="en-US" dirty="0" smtClean="0"/>
              <a:t>. Owner of a ten-minute oil change and lube operation; and (3) Phil </a:t>
            </a:r>
            <a:r>
              <a:rPr lang="en-US" dirty="0" err="1" smtClean="0"/>
              <a:t>Hartack</a:t>
            </a:r>
            <a:r>
              <a:rPr lang="en-US" dirty="0" smtClean="0"/>
              <a:t>, owner of a bookstore that specializes in best sellers and cookbooks. </a:t>
            </a:r>
            <a:endParaRPr lang="en-US" dirty="0"/>
          </a:p>
        </p:txBody>
      </p:sp>
      <p:sp>
        <p:nvSpPr>
          <p:cNvPr id="4" name="Slide Number Placeholder 3"/>
          <p:cNvSpPr>
            <a:spLocks noGrp="1"/>
          </p:cNvSpPr>
          <p:nvPr>
            <p:ph type="sldNum" sz="quarter" idx="12"/>
          </p:nvPr>
        </p:nvSpPr>
        <p:spPr/>
        <p:txBody>
          <a:bodyPr/>
          <a:lstStyle/>
          <a:p>
            <a:fld id="{49C3DE84-B1FC-45EA-BED5-AA00F5AAACD3}" type="slidenum">
              <a:rPr lang="en-US" smtClean="0"/>
              <a:pPr/>
              <a:t>9</a:t>
            </a:fld>
            <a:endParaRPr lang="en-US"/>
          </a:p>
        </p:txBody>
      </p:sp>
    </p:spTree>
    <p:extLst>
      <p:ext uri="{BB962C8B-B14F-4D97-AF65-F5344CB8AC3E}">
        <p14:creationId xmlns:p14="http://schemas.microsoft.com/office/powerpoint/2010/main" val="2358223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619</Words>
  <Application>Microsoft Office PowerPoint</Application>
  <PresentationFormat>On-screen Show (4:3)</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Aharoni</vt:lpstr>
      <vt:lpstr>Arial</vt:lpstr>
      <vt:lpstr>Arial Black</vt:lpstr>
      <vt:lpstr>Calibri</vt:lpstr>
      <vt:lpstr>Office Theme</vt:lpstr>
      <vt:lpstr>Chapter 2 The Individual Entrepreneurial Mind-Set</vt:lpstr>
      <vt:lpstr>Common Characteristics Associated With Entrepreneurs</vt:lpstr>
      <vt:lpstr>PowerPoint Presentation</vt:lpstr>
      <vt:lpstr>Part 1 of Project (based on slide 3)</vt:lpstr>
      <vt:lpstr>The Dark Side of Entrepreneurship</vt:lpstr>
      <vt:lpstr>The Dark Side of Entrepreneurship</vt:lpstr>
      <vt:lpstr>The Entrepreneur’s confrontation with Risk</vt:lpstr>
      <vt:lpstr>Characteristics of High Achievers</vt:lpstr>
      <vt:lpstr>Case 2.1 (Jane’s Evaluation)</vt:lpstr>
      <vt:lpstr>Case 2.1 (Jane’s Evaluation)</vt:lpstr>
      <vt:lpstr>Case 2.1 (Jane’s Evaluation)</vt:lpstr>
      <vt:lpstr>Case 2.1 (Jane’s Evaluation)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Management</dc:title>
  <dc:creator>irtiza baig</dc:creator>
  <cp:lastModifiedBy>CDC</cp:lastModifiedBy>
  <cp:revision>1081</cp:revision>
  <dcterms:created xsi:type="dcterms:W3CDTF">2018-02-04T10:44:50Z</dcterms:created>
  <dcterms:modified xsi:type="dcterms:W3CDTF">2023-03-13T07:01:04Z</dcterms:modified>
</cp:coreProperties>
</file>