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61" r:id="rId4"/>
    <p:sldId id="262" r:id="rId5"/>
    <p:sldId id="257" r:id="rId6"/>
    <p:sldId id="263" r:id="rId7"/>
    <p:sldId id="264" r:id="rId8"/>
    <p:sldId id="265" r:id="rId9"/>
    <p:sldId id="259" r:id="rId10"/>
    <p:sldId id="258" r:id="rId11"/>
    <p:sldId id="266" r:id="rId12"/>
    <p:sldId id="267" r:id="rId13"/>
    <p:sldId id="269" r:id="rId14"/>
    <p:sldId id="270" r:id="rId15"/>
    <p:sldId id="272" r:id="rId16"/>
    <p:sldId id="275" r:id="rId17"/>
    <p:sldId id="273" r:id="rId18"/>
    <p:sldId id="271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64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D4C5E-9A20-4E01-98BD-105EFEEF626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6862-8950-40E9-9732-3825FBBF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5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16862-8950-40E9-9732-3825FBBF4C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9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C73-E43C-4FA3-982C-53A04D692F27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ED1-6813-46C6-A137-8B25724AE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9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F91B-AB5A-4773-8F5B-A89D1C3EFB4B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ED1-6813-46C6-A137-8B25724AE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2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9B43-1F48-4B11-B46A-56A663E09FC0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ED1-6813-46C6-A137-8B25724AE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2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823B-E257-4E4D-929A-B9305789B62B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ED1-6813-46C6-A137-8B25724AE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9B77-8143-46B3-819F-95C55DA82E53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ED1-6813-46C6-A137-8B25724AE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4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A793-967E-4427-836C-C288B3D040E0}" type="datetime1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ED1-6813-46C6-A137-8B25724AE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8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D447-85A1-48C4-B8EE-C1EF59CC0E39}" type="datetime1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ED1-6813-46C6-A137-8B25724AE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5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F0ED-74C8-47EE-B7A6-74A4EF765781}" type="datetime1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ED1-6813-46C6-A137-8B25724AE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F25B-4C4E-4EEB-A558-FD0CA4538E34}" type="datetime1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ED1-6813-46C6-A137-8B25724AE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5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C443-3F66-4E3A-90E9-5805B0530BF1}" type="datetime1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ED1-6813-46C6-A137-8B25724AE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4D9D-3DF5-44B6-A99F-1C8C9EF1CE44}" type="datetime1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ED1-6813-46C6-A137-8B25724AE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9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5A05D-10C3-46D0-A484-E8BBCB5BD457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3FED1-6813-46C6-A137-8B25724AE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6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Chapter 6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to initiate ventures</a:t>
            </a:r>
            <a:endParaRPr 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01" y="1825625"/>
            <a:ext cx="10448198" cy="4351338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ED1-6813-46C6-A137-8B25724AEC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3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90152"/>
            <a:ext cx="11874320" cy="682580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ED1-6813-46C6-A137-8B25724AEC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</a:rPr>
              <a:t>Buying an on going venture</a:t>
            </a:r>
            <a:endParaRPr lang="en-US" b="1" u="sng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1" y="1442434"/>
            <a:ext cx="11900078" cy="473452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ED1-6813-46C6-A137-8B25724AEC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ED1-6813-46C6-A137-8B25724AEC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2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ED1-6813-46C6-A137-8B25724AEC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4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500" b="1" u="sng" dirty="0" smtClean="0">
                <a:solidFill>
                  <a:srgbClr val="7030A0"/>
                </a:solidFill>
              </a:rPr>
              <a:t>Acquiring an established entrepreneurial venture- </a:t>
            </a:r>
            <a:r>
              <a:rPr lang="en-US" sz="3500" b="1" u="sng" dirty="0" smtClean="0">
                <a:solidFill>
                  <a:srgbClr val="FF0000"/>
                </a:solidFill>
              </a:rPr>
              <a:t>then take these steps</a:t>
            </a:r>
            <a:endParaRPr lang="en-US" sz="35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4248"/>
            <a:ext cx="12192000" cy="6033752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Personal preferences.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Examination of opportunities.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Advantages of acquiring an ongoing venture.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Reduced time and effort.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good price.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>
                <a:solidFill>
                  <a:srgbClr val="7030A0"/>
                </a:solidFill>
              </a:rPr>
              <a:t>Evaluation of the selected venture.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business environment.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Profits, sales and operating ratios.’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business assets (inventory, other assets, accounts receivable, trademarks, patents, copyrights.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Goodwill.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>
                <a:solidFill>
                  <a:srgbClr val="7030A0"/>
                </a:solidFill>
              </a:rPr>
              <a:t>Key questions to ask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What is the business being sold?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What is the current physical condition of the business?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What is the condition of the inventory?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What is the state of the company’s other assets?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many of the employees will remain?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What type of competition does the business face?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What does the firm’s financial picture look like?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ED1-6813-46C6-A137-8B25724AEC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6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ED1-6813-46C6-A137-8B25724AEC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ED1-6813-46C6-A137-8B25724AEC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4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How a Franchise Works?</a:t>
            </a:r>
            <a:br>
              <a:rPr lang="en-US" u="sng" dirty="0" smtClean="0">
                <a:solidFill>
                  <a:srgbClr val="FF0000"/>
                </a:solidFill>
              </a:rPr>
            </a:br>
            <a:r>
              <a:rPr lang="en-US" u="sng" dirty="0" smtClean="0">
                <a:solidFill>
                  <a:srgbClr val="002060"/>
                </a:solidFill>
              </a:rPr>
              <a:t>What franchisee is giving to franchisor?</a:t>
            </a:r>
            <a:endParaRPr lang="en-US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a financial investment in the operation.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Obtain and maintain a standardized inventory and / or equipment package usually purchased from the franchisor.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Maintain a specified quality of performance.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Follow a franchise fee as well as a percentage of the gross revenues.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Engage in a continuing business relationship.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ED1-6813-46C6-A137-8B25724AEC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7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10058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900" u="sng" dirty="0" smtClean="0">
                <a:solidFill>
                  <a:schemeClr val="accent2">
                    <a:lumMod val="75000"/>
                  </a:schemeClr>
                </a:solidFill>
              </a:rPr>
              <a:t>Franchisor VS Franchisee / How </a:t>
            </a:r>
            <a:r>
              <a:rPr lang="en-US" sz="3900" u="sng" dirty="0">
                <a:solidFill>
                  <a:schemeClr val="accent2">
                    <a:lumMod val="75000"/>
                  </a:schemeClr>
                </a:solidFill>
              </a:rPr>
              <a:t>a Franchise Works?</a:t>
            </a:r>
            <a:br>
              <a:rPr lang="en-US" sz="3900" u="sng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u="sng" dirty="0">
                <a:solidFill>
                  <a:srgbClr val="002060"/>
                </a:solidFill>
              </a:rPr>
              <a:t>What franchisee is giving to franchisor?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ED1-6813-46C6-A137-8B25724AECDA}" type="slidenum">
              <a:rPr lang="en-US" smtClean="0"/>
              <a:t>18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6" y="1378039"/>
            <a:ext cx="10934163" cy="5074276"/>
          </a:xfrm>
        </p:spPr>
      </p:pic>
    </p:spTree>
    <p:extLst>
      <p:ext uri="{BB962C8B-B14F-4D97-AF65-F5344CB8AC3E}">
        <p14:creationId xmlns:p14="http://schemas.microsoft.com/office/powerpoint/2010/main" val="12833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Disadvantages of Franchising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Franchise Fees.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Franchisor Control.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Unfulfilled promises.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Franchise law.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Evaluating the opportunities.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of opportunities.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Investigate the franchisor.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ED1-6813-46C6-A137-8B25724AEC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7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u="sng" dirty="0" smtClean="0">
                <a:solidFill>
                  <a:schemeClr val="accent1">
                    <a:lumMod val="50000"/>
                  </a:schemeClr>
                </a:solidFill>
              </a:rPr>
              <a:t>Effective way to approach a new business venture</a:t>
            </a:r>
            <a:endParaRPr lang="en-US" sz="3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5313"/>
            <a:ext cx="12192000" cy="4721650"/>
          </a:xfrm>
        </p:spPr>
        <p:txBody>
          <a:bodyPr/>
          <a:lstStyle/>
          <a:p>
            <a:pPr algn="just"/>
            <a:r>
              <a:rPr lang="en-US" b="1" u="sng" dirty="0" smtClean="0">
                <a:solidFill>
                  <a:srgbClr val="FF0000"/>
                </a:solidFill>
              </a:rPr>
              <a:t>1</a:t>
            </a:r>
            <a:r>
              <a:rPr lang="en-US" b="1" u="sng" baseline="30000" dirty="0" smtClean="0">
                <a:solidFill>
                  <a:srgbClr val="FF0000"/>
                </a:solidFill>
              </a:rPr>
              <a:t>st</a:t>
            </a:r>
            <a:r>
              <a:rPr lang="en-US" b="1" u="sng" dirty="0" smtClean="0">
                <a:solidFill>
                  <a:srgbClr val="FF0000"/>
                </a:solidFill>
              </a:rPr>
              <a:t> approach </a:t>
            </a:r>
            <a:r>
              <a:rPr lang="en-US" dirty="0" smtClean="0"/>
              <a:t>(to create a unique product or service) one that is not being offered today but would be in great demand if it were.</a:t>
            </a:r>
          </a:p>
          <a:p>
            <a:pPr algn="just"/>
            <a:r>
              <a:rPr lang="en-US" b="1" u="sng" dirty="0" smtClean="0">
                <a:solidFill>
                  <a:srgbClr val="FF0000"/>
                </a:solidFill>
              </a:rPr>
              <a:t>2</a:t>
            </a:r>
            <a:r>
              <a:rPr lang="en-US" b="1" u="sng" baseline="30000" dirty="0" smtClean="0">
                <a:solidFill>
                  <a:srgbClr val="FF0000"/>
                </a:solidFill>
              </a:rPr>
              <a:t>nd</a:t>
            </a:r>
            <a:r>
              <a:rPr lang="en-US" b="1" u="sng" dirty="0" smtClean="0">
                <a:solidFill>
                  <a:srgbClr val="FF0000"/>
                </a:solidFill>
              </a:rPr>
              <a:t> approach </a:t>
            </a:r>
            <a:r>
              <a:rPr lang="en-US" dirty="0" smtClean="0"/>
              <a:t>(adapt something that is currently on the market or extend the offering into an area in which it is not presently available.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u="sng" dirty="0" smtClean="0">
                <a:solidFill>
                  <a:srgbClr val="7030A0"/>
                </a:solidFill>
              </a:rPr>
              <a:t>Part of project (which one you are following for your project)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ED1-6813-46C6-A137-8B25724AEC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What do you think?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Will you expand your business by Franchising? Yes / No Why?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Will you go into business by buying franchise? Yes / No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ED1-6813-46C6-A137-8B25724AEC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0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29619"/>
            <a:ext cx="9144000" cy="39433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ED1-6813-46C6-A137-8B25724AEC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8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</a:rPr>
              <a:t>1</a:t>
            </a:r>
            <a:r>
              <a:rPr lang="en-US" b="1" u="sng" baseline="30000" dirty="0" smtClean="0">
                <a:solidFill>
                  <a:srgbClr val="7030A0"/>
                </a:solidFill>
              </a:rPr>
              <a:t>st</a:t>
            </a:r>
            <a:r>
              <a:rPr lang="en-US" b="1" u="sng" dirty="0" smtClean="0">
                <a:solidFill>
                  <a:srgbClr val="7030A0"/>
                </a:solidFill>
              </a:rPr>
              <a:t> approach / 2</a:t>
            </a:r>
            <a:r>
              <a:rPr lang="en-US" b="1" u="sng" baseline="30000" dirty="0" smtClean="0">
                <a:solidFill>
                  <a:srgbClr val="7030A0"/>
                </a:solidFill>
              </a:rPr>
              <a:t>nd</a:t>
            </a:r>
            <a:r>
              <a:rPr lang="en-US" b="1" u="sng" dirty="0" smtClean="0">
                <a:solidFill>
                  <a:srgbClr val="7030A0"/>
                </a:solidFill>
              </a:rPr>
              <a:t> approach</a:t>
            </a:r>
            <a:endParaRPr lang="en-US" b="1" u="sng" dirty="0">
              <a:solidFill>
                <a:srgbClr val="7030A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5442"/>
            <a:ext cx="5181600" cy="2711704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43069"/>
            <a:ext cx="5181600" cy="33164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ED1-6813-46C6-A137-8B25724AEC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4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u="sng" dirty="0" smtClean="0">
                <a:solidFill>
                  <a:srgbClr val="7030A0"/>
                </a:solidFill>
              </a:rPr>
              <a:t>Window of opportunity is there </a:t>
            </a:r>
          </a:p>
          <a:p>
            <a:pPr algn="ctr"/>
            <a:r>
              <a:rPr lang="en-US" u="sng" dirty="0" smtClean="0">
                <a:solidFill>
                  <a:srgbClr val="7030A0"/>
                </a:solidFill>
              </a:rPr>
              <a:t>(only then 2</a:t>
            </a:r>
            <a:r>
              <a:rPr lang="en-US" u="sng" baseline="30000" dirty="0" smtClean="0">
                <a:solidFill>
                  <a:srgbClr val="7030A0"/>
                </a:solidFill>
              </a:rPr>
              <a:t>nd</a:t>
            </a:r>
            <a:r>
              <a:rPr lang="en-US" u="sng" dirty="0" smtClean="0">
                <a:solidFill>
                  <a:srgbClr val="7030A0"/>
                </a:solidFill>
              </a:rPr>
              <a:t> approach is possible)</a:t>
            </a:r>
            <a:endParaRPr lang="en-US" u="sng" dirty="0">
              <a:solidFill>
                <a:srgbClr val="7030A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1</a:t>
            </a:r>
            <a:r>
              <a:rPr lang="en-US" baseline="30000" dirty="0" smtClean="0">
                <a:solidFill>
                  <a:srgbClr val="7030A0"/>
                </a:solidFill>
              </a:rPr>
              <a:t>st</a:t>
            </a:r>
            <a:r>
              <a:rPr lang="en-US" dirty="0" smtClean="0">
                <a:solidFill>
                  <a:srgbClr val="7030A0"/>
                </a:solidFill>
              </a:rPr>
              <a:t> approach / 2</a:t>
            </a:r>
            <a:r>
              <a:rPr lang="en-US" baseline="30000" dirty="0" smtClean="0">
                <a:solidFill>
                  <a:srgbClr val="7030A0"/>
                </a:solidFill>
              </a:rPr>
              <a:t>nd</a:t>
            </a:r>
            <a:r>
              <a:rPr lang="en-US" dirty="0" smtClean="0">
                <a:solidFill>
                  <a:srgbClr val="7030A0"/>
                </a:solidFill>
              </a:rPr>
              <a:t> approach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ED1-6813-46C6-A137-8B25724AEC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9" y="0"/>
            <a:ext cx="11925837" cy="6858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ED1-6813-46C6-A137-8B25724AEC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</a:rPr>
              <a:t>NEW – NEW Approach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Smartphones.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MP3 players.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Plasma television.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Global positioning systems (GPS)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ED1-6813-46C6-A137-8B25724AEC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0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</a:rPr>
              <a:t>New Old Approach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start with a totally unique product.</a:t>
            </a:r>
          </a:p>
          <a:p>
            <a:r>
              <a:rPr lang="en-US" b="1" u="sng" dirty="0" smtClean="0">
                <a:solidFill>
                  <a:srgbClr val="7030A0"/>
                </a:solidFill>
              </a:rPr>
              <a:t>Someone else’s idea by 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mproving a product or offering services in an area in which it is not currently available (New Old Approach).</a:t>
            </a:r>
          </a:p>
          <a:p>
            <a:pPr lvl="1"/>
            <a:r>
              <a:rPr lang="en-US" dirty="0" smtClean="0"/>
              <a:t>This approach is risky because competitors can move in easily.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ED1-6813-46C6-A137-8B25724AEC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5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New Old Approach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3969"/>
            <a:ext cx="5181600" cy="291465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ED1-6813-46C6-A137-8B25724AEC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031"/>
            <a:ext cx="12192000" cy="696103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ED1-6813-46C6-A137-8B25724AEC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3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456</Words>
  <Application>Microsoft Office PowerPoint</Application>
  <PresentationFormat>Widescreen</PresentationFormat>
  <Paragraphs>82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Chapter 6  Methods to initiate ventures</vt:lpstr>
      <vt:lpstr>Effective way to approach a new business venture</vt:lpstr>
      <vt:lpstr>1st approach / 2nd approach</vt:lpstr>
      <vt:lpstr>PowerPoint Presentation</vt:lpstr>
      <vt:lpstr>PowerPoint Presentation</vt:lpstr>
      <vt:lpstr>NEW – NEW Approach</vt:lpstr>
      <vt:lpstr>New Old Approach</vt:lpstr>
      <vt:lpstr>New Old Approach</vt:lpstr>
      <vt:lpstr>PowerPoint Presentation</vt:lpstr>
      <vt:lpstr>PowerPoint Presentation</vt:lpstr>
      <vt:lpstr>Buying an on going venture</vt:lpstr>
      <vt:lpstr>PowerPoint Presentation</vt:lpstr>
      <vt:lpstr>PowerPoint Presentation</vt:lpstr>
      <vt:lpstr>Acquiring an established entrepreneurial venture- then take these steps</vt:lpstr>
      <vt:lpstr>PowerPoint Presentation</vt:lpstr>
      <vt:lpstr>PowerPoint Presentation</vt:lpstr>
      <vt:lpstr>How a Franchise Works? What franchisee is giving to franchisor?</vt:lpstr>
      <vt:lpstr>Franchisor VS Franchisee / How a Franchise Works? What franchisee is giving to franchisor?</vt:lpstr>
      <vt:lpstr>Disadvantages of Franchising</vt:lpstr>
      <vt:lpstr>What do you think?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 </dc:title>
  <dc:creator>CDC</dc:creator>
  <cp:lastModifiedBy>CDC</cp:lastModifiedBy>
  <cp:revision>82</cp:revision>
  <dcterms:created xsi:type="dcterms:W3CDTF">2023-03-22T04:19:16Z</dcterms:created>
  <dcterms:modified xsi:type="dcterms:W3CDTF">2023-04-17T06:22:56Z</dcterms:modified>
</cp:coreProperties>
</file>