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24" r:id="rId2"/>
    <p:sldId id="428" r:id="rId3"/>
    <p:sldId id="375" r:id="rId4"/>
    <p:sldId id="401" r:id="rId5"/>
    <p:sldId id="412" r:id="rId6"/>
    <p:sldId id="427" r:id="rId7"/>
    <p:sldId id="425" r:id="rId8"/>
    <p:sldId id="426" r:id="rId9"/>
    <p:sldId id="402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1" r:id="rId18"/>
    <p:sldId id="389" r:id="rId19"/>
    <p:sldId id="394" r:id="rId20"/>
    <p:sldId id="396" r:id="rId21"/>
    <p:sldId id="397" r:id="rId22"/>
    <p:sldId id="345" r:id="rId23"/>
    <p:sldId id="31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7E8F0-83CE-4F8A-8705-951E4F8527CE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5B036-5642-4131-B5BF-8F3D26B024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88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5B036-5642-4131-B5BF-8F3D26B0249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9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646A-970A-47C2-B346-C219E291C81D}" type="datetime1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BB06-E296-4065-85A3-CD483C975007}" type="datetime1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070B-77B7-4E3C-81BB-9EF7BA352A7F}" type="datetime1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A31D-8406-47D5-9C70-B916E5225AC2}" type="datetime1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358F-CF91-4D2B-8712-9FB919E64B47}" type="datetime1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3C02-7BC5-41C9-9222-BF62E147E161}" type="datetime1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F392-6519-47FD-B318-DAF0B0ECE4DA}" type="datetime1">
              <a:rPr lang="en-US" smtClean="0"/>
              <a:pPr/>
              <a:t>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54D8-91E5-4D8F-8AD4-A28FF60161B4}" type="datetime1">
              <a:rPr lang="en-US" smtClean="0"/>
              <a:pPr/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9EDE-0B9C-463C-AB3E-9A5215E38BB6}" type="datetime1">
              <a:rPr lang="en-US" smtClean="0"/>
              <a:pPr/>
              <a:t>6/26/2023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EFA7-A6B6-48B9-BA96-52AB5947B5F9}" type="datetime1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43C8-B584-43E9-BCF9-7A8853BDA013}" type="datetime1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02C14-57CE-49BF-90C8-0C3980AED75D}" type="datetime1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3DE84-B1FC-45EA-BED5-AA00F5AAAC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500" u="sng" dirty="0" smtClean="0">
                <a:solidFill>
                  <a:srgbClr val="FF0000"/>
                </a:solidFill>
              </a:rPr>
              <a:t>Project (Entrepreneurship – NED Spring 2023)</a:t>
            </a:r>
            <a:r>
              <a:rPr lang="en-US" sz="3200" dirty="0" smtClean="0">
                <a:solidFill>
                  <a:srgbClr val="002060"/>
                </a:solidFill>
              </a:rPr>
              <a:t/>
            </a:r>
            <a:br>
              <a:rPr lang="en-US" sz="3200" dirty="0" smtClean="0">
                <a:solidFill>
                  <a:srgbClr val="002060"/>
                </a:solidFill>
              </a:rPr>
            </a:br>
            <a:r>
              <a:rPr lang="en-US" sz="28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Full Business </a:t>
            </a:r>
            <a:r>
              <a:rPr lang="en-US" sz="28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Plan</a:t>
            </a: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for New Ventures</a:t>
            </a:r>
            <a:endParaRPr lang="en-US" sz="25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3999" cy="544036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6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Industry Analysis</a:t>
            </a:r>
            <a:br>
              <a:rPr lang="en-US" u="sng" dirty="0" smtClean="0">
                <a:solidFill>
                  <a:srgbClr val="FF0000"/>
                </a:solidFill>
              </a:rPr>
            </a:br>
            <a:r>
              <a:rPr lang="en-US" sz="1700" u="sng" dirty="0" smtClean="0">
                <a:solidFill>
                  <a:srgbClr val="00B050"/>
                </a:solidFill>
              </a:rPr>
              <a:t>(before a business selects its target market, it should have a good grasp in its industry)</a:t>
            </a:r>
            <a:endParaRPr lang="en-US" sz="1700" u="sng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r>
              <a:rPr lang="en-US" sz="1800" u="sng" dirty="0">
                <a:solidFill>
                  <a:srgbClr val="FF0000"/>
                </a:solidFill>
              </a:rPr>
              <a:t>Industry size, growth rate, and sales </a:t>
            </a:r>
            <a:r>
              <a:rPr lang="en-US" sz="1800" u="sng" dirty="0" smtClean="0">
                <a:solidFill>
                  <a:srgbClr val="FF0000"/>
                </a:solidFill>
              </a:rPr>
              <a:t>projections 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1400" dirty="0" smtClean="0"/>
              <a:t>Promising areas of this industry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1400" dirty="0" smtClean="0"/>
              <a:t>Points of vulnerability</a:t>
            </a:r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u="sng" dirty="0">
                <a:solidFill>
                  <a:srgbClr val="FF0000"/>
                </a:solidFill>
              </a:rPr>
              <a:t>Industry </a:t>
            </a:r>
            <a:r>
              <a:rPr lang="en-US" sz="1800" u="sng" dirty="0" smtClean="0">
                <a:solidFill>
                  <a:srgbClr val="FF0000"/>
                </a:solidFill>
              </a:rPr>
              <a:t>structure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1400" dirty="0" smtClean="0"/>
              <a:t>How concentrated / fragmented 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1400" dirty="0" smtClean="0"/>
              <a:t>Fragmented industries are more receptive to new entrants than industries that are dominated by a handful of a large firms.</a:t>
            </a:r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u="sng" dirty="0">
                <a:solidFill>
                  <a:srgbClr val="FF0000"/>
                </a:solidFill>
              </a:rPr>
              <a:t>Nature of </a:t>
            </a:r>
            <a:r>
              <a:rPr lang="en-US" sz="1800" u="sng" dirty="0" smtClean="0">
                <a:solidFill>
                  <a:srgbClr val="FF0000"/>
                </a:solidFill>
              </a:rPr>
              <a:t>participants (companies)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1400" dirty="0" smtClean="0"/>
              <a:t>Are the industry participants innovative or conservative</a:t>
            </a:r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u="sng" dirty="0">
                <a:solidFill>
                  <a:srgbClr val="FF0000"/>
                </a:solidFill>
              </a:rPr>
              <a:t>Key success </a:t>
            </a:r>
            <a:r>
              <a:rPr lang="en-US" sz="1800" u="sng" dirty="0" smtClean="0">
                <a:solidFill>
                  <a:srgbClr val="FF0000"/>
                </a:solidFill>
              </a:rPr>
              <a:t>factors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1400" dirty="0" smtClean="0"/>
              <a:t>6-10 key factors (must be competent to compete)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1400" dirty="0" smtClean="0"/>
              <a:t>Then differentiation.</a:t>
            </a:r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u="sng" dirty="0">
                <a:solidFill>
                  <a:srgbClr val="FF0000"/>
                </a:solidFill>
              </a:rPr>
              <a:t>Industry </a:t>
            </a:r>
            <a:r>
              <a:rPr lang="en-US" sz="1800" u="sng" dirty="0" smtClean="0">
                <a:solidFill>
                  <a:srgbClr val="FF0000"/>
                </a:solidFill>
              </a:rPr>
              <a:t>trends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1400" dirty="0" smtClean="0"/>
              <a:t>Economic trends / social trends / technological trends / political &amp; regulatory changes</a:t>
            </a:r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u="sng" dirty="0">
                <a:solidFill>
                  <a:srgbClr val="FF0000"/>
                </a:solidFill>
              </a:rPr>
              <a:t>Long term </a:t>
            </a:r>
            <a:r>
              <a:rPr lang="en-US" sz="1800" u="sng" dirty="0" smtClean="0">
                <a:solidFill>
                  <a:srgbClr val="FF0000"/>
                </a:solidFill>
              </a:rPr>
              <a:t>prospects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1400" dirty="0" smtClean="0"/>
              <a:t>What are the trends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1400" dirty="0" smtClean="0"/>
              <a:t>What you belief (as an entrepreneur)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1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Market Analysis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buFont typeface="+mj-lt"/>
              <a:buAutoNum type="arabicPeriod"/>
            </a:pPr>
            <a:r>
              <a:rPr lang="en-US" sz="1800" u="sng" dirty="0"/>
              <a:t>Market segmentation and target market </a:t>
            </a:r>
            <a:r>
              <a:rPr lang="en-US" sz="1800" u="sng" dirty="0" smtClean="0"/>
              <a:t>selection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1400" dirty="0" smtClean="0"/>
              <a:t>Dividing the market into distinct segments</a:t>
            </a:r>
          </a:p>
          <a:p>
            <a:pPr marL="1657350" lvl="3" indent="-342900">
              <a:buFont typeface="+mj-lt"/>
              <a:buAutoNum type="arabicPeriod"/>
            </a:pPr>
            <a:r>
              <a:rPr lang="en-US" sz="1000" dirty="0" smtClean="0"/>
              <a:t>Geographic (city / country)</a:t>
            </a:r>
          </a:p>
          <a:p>
            <a:pPr marL="1657350" lvl="3" indent="-342900">
              <a:buFont typeface="+mj-lt"/>
              <a:buAutoNum type="arabicPeriod"/>
            </a:pPr>
            <a:r>
              <a:rPr lang="en-US" sz="1000" dirty="0" smtClean="0"/>
              <a:t>Demographic (age / gender / income)</a:t>
            </a:r>
          </a:p>
          <a:p>
            <a:pPr marL="1657350" lvl="3" indent="-342900">
              <a:buFont typeface="+mj-lt"/>
              <a:buAutoNum type="arabicPeriod"/>
            </a:pPr>
            <a:r>
              <a:rPr lang="en-US" sz="1000" dirty="0" smtClean="0"/>
              <a:t>Psychographic (personality / lifestyle / values)</a:t>
            </a:r>
            <a:endParaRPr lang="en-US" sz="10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Buyer behavior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Competitor </a:t>
            </a:r>
            <a:r>
              <a:rPr lang="en-US" sz="1800" dirty="0" smtClean="0"/>
              <a:t>analysis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6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Marketing Plan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u="sng" dirty="0" smtClean="0"/>
              <a:t>Overall </a:t>
            </a:r>
            <a:r>
              <a:rPr lang="en-US" sz="2000" u="sng" dirty="0"/>
              <a:t>marketing </a:t>
            </a:r>
            <a:r>
              <a:rPr lang="en-US" sz="2000" u="sng" dirty="0" smtClean="0"/>
              <a:t>strategy</a:t>
            </a:r>
          </a:p>
          <a:p>
            <a:pPr lvl="2"/>
            <a:r>
              <a:rPr lang="en-US" sz="1600" dirty="0" smtClean="0"/>
              <a:t>How it differentiates</a:t>
            </a:r>
          </a:p>
          <a:p>
            <a:pPr lvl="2"/>
            <a:r>
              <a:rPr lang="en-US" sz="1600" dirty="0" smtClean="0"/>
              <a:t>Guidance for how the company should reach it s target markets via (4PCs)</a:t>
            </a:r>
            <a:endParaRPr lang="en-US" sz="1600" dirty="0"/>
          </a:p>
          <a:p>
            <a:pPr lvl="1"/>
            <a:r>
              <a:rPr lang="en-US" sz="2000" dirty="0"/>
              <a:t>Product, price, promotions, and </a:t>
            </a:r>
            <a:r>
              <a:rPr lang="en-US" sz="2000" dirty="0" smtClean="0"/>
              <a:t>distribution </a:t>
            </a:r>
            <a:r>
              <a:rPr lang="en-US" sz="1200" dirty="0" smtClean="0">
                <a:solidFill>
                  <a:srgbClr val="FF0000"/>
                </a:solidFill>
              </a:rPr>
              <a:t>(sync with differentiation)</a:t>
            </a:r>
            <a:endParaRPr lang="en-US" sz="12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8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u="sng" dirty="0">
                <a:solidFill>
                  <a:srgbClr val="FF0000"/>
                </a:solidFill>
              </a:rPr>
              <a:t>Management Team and Company </a:t>
            </a:r>
            <a:r>
              <a:rPr lang="en-US" sz="3500" u="sng" dirty="0" smtClean="0">
                <a:solidFill>
                  <a:srgbClr val="FF0000"/>
                </a:solidFill>
              </a:rPr>
              <a:t>Structure</a:t>
            </a:r>
            <a:br>
              <a:rPr lang="en-US" sz="3500" u="sng" dirty="0" smtClean="0">
                <a:solidFill>
                  <a:srgbClr val="FF0000"/>
                </a:solidFill>
              </a:rPr>
            </a:br>
            <a:r>
              <a:rPr lang="en-US" sz="1200" u="sng" dirty="0" smtClean="0">
                <a:solidFill>
                  <a:srgbClr val="FF0000"/>
                </a:solidFill>
              </a:rPr>
              <a:t>(investors first executive summary and then go directly to this section)</a:t>
            </a:r>
            <a:r>
              <a:rPr lang="en-US" sz="1200" u="sng" dirty="0">
                <a:solidFill>
                  <a:srgbClr val="FF0000"/>
                </a:solidFill>
              </a:rPr>
              <a:t/>
            </a:r>
            <a:br>
              <a:rPr lang="en-US" sz="1200" u="sng" dirty="0">
                <a:solidFill>
                  <a:srgbClr val="FF0000"/>
                </a:solidFill>
              </a:rPr>
            </a:b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300" dirty="0" smtClean="0"/>
              <a:t>Management team</a:t>
            </a:r>
          </a:p>
          <a:p>
            <a:pPr lvl="2"/>
            <a:r>
              <a:rPr lang="en-US" sz="1900" dirty="0" smtClean="0"/>
              <a:t>Brief profile of each member</a:t>
            </a:r>
          </a:p>
          <a:p>
            <a:pPr lvl="3"/>
            <a:r>
              <a:rPr lang="en-US" sz="1500" dirty="0" smtClean="0"/>
              <a:t>Position (title)</a:t>
            </a:r>
          </a:p>
          <a:p>
            <a:pPr lvl="3"/>
            <a:r>
              <a:rPr lang="en-US" sz="1500" dirty="0" smtClean="0"/>
              <a:t>Duties / responsibilities</a:t>
            </a:r>
          </a:p>
          <a:p>
            <a:pPr lvl="3"/>
            <a:r>
              <a:rPr lang="en-US" sz="1500" dirty="0" smtClean="0"/>
              <a:t>Previous industry / related experience</a:t>
            </a:r>
          </a:p>
          <a:p>
            <a:pPr lvl="3"/>
            <a:r>
              <a:rPr lang="en-US" sz="1500" dirty="0" smtClean="0"/>
              <a:t>Previous successes</a:t>
            </a:r>
          </a:p>
          <a:p>
            <a:pPr lvl="3"/>
            <a:r>
              <a:rPr lang="en-US" sz="1500" dirty="0" smtClean="0"/>
              <a:t>Educational background</a:t>
            </a:r>
            <a:endParaRPr lang="en-US" sz="1500" dirty="0"/>
          </a:p>
          <a:p>
            <a:pPr lvl="1"/>
            <a:r>
              <a:rPr lang="en-US" sz="2300" dirty="0"/>
              <a:t>Board of </a:t>
            </a:r>
            <a:r>
              <a:rPr lang="en-US" sz="2300" dirty="0" smtClean="0"/>
              <a:t>Directors (Legal responsibilities)</a:t>
            </a:r>
            <a:endParaRPr lang="en-US" sz="2300" dirty="0"/>
          </a:p>
          <a:p>
            <a:pPr lvl="1"/>
            <a:r>
              <a:rPr lang="en-US" sz="2300" dirty="0"/>
              <a:t>Board of </a:t>
            </a:r>
            <a:r>
              <a:rPr lang="en-US" sz="2300" dirty="0" smtClean="0"/>
              <a:t>Advisers (No legal responsibilities)</a:t>
            </a:r>
            <a:endParaRPr lang="en-US" sz="2300" dirty="0"/>
          </a:p>
          <a:p>
            <a:pPr lvl="1"/>
            <a:r>
              <a:rPr lang="en-US" sz="2300" dirty="0"/>
              <a:t>Company </a:t>
            </a:r>
            <a:r>
              <a:rPr lang="en-US" sz="2300" dirty="0" smtClean="0"/>
              <a:t>Structure</a:t>
            </a:r>
          </a:p>
          <a:p>
            <a:pPr lvl="2"/>
            <a:r>
              <a:rPr lang="en-US" sz="1200" dirty="0" smtClean="0"/>
              <a:t>Organizational chart (graphical representation of authority / responsibility)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2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Operations Plan </a:t>
            </a:r>
            <a:r>
              <a:rPr lang="en-US" sz="1700" dirty="0" smtClean="0">
                <a:solidFill>
                  <a:srgbClr val="FF0000"/>
                </a:solidFill>
              </a:rPr>
              <a:t>(3-4 pages)</a:t>
            </a:r>
            <a:br>
              <a:rPr lang="en-US" sz="1700" dirty="0" smtClean="0">
                <a:solidFill>
                  <a:srgbClr val="FF0000"/>
                </a:solidFill>
              </a:rPr>
            </a:br>
            <a:r>
              <a:rPr lang="en-US" sz="1700" dirty="0" smtClean="0">
                <a:solidFill>
                  <a:srgbClr val="FF0000"/>
                </a:solidFill>
              </a:rPr>
              <a:t>(how the business will be run)</a:t>
            </a:r>
            <a:br>
              <a:rPr lang="en-US" sz="1700" dirty="0" smtClean="0">
                <a:solidFill>
                  <a:srgbClr val="FF0000"/>
                </a:solidFill>
              </a:rPr>
            </a:br>
            <a:r>
              <a:rPr lang="en-US" sz="1700" dirty="0" smtClean="0">
                <a:solidFill>
                  <a:srgbClr val="FF0000"/>
                </a:solidFill>
              </a:rPr>
              <a:t>(what could be break / make issues)</a:t>
            </a:r>
            <a:endParaRPr lang="en-US" sz="17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General </a:t>
            </a:r>
            <a:r>
              <a:rPr lang="en-US" dirty="0"/>
              <a:t>approach to operations</a:t>
            </a:r>
          </a:p>
          <a:p>
            <a:pPr lvl="1"/>
            <a:r>
              <a:rPr lang="en-US" dirty="0"/>
              <a:t>Business location</a:t>
            </a:r>
          </a:p>
          <a:p>
            <a:pPr lvl="1"/>
            <a:r>
              <a:rPr lang="en-US" dirty="0"/>
              <a:t>Facilities and equipment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0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Operations Plan </a:t>
            </a:r>
            <a:r>
              <a:rPr lang="en-US" sz="1700" dirty="0" smtClean="0">
                <a:solidFill>
                  <a:srgbClr val="FF0000"/>
                </a:solidFill>
              </a:rPr>
              <a:t>(3-4 pages)</a:t>
            </a:r>
            <a:br>
              <a:rPr lang="en-US" sz="1700" dirty="0" smtClean="0">
                <a:solidFill>
                  <a:srgbClr val="FF0000"/>
                </a:solidFill>
              </a:rPr>
            </a:br>
            <a:r>
              <a:rPr lang="en-US" sz="1700" dirty="0" smtClean="0">
                <a:solidFill>
                  <a:srgbClr val="FF0000"/>
                </a:solidFill>
              </a:rPr>
              <a:t>(how the business will be run)</a:t>
            </a:r>
            <a:br>
              <a:rPr lang="en-US" sz="1700" dirty="0" smtClean="0">
                <a:solidFill>
                  <a:srgbClr val="FF0000"/>
                </a:solidFill>
              </a:rPr>
            </a:br>
            <a:r>
              <a:rPr lang="en-US" sz="1700" dirty="0" smtClean="0">
                <a:solidFill>
                  <a:srgbClr val="FF0000"/>
                </a:solidFill>
              </a:rPr>
              <a:t>(what could be break / make issues)</a:t>
            </a:r>
            <a:endParaRPr lang="en-US" sz="1700" dirty="0">
              <a:solidFill>
                <a:srgbClr val="FF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Back Stage </a:t>
            </a:r>
            <a:r>
              <a:rPr lang="en-US" sz="1500" u="sng" dirty="0" smtClean="0">
                <a:solidFill>
                  <a:srgbClr val="FF0000"/>
                </a:solidFill>
              </a:rPr>
              <a:t>(Behind the Scenes Activities ) </a:t>
            </a:r>
            <a:endParaRPr lang="en-US" sz="1500" u="sng" dirty="0">
              <a:solidFill>
                <a:srgbClr val="FF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Staff selection</a:t>
            </a:r>
          </a:p>
          <a:p>
            <a:r>
              <a:rPr lang="en-US" sz="2000" dirty="0" smtClean="0"/>
              <a:t>Operations manual</a:t>
            </a:r>
          </a:p>
          <a:p>
            <a:r>
              <a:rPr lang="en-US" sz="2000" dirty="0" smtClean="0"/>
              <a:t>Relationship with suppliers</a:t>
            </a:r>
          </a:p>
          <a:p>
            <a:r>
              <a:rPr lang="en-US" sz="2000" dirty="0" smtClean="0"/>
              <a:t>Relationships with govt.</a:t>
            </a:r>
          </a:p>
          <a:p>
            <a:r>
              <a:rPr lang="en-US" sz="2000" dirty="0" smtClean="0"/>
              <a:t>Development of marketing materials</a:t>
            </a:r>
          </a:p>
          <a:p>
            <a:r>
              <a:rPr lang="en-US" sz="2000" dirty="0" smtClean="0"/>
              <a:t>Employee orientation and training </a:t>
            </a:r>
          </a:p>
          <a:p>
            <a:r>
              <a:rPr lang="en-US" sz="2000" dirty="0" smtClean="0"/>
              <a:t>Emergency plans</a:t>
            </a:r>
            <a:endParaRPr lang="en-US" sz="2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Front Stage </a:t>
            </a:r>
            <a:r>
              <a:rPr lang="en-US" sz="1500" u="sng" dirty="0" smtClean="0">
                <a:solidFill>
                  <a:srgbClr val="FF0000"/>
                </a:solidFill>
              </a:rPr>
              <a:t>(What the Members See)</a:t>
            </a:r>
            <a:endParaRPr lang="en-US" sz="1500" u="sng" dirty="0">
              <a:solidFill>
                <a:srgbClr val="FF0000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Member tours </a:t>
            </a:r>
          </a:p>
          <a:p>
            <a:r>
              <a:rPr lang="en-US" sz="2000" dirty="0" smtClean="0"/>
              <a:t>Operating hours</a:t>
            </a:r>
          </a:p>
          <a:p>
            <a:r>
              <a:rPr lang="en-US" sz="2000" dirty="0" smtClean="0"/>
              <a:t>Staff assistance</a:t>
            </a:r>
          </a:p>
          <a:p>
            <a:r>
              <a:rPr lang="en-US" sz="2000" dirty="0" smtClean="0"/>
              <a:t>Fitness classes and programs</a:t>
            </a:r>
          </a:p>
          <a:p>
            <a:r>
              <a:rPr lang="en-US" sz="2000" dirty="0" smtClean="0"/>
              <a:t>Fitness machines</a:t>
            </a:r>
          </a:p>
          <a:p>
            <a:r>
              <a:rPr lang="en-US" sz="2000" dirty="0" smtClean="0"/>
              <a:t>Workshops</a:t>
            </a:r>
          </a:p>
          <a:p>
            <a:r>
              <a:rPr lang="en-US" sz="2000" dirty="0" smtClean="0"/>
              <a:t>Monthly newsletter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7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10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u="sng" dirty="0">
                <a:solidFill>
                  <a:srgbClr val="FF0000"/>
                </a:solidFill>
              </a:rPr>
              <a:t>Product (or Service) Design and Development Plan</a:t>
            </a:r>
            <a:br>
              <a:rPr lang="en-US" sz="3000" u="sng" dirty="0">
                <a:solidFill>
                  <a:srgbClr val="FF0000"/>
                </a:solidFill>
              </a:rPr>
            </a:br>
            <a:endParaRPr lang="en-US" sz="30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Development </a:t>
            </a:r>
            <a:r>
              <a:rPr lang="en-US" dirty="0"/>
              <a:t>status and </a:t>
            </a:r>
            <a:r>
              <a:rPr lang="en-US" dirty="0" smtClean="0"/>
              <a:t>tasks</a:t>
            </a:r>
          </a:p>
          <a:p>
            <a:pPr lvl="2"/>
            <a:r>
              <a:rPr lang="en-US" sz="2000" dirty="0" smtClean="0"/>
              <a:t>If developing new products / services then must mention</a:t>
            </a:r>
          </a:p>
          <a:p>
            <a:pPr lvl="2"/>
            <a:r>
              <a:rPr lang="en-US" sz="2000" dirty="0" smtClean="0"/>
              <a:t>What are your development efforts </a:t>
            </a:r>
          </a:p>
          <a:p>
            <a:pPr lvl="2"/>
            <a:r>
              <a:rPr lang="en-US" sz="2000" dirty="0" smtClean="0"/>
              <a:t>Details of logical path of that new product development</a:t>
            </a:r>
          </a:p>
          <a:p>
            <a:pPr lvl="2"/>
            <a:r>
              <a:rPr lang="en-US" sz="2000" dirty="0" smtClean="0"/>
              <a:t>timelines</a:t>
            </a:r>
            <a:endParaRPr lang="en-US" sz="2000" dirty="0"/>
          </a:p>
          <a:p>
            <a:pPr lvl="1"/>
            <a:r>
              <a:rPr lang="en-US" dirty="0"/>
              <a:t>Challenges and risks</a:t>
            </a:r>
          </a:p>
          <a:p>
            <a:pPr lvl="1"/>
            <a:r>
              <a:rPr lang="en-US" dirty="0"/>
              <a:t>Intellectual property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2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Financial Projections</a:t>
            </a:r>
            <a:br>
              <a:rPr lang="en-US" u="sng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US" sz="3400" u="sng" dirty="0" smtClean="0"/>
              <a:t>Sources </a:t>
            </a:r>
            <a:r>
              <a:rPr lang="en-US" sz="3400" u="sng" dirty="0"/>
              <a:t>and uses of funds </a:t>
            </a:r>
            <a:r>
              <a:rPr lang="en-US" sz="3400" u="sng" dirty="0" smtClean="0"/>
              <a:t>statements</a:t>
            </a:r>
          </a:p>
          <a:p>
            <a:pPr lvl="2"/>
            <a:r>
              <a:rPr lang="en-US" sz="2200" dirty="0" smtClean="0"/>
              <a:t>How much money a firm needs</a:t>
            </a:r>
          </a:p>
          <a:p>
            <a:pPr lvl="2"/>
            <a:r>
              <a:rPr lang="en-US" sz="2200" dirty="0" smtClean="0"/>
              <a:t>Where the money will come from</a:t>
            </a:r>
          </a:p>
          <a:p>
            <a:pPr lvl="2"/>
            <a:r>
              <a:rPr lang="en-US" sz="2200" dirty="0" smtClean="0"/>
              <a:t>What the money will be used for</a:t>
            </a:r>
            <a:endParaRPr lang="en-US" sz="2200" dirty="0"/>
          </a:p>
          <a:p>
            <a:pPr lvl="1"/>
            <a:r>
              <a:rPr lang="en-US" sz="3400" u="sng" dirty="0"/>
              <a:t>Assumptions </a:t>
            </a:r>
            <a:r>
              <a:rPr lang="en-US" sz="3400" u="sng" dirty="0" smtClean="0"/>
              <a:t>sheet</a:t>
            </a:r>
          </a:p>
          <a:p>
            <a:pPr lvl="2"/>
            <a:r>
              <a:rPr lang="en-US" sz="2600" dirty="0" smtClean="0"/>
              <a:t>Pakistan population is going to be increased by 3% annually</a:t>
            </a:r>
          </a:p>
          <a:p>
            <a:pPr lvl="2"/>
            <a:r>
              <a:rPr lang="en-US" sz="2600" dirty="0" smtClean="0"/>
              <a:t>Sales projections are based on this population growth</a:t>
            </a:r>
            <a:endParaRPr lang="en-US" sz="2600" dirty="0"/>
          </a:p>
          <a:p>
            <a:pPr lvl="1"/>
            <a:r>
              <a:rPr lang="en-US" sz="3400" dirty="0"/>
              <a:t>Pro Forma Income </a:t>
            </a:r>
            <a:r>
              <a:rPr lang="en-US" sz="3400" dirty="0" smtClean="0"/>
              <a:t>statements </a:t>
            </a:r>
            <a:r>
              <a:rPr lang="en-US" sz="1700" dirty="0" smtClean="0"/>
              <a:t>(future not past – 3 to 5 years)</a:t>
            </a:r>
            <a:endParaRPr lang="en-US" sz="1700" dirty="0"/>
          </a:p>
          <a:p>
            <a:pPr lvl="1"/>
            <a:r>
              <a:rPr lang="en-US" sz="3400" dirty="0"/>
              <a:t>Pro Forma Balance </a:t>
            </a:r>
            <a:r>
              <a:rPr lang="en-US" sz="3400" dirty="0" smtClean="0"/>
              <a:t>Sheets </a:t>
            </a:r>
            <a:r>
              <a:rPr lang="en-US" sz="1700" dirty="0" smtClean="0"/>
              <a:t>(future not past – 3 to five years)</a:t>
            </a:r>
            <a:endParaRPr lang="en-US" sz="1700" dirty="0"/>
          </a:p>
          <a:p>
            <a:pPr lvl="1"/>
            <a:r>
              <a:rPr lang="en-US" sz="3400" dirty="0"/>
              <a:t>Pro Forma Cash </a:t>
            </a:r>
            <a:r>
              <a:rPr lang="en-US" sz="3400" dirty="0" smtClean="0"/>
              <a:t>Flows </a:t>
            </a:r>
            <a:r>
              <a:rPr lang="en-US" sz="1700" dirty="0" smtClean="0"/>
              <a:t>(future not past – 3 to five years)</a:t>
            </a:r>
            <a:endParaRPr lang="en-US" sz="1700" dirty="0"/>
          </a:p>
          <a:p>
            <a:pPr lvl="1"/>
            <a:r>
              <a:rPr lang="en-US" sz="3400" u="sng" dirty="0"/>
              <a:t>Ratio </a:t>
            </a:r>
            <a:r>
              <a:rPr lang="en-US" sz="3400" u="sng" dirty="0" smtClean="0"/>
              <a:t>Analysis</a:t>
            </a:r>
          </a:p>
          <a:p>
            <a:pPr lvl="2"/>
            <a:r>
              <a:rPr lang="en-US" sz="3000" dirty="0" smtClean="0"/>
              <a:t>Return on assets</a:t>
            </a:r>
          </a:p>
          <a:p>
            <a:pPr lvl="2"/>
            <a:r>
              <a:rPr lang="en-US" sz="3000" dirty="0" smtClean="0"/>
              <a:t>Return on sales </a:t>
            </a:r>
          </a:p>
          <a:p>
            <a:pPr lvl="2"/>
            <a:endParaRPr lang="en-US" sz="3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8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2500" b="1" u="sng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Common business planning mistakes while making a business plan</a:t>
            </a:r>
            <a:endParaRPr lang="en-US" sz="2500" b="1" u="sng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b="1" i="1" u="sng" dirty="0" smtClean="0"/>
              <a:t>Overall mistakes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 smtClean="0"/>
              <a:t>Entrepreneurs are unable to clearly articulate their vision in the plan.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 smtClean="0"/>
              <a:t>They are failed to provide sufficient details regarding the implementations of their strategy.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 smtClean="0"/>
              <a:t>They ineffectively present the goals and objectives which are most important to the business and success.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 smtClean="0"/>
              <a:t>They do not convincingly present the basis for their strategy.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 smtClean="0"/>
              <a:t>They do not improve their plan based on the feedback from investors.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i="1" u="sng" dirty="0" smtClean="0"/>
              <a:t>Executive summary.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600" dirty="0" smtClean="0"/>
              <a:t>They do not precise about their needs and capabilities.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600" dirty="0" smtClean="0"/>
              <a:t>They waste words with fillers and superfluous information.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i="1" u="sng" dirty="0" smtClean="0"/>
              <a:t>Management.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 smtClean="0"/>
              <a:t>They forget to include their previous successes and or failures.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 smtClean="0"/>
              <a:t>They dismiss the importance investors place on an experienced management team.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i="1" u="sng" dirty="0" smtClean="0"/>
              <a:t>Marketing.</a:t>
            </a:r>
          </a:p>
          <a:p>
            <a:pPr marL="914400" lvl="1" indent="-514350" algn="just">
              <a:buFont typeface="+mj-lt"/>
              <a:buAutoNum type="alphaLcParenR"/>
            </a:pPr>
            <a:r>
              <a:rPr lang="en-US" sz="1800" dirty="0" smtClean="0"/>
              <a:t>They rely heavily on secondary market research rather than soliciting the opinions of their potential customers.</a:t>
            </a:r>
          </a:p>
          <a:p>
            <a:pPr marL="914400" lvl="1" indent="-514350" algn="just">
              <a:buFont typeface="+mj-lt"/>
              <a:buAutoNum type="alphaLcParenR"/>
            </a:pPr>
            <a:r>
              <a:rPr lang="en-US" sz="1800" dirty="0" smtClean="0"/>
              <a:t>They claim the percent of the market their company will own without research support.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i="1" u="sng" dirty="0" smtClean="0"/>
              <a:t>Financials.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 smtClean="0"/>
              <a:t>They overlook and in turn underestimate their cash flow requirement.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 smtClean="0"/>
              <a:t>They inflate or underestimate their margins in order to arrive at their ideal profitability.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3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67799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8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Write here…..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500" dirty="0" smtClean="0"/>
              <a:t>Name of all four group members along with section A/B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/>
              <a:t>Students must mention their areas of business plan…..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/>
              <a:t>Name of company or name of project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6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3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3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solidFill>
                  <a:srgbClr val="002060"/>
                </a:solidFill>
              </a:rPr>
              <a:t>Types of Business Plan</a:t>
            </a:r>
            <a:br>
              <a:rPr lang="en-US" u="sng" dirty="0" smtClean="0">
                <a:solidFill>
                  <a:srgbClr val="00206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(different rule of thumb regarding the length and level of detail)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 smtClean="0"/>
              <a:t>Summary Business Plan</a:t>
            </a:r>
          </a:p>
          <a:p>
            <a:pPr lvl="1"/>
            <a:r>
              <a:rPr lang="en-US" sz="2000" dirty="0" smtClean="0"/>
              <a:t>10 to 15 pages</a:t>
            </a:r>
          </a:p>
          <a:p>
            <a:pPr lvl="1"/>
            <a:r>
              <a:rPr lang="en-US" sz="2000" dirty="0" smtClean="0"/>
              <a:t>New ventures in the early stages of development</a:t>
            </a:r>
          </a:p>
          <a:p>
            <a:pPr lvl="1"/>
            <a:r>
              <a:rPr lang="en-US" sz="2000" dirty="0" smtClean="0"/>
              <a:t>Want to test the waters</a:t>
            </a:r>
          </a:p>
          <a:p>
            <a:pPr lvl="1"/>
            <a:r>
              <a:rPr lang="en-US" sz="2000" dirty="0" smtClean="0"/>
              <a:t>To see if the investors are interested in their idea</a:t>
            </a:r>
          </a:p>
          <a:p>
            <a:r>
              <a:rPr lang="en-US" u="sng" dirty="0" smtClean="0"/>
              <a:t>Full Business Plan (focus of this chapter)</a:t>
            </a:r>
          </a:p>
          <a:p>
            <a:pPr lvl="1" algn="just"/>
            <a:r>
              <a:rPr lang="en-US" sz="2100" dirty="0" smtClean="0"/>
              <a:t>25 to 35 pages</a:t>
            </a:r>
          </a:p>
          <a:p>
            <a:pPr lvl="1" algn="just"/>
            <a:r>
              <a:rPr lang="en-US" sz="2100" dirty="0" smtClean="0"/>
              <a:t>Spells out the company’s operations and plans in much more detail than summary business plan</a:t>
            </a:r>
          </a:p>
          <a:p>
            <a:pPr lvl="1" algn="just"/>
            <a:r>
              <a:rPr lang="en-US" sz="2100" dirty="0" smtClean="0"/>
              <a:t>Works best for new ventures that are at the point where they need funding (serves as blueprint for the company operation)</a:t>
            </a:r>
          </a:p>
          <a:p>
            <a:r>
              <a:rPr lang="en-US" u="sng" dirty="0" smtClean="0"/>
              <a:t>Operational Business Plan</a:t>
            </a:r>
          </a:p>
          <a:p>
            <a:pPr lvl="1" algn="just"/>
            <a:r>
              <a:rPr lang="en-US" sz="2100" dirty="0" smtClean="0"/>
              <a:t>40 to 100 pages</a:t>
            </a:r>
          </a:p>
          <a:p>
            <a:pPr lvl="1" algn="just"/>
            <a:r>
              <a:rPr lang="en-US" sz="2100" dirty="0" smtClean="0"/>
              <a:t>Meant for the internal audience</a:t>
            </a:r>
          </a:p>
          <a:p>
            <a:pPr lvl="1" algn="just"/>
            <a:r>
              <a:rPr lang="en-US" sz="2100" dirty="0" smtClean="0"/>
              <a:t>Works best as a tool for creating a blueprint (providing guidance to ta operational managers)</a:t>
            </a:r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6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110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sz="2500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one you think is the reason of writing a business </a:t>
            </a:r>
            <a:r>
              <a:rPr lang="en-US" sz="2500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</a:t>
            </a:r>
            <a:br>
              <a:rPr lang="en-US" sz="2500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5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of project</a:t>
            </a:r>
            <a:endParaRPr lang="en-US" sz="25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6019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4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2800" u="sng" dirty="0" smtClean="0">
                <a:latin typeface="Agency FB" pitchFamily="34" charset="0"/>
              </a:rPr>
              <a:t>Outline of the Business </a:t>
            </a:r>
            <a:r>
              <a:rPr lang="en-US" sz="2800" u="sng" dirty="0" smtClean="0">
                <a:latin typeface="Agency FB" pitchFamily="34" charset="0"/>
              </a:rPr>
              <a:t>Plan </a:t>
            </a:r>
            <a:r>
              <a:rPr lang="en-US" sz="2800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gency FB" pitchFamily="34" charset="0"/>
              </a:rPr>
              <a:t>(cover all these aspects of your project)</a:t>
            </a:r>
            <a:r>
              <a:rPr lang="en-US" sz="3300" u="sng" dirty="0" smtClean="0">
                <a:latin typeface="Agency FB" pitchFamily="34" charset="0"/>
              </a:rPr>
              <a:t/>
            </a:r>
            <a:br>
              <a:rPr lang="en-US" sz="3300" u="sng" dirty="0" smtClean="0">
                <a:latin typeface="Agency FB" pitchFamily="34" charset="0"/>
              </a:rPr>
            </a:br>
            <a:r>
              <a:rPr lang="en-US" sz="2200" b="1" u="sng" dirty="0" smtClean="0">
                <a:solidFill>
                  <a:schemeClr val="accent6">
                    <a:lumMod val="75000"/>
                  </a:schemeClr>
                </a:solidFill>
              </a:rPr>
              <a:t>First “Cover Page” then “Table of Contents”</a:t>
            </a:r>
            <a:endParaRPr lang="en-US" sz="22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62000"/>
            <a:ext cx="4648200" cy="6096000"/>
          </a:xfrm>
        </p:spPr>
        <p:txBody>
          <a:bodyPr>
            <a:noAutofit/>
          </a:bodyPr>
          <a:lstStyle/>
          <a:p>
            <a:r>
              <a:rPr lang="en-US" sz="1400" b="1" u="sng" dirty="0" smtClean="0">
                <a:solidFill>
                  <a:srgbClr val="FF0000"/>
                </a:solidFill>
                <a:latin typeface="Agency FB" pitchFamily="34" charset="0"/>
              </a:rPr>
              <a:t>Executive Summary </a:t>
            </a:r>
            <a:r>
              <a:rPr lang="en-US" sz="1400" b="1" dirty="0" smtClean="0">
                <a:latin typeface="Agency FB" pitchFamily="34" charset="0"/>
              </a:rPr>
              <a:t>(if executive summary is convincing only then ask for full business plan)</a:t>
            </a:r>
          </a:p>
          <a:p>
            <a:pPr lvl="1"/>
            <a:r>
              <a:rPr lang="en-US" sz="1400" b="1" dirty="0" smtClean="0">
                <a:latin typeface="Agency FB" pitchFamily="34" charset="0"/>
              </a:rPr>
              <a:t>Short overview of the entire business plan</a:t>
            </a:r>
          </a:p>
          <a:p>
            <a:r>
              <a:rPr lang="en-US" sz="1400" b="1" u="sng" dirty="0" smtClean="0">
                <a:solidFill>
                  <a:srgbClr val="FF0000"/>
                </a:solidFill>
                <a:latin typeface="Agency FB" pitchFamily="34" charset="0"/>
              </a:rPr>
              <a:t>Company Description </a:t>
            </a:r>
          </a:p>
          <a:p>
            <a:pPr lvl="1"/>
            <a:r>
              <a:rPr lang="en-US" sz="1400" b="1" dirty="0" smtClean="0">
                <a:latin typeface="Agency FB" pitchFamily="34" charset="0"/>
              </a:rPr>
              <a:t>Company history</a:t>
            </a:r>
          </a:p>
          <a:p>
            <a:pPr lvl="1"/>
            <a:r>
              <a:rPr lang="en-US" sz="1400" b="1" dirty="0" smtClean="0">
                <a:latin typeface="Agency FB" pitchFamily="34" charset="0"/>
              </a:rPr>
              <a:t>Mission statement</a:t>
            </a:r>
          </a:p>
          <a:p>
            <a:pPr lvl="1"/>
            <a:r>
              <a:rPr lang="en-US" sz="1400" b="1" dirty="0" smtClean="0">
                <a:latin typeface="Agency FB" pitchFamily="34" charset="0"/>
              </a:rPr>
              <a:t>Products and services</a:t>
            </a:r>
          </a:p>
          <a:p>
            <a:pPr lvl="1"/>
            <a:r>
              <a:rPr lang="en-US" sz="1400" b="1" dirty="0" smtClean="0">
                <a:latin typeface="Agency FB" pitchFamily="34" charset="0"/>
              </a:rPr>
              <a:t>Current status</a:t>
            </a:r>
          </a:p>
          <a:p>
            <a:pPr lvl="1"/>
            <a:r>
              <a:rPr lang="en-US" sz="1400" b="1" dirty="0" smtClean="0">
                <a:latin typeface="Agency FB" pitchFamily="34" charset="0"/>
              </a:rPr>
              <a:t>Legal status and ownership</a:t>
            </a:r>
          </a:p>
          <a:p>
            <a:pPr lvl="1"/>
            <a:r>
              <a:rPr lang="en-US" sz="1400" b="1" dirty="0" smtClean="0">
                <a:latin typeface="Agency FB" pitchFamily="34" charset="0"/>
              </a:rPr>
              <a:t>Key partnerships (if any)</a:t>
            </a:r>
          </a:p>
          <a:p>
            <a:r>
              <a:rPr lang="en-US" sz="1400" b="1" u="sng" dirty="0" smtClean="0">
                <a:solidFill>
                  <a:srgbClr val="FF0000"/>
                </a:solidFill>
                <a:latin typeface="Agency FB" pitchFamily="34" charset="0"/>
              </a:rPr>
              <a:t>Industry Analysis</a:t>
            </a:r>
          </a:p>
          <a:p>
            <a:pPr lvl="1"/>
            <a:r>
              <a:rPr lang="en-US" sz="1400" b="1" dirty="0" smtClean="0">
                <a:latin typeface="Agency FB" pitchFamily="34" charset="0"/>
              </a:rPr>
              <a:t>Industry size, growth rate, and sales projections</a:t>
            </a:r>
          </a:p>
          <a:p>
            <a:pPr lvl="1"/>
            <a:r>
              <a:rPr lang="en-US" sz="1400" b="1" dirty="0" smtClean="0">
                <a:latin typeface="Agency FB" pitchFamily="34" charset="0"/>
              </a:rPr>
              <a:t>Industry structure</a:t>
            </a:r>
          </a:p>
          <a:p>
            <a:pPr lvl="1"/>
            <a:r>
              <a:rPr lang="en-US" sz="1400" b="1" dirty="0" smtClean="0">
                <a:latin typeface="Agency FB" pitchFamily="34" charset="0"/>
              </a:rPr>
              <a:t>Nature of participants</a:t>
            </a:r>
          </a:p>
          <a:p>
            <a:pPr lvl="1"/>
            <a:r>
              <a:rPr lang="en-US" sz="1400" b="1" dirty="0" smtClean="0">
                <a:latin typeface="Agency FB" pitchFamily="34" charset="0"/>
              </a:rPr>
              <a:t>Key success factors</a:t>
            </a:r>
          </a:p>
          <a:p>
            <a:pPr lvl="1"/>
            <a:r>
              <a:rPr lang="en-US" sz="1400" b="1" dirty="0" smtClean="0">
                <a:latin typeface="Agency FB" pitchFamily="34" charset="0"/>
              </a:rPr>
              <a:t>Industry trends</a:t>
            </a:r>
          </a:p>
          <a:p>
            <a:pPr lvl="1"/>
            <a:r>
              <a:rPr lang="en-US" sz="1400" b="1" dirty="0" smtClean="0">
                <a:latin typeface="Agency FB" pitchFamily="34" charset="0"/>
              </a:rPr>
              <a:t>Long term prospects</a:t>
            </a:r>
          </a:p>
          <a:p>
            <a:r>
              <a:rPr lang="en-US" sz="1400" b="1" u="sng" dirty="0" smtClean="0">
                <a:solidFill>
                  <a:srgbClr val="FF0000"/>
                </a:solidFill>
                <a:latin typeface="Agency FB" pitchFamily="34" charset="0"/>
              </a:rPr>
              <a:t>Market Analysis</a:t>
            </a:r>
          </a:p>
          <a:p>
            <a:pPr lvl="1"/>
            <a:r>
              <a:rPr lang="en-US" sz="1400" b="1" dirty="0" smtClean="0">
                <a:latin typeface="Agency FB" pitchFamily="34" charset="0"/>
              </a:rPr>
              <a:t>Market segmentation and target market selection</a:t>
            </a:r>
          </a:p>
          <a:p>
            <a:pPr lvl="1"/>
            <a:r>
              <a:rPr lang="en-US" sz="1400" b="1" dirty="0" smtClean="0">
                <a:latin typeface="Agency FB" pitchFamily="34" charset="0"/>
              </a:rPr>
              <a:t>Buyer behavior</a:t>
            </a:r>
          </a:p>
          <a:p>
            <a:pPr lvl="1"/>
            <a:r>
              <a:rPr lang="en-US" sz="1400" b="1" dirty="0" smtClean="0">
                <a:latin typeface="Agency FB" pitchFamily="34" charset="0"/>
              </a:rPr>
              <a:t>Competitor analysis</a:t>
            </a:r>
          </a:p>
          <a:p>
            <a:r>
              <a:rPr lang="en-US" sz="1400" b="1" u="sng" dirty="0" smtClean="0">
                <a:solidFill>
                  <a:srgbClr val="FF0000"/>
                </a:solidFill>
                <a:latin typeface="Agency FB" pitchFamily="34" charset="0"/>
              </a:rPr>
              <a:t>Marketing Plan</a:t>
            </a:r>
          </a:p>
          <a:p>
            <a:pPr lvl="1"/>
            <a:r>
              <a:rPr lang="en-US" sz="1400" b="1" dirty="0" smtClean="0">
                <a:latin typeface="Agency FB" pitchFamily="34" charset="0"/>
              </a:rPr>
              <a:t>Overall marketing strategy</a:t>
            </a:r>
          </a:p>
          <a:p>
            <a:pPr lvl="1"/>
            <a:r>
              <a:rPr lang="en-US" sz="1400" b="1" dirty="0" smtClean="0">
                <a:latin typeface="Agency FB" pitchFamily="34" charset="0"/>
              </a:rPr>
              <a:t>Product, price, promotions, and distribution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95800" cy="6096000"/>
          </a:xfrm>
        </p:spPr>
        <p:txBody>
          <a:bodyPr>
            <a:normAutofit fontScale="77500" lnSpcReduction="20000"/>
          </a:bodyPr>
          <a:lstStyle/>
          <a:p>
            <a:r>
              <a:rPr lang="en-US" sz="2500" b="1" u="sng" dirty="0">
                <a:solidFill>
                  <a:srgbClr val="FF0000"/>
                </a:solidFill>
                <a:latin typeface="Agency FB" pitchFamily="34" charset="0"/>
              </a:rPr>
              <a:t>Management Team and Company Structure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Management team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Board of Directors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Board of Advisers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Company Structure</a:t>
            </a:r>
          </a:p>
          <a:p>
            <a:r>
              <a:rPr lang="en-US" sz="2500" b="1" u="sng" dirty="0">
                <a:solidFill>
                  <a:srgbClr val="FF0000"/>
                </a:solidFill>
                <a:latin typeface="Agency FB" pitchFamily="34" charset="0"/>
              </a:rPr>
              <a:t>Operations Plan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General approach to operations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Business location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Facilities and equipment</a:t>
            </a:r>
          </a:p>
          <a:p>
            <a:r>
              <a:rPr lang="en-US" sz="2500" b="1" u="sng" dirty="0">
                <a:solidFill>
                  <a:srgbClr val="FF0000"/>
                </a:solidFill>
                <a:latin typeface="Agency FB" pitchFamily="34" charset="0"/>
              </a:rPr>
              <a:t>Product (or Service) Design and Development Plan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Development status and tasks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Challenges and risks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Intellectual property</a:t>
            </a:r>
          </a:p>
          <a:p>
            <a:r>
              <a:rPr lang="en-US" sz="2500" b="1" u="sng" dirty="0">
                <a:solidFill>
                  <a:srgbClr val="FF0000"/>
                </a:solidFill>
                <a:latin typeface="Agency FB" pitchFamily="34" charset="0"/>
              </a:rPr>
              <a:t>Financial Projections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Sources and uses of funds statements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Assumptions sheet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Pro Forma Income statements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Pro Forma Balance Sheets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Pro Forma Cash Flows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Ratio Analysis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7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20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20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20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5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sz="2500" u="sng" dirty="0" smtClean="0">
                <a:solidFill>
                  <a:srgbClr val="FF0000"/>
                </a:solidFill>
              </a:rPr>
              <a:t>The 10 most important questions a business plan should </a:t>
            </a:r>
            <a:r>
              <a:rPr lang="en-US" sz="2500" u="sng" dirty="0" smtClean="0">
                <a:solidFill>
                  <a:srgbClr val="FF0000"/>
                </a:solidFill>
              </a:rPr>
              <a:t>answer </a:t>
            </a:r>
            <a:r>
              <a:rPr lang="en-US" sz="2500" u="sng" dirty="0" smtClean="0">
                <a:solidFill>
                  <a:schemeClr val="accent2">
                    <a:lumMod val="75000"/>
                  </a:schemeClr>
                </a:solidFill>
              </a:rPr>
              <a:t>(part of project)</a:t>
            </a:r>
            <a:endParaRPr lang="en-US" sz="25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Is the business just an idea / opportunity with real potential.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Is the product / service viable (add significant value to customer) (feasibility analysis completed ? ) (Results ?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Business entering into exciting / growing industry (has the firm found any attractive position)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Business has well defined target market 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Does the business has points of differentiation 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Does the business has sound marketing plan 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Is the management team experience / skilled to launch a new firm 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Is the business’s operations’ plan appropriate and sound 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Assumptions (financial on realistic grounds ) 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Financial projections completed correctly (is bright future of the firm ) 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1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0" y="20574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All the slides from slide no. 5 will help to better understand different aspects of business plan </a:t>
            </a:r>
            <a:r>
              <a:rPr lang="en-US" sz="2800" dirty="0">
                <a:solidFill>
                  <a:srgbClr val="FF0000"/>
                </a:solidFill>
              </a:rPr>
              <a:t>(mentioned in slide </a:t>
            </a:r>
            <a:r>
              <a:rPr lang="en-US" sz="2800" dirty="0" smtClean="0">
                <a:solidFill>
                  <a:srgbClr val="FF0000"/>
                </a:solidFill>
              </a:rPr>
              <a:t>no.4)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-1" y="3886200"/>
            <a:ext cx="9144001" cy="1752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Yes you can include few / many concepts from these slides (from slides no. 5 onwards ) to give more professional look to your business plan……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 </a:t>
            </a:r>
            <a:r>
              <a:rPr lang="en-US" b="1" u="sng" dirty="0" smtClean="0">
                <a:solidFill>
                  <a:schemeClr val="tx2">
                    <a:lumMod val="75000"/>
                  </a:schemeClr>
                </a:solidFill>
              </a:rPr>
              <a:t>minimum requirement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of this project is to cover all topics that are mentioned on slide no.4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2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6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7086600"/>
          </a:xfrm>
        </p:spPr>
      </p:pic>
    </p:spTree>
    <p:extLst>
      <p:ext uri="{BB962C8B-B14F-4D97-AF65-F5344CB8AC3E}">
        <p14:creationId xmlns:p14="http://schemas.microsoft.com/office/powerpoint/2010/main" val="254304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/>
          </a:bodyPr>
          <a:lstStyle/>
          <a:p>
            <a:r>
              <a:rPr lang="en-US" sz="3000" b="1" u="sng" dirty="0" smtClean="0">
                <a:solidFill>
                  <a:srgbClr val="FF0000"/>
                </a:solidFill>
              </a:rPr>
              <a:t>What to write in company Description Section ?</a:t>
            </a:r>
            <a:endParaRPr lang="en-US" sz="3000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lnSpcReduction="10000"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1900" u="sng" dirty="0" smtClean="0">
                <a:solidFill>
                  <a:srgbClr val="FF0000"/>
                </a:solidFill>
              </a:rPr>
              <a:t>Company history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500" dirty="0" smtClean="0"/>
              <a:t>From where the idea for the company came.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500" dirty="0" smtClean="0"/>
              <a:t>Driving force behind its inception.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500" dirty="0" smtClean="0"/>
              <a:t>If it is a startup then must mention.</a:t>
            </a:r>
            <a:endParaRPr lang="en-US" sz="1500" dirty="0"/>
          </a:p>
          <a:p>
            <a:pPr marL="914400" lvl="1" indent="-457200">
              <a:buFont typeface="+mj-lt"/>
              <a:buAutoNum type="arabicPeriod"/>
            </a:pPr>
            <a:r>
              <a:rPr lang="en-US" sz="1900" u="sng" dirty="0">
                <a:solidFill>
                  <a:srgbClr val="FF0000"/>
                </a:solidFill>
              </a:rPr>
              <a:t>Mission </a:t>
            </a:r>
            <a:r>
              <a:rPr lang="en-US" sz="1900" u="sng" dirty="0" smtClean="0">
                <a:solidFill>
                  <a:srgbClr val="FF0000"/>
                </a:solidFill>
              </a:rPr>
              <a:t>statement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500" dirty="0" smtClean="0"/>
              <a:t>Why a company exists 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500" dirty="0" smtClean="0"/>
              <a:t>What it aspires (dream) to become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500" dirty="0" smtClean="0"/>
              <a:t>Defines the path (financial / moral)</a:t>
            </a:r>
            <a:endParaRPr lang="en-US" sz="1500" dirty="0"/>
          </a:p>
          <a:p>
            <a:pPr marL="914400" lvl="1" indent="-457200">
              <a:buFont typeface="+mj-lt"/>
              <a:buAutoNum type="arabicPeriod"/>
            </a:pPr>
            <a:r>
              <a:rPr lang="en-US" sz="1900" u="sng" dirty="0">
                <a:solidFill>
                  <a:srgbClr val="FF0000"/>
                </a:solidFill>
              </a:rPr>
              <a:t>Products and </a:t>
            </a:r>
            <a:r>
              <a:rPr lang="en-US" sz="1900" u="sng" dirty="0" smtClean="0">
                <a:solidFill>
                  <a:srgbClr val="FF0000"/>
                </a:solidFill>
              </a:rPr>
              <a:t>services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500" dirty="0" smtClean="0"/>
              <a:t>How your products / services are unique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500" dirty="0" smtClean="0"/>
              <a:t>How to position (relative to its competitors) this in the market</a:t>
            </a:r>
            <a:endParaRPr lang="en-US" sz="1500" dirty="0"/>
          </a:p>
          <a:p>
            <a:pPr marL="914400" lvl="1" indent="-457200">
              <a:buFont typeface="+mj-lt"/>
              <a:buAutoNum type="arabicPeriod"/>
            </a:pPr>
            <a:r>
              <a:rPr lang="en-US" sz="1900" u="sng" dirty="0">
                <a:solidFill>
                  <a:srgbClr val="FF0000"/>
                </a:solidFill>
              </a:rPr>
              <a:t>Current </a:t>
            </a:r>
            <a:r>
              <a:rPr lang="en-US" sz="1900" u="sng" dirty="0" smtClean="0">
                <a:solidFill>
                  <a:srgbClr val="FF0000"/>
                </a:solidFill>
              </a:rPr>
              <a:t>status (explain through milestones)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500" dirty="0" smtClean="0"/>
              <a:t>Development stage (where your company is at this time ….)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500" u="sng" dirty="0" smtClean="0"/>
              <a:t>Important milestones</a:t>
            </a:r>
          </a:p>
          <a:p>
            <a:pPr marL="1771650" lvl="3" indent="-457200">
              <a:buFont typeface="+mj-lt"/>
              <a:buAutoNum type="arabicPeriod"/>
            </a:pPr>
            <a:r>
              <a:rPr lang="en-US" sz="1100" dirty="0" smtClean="0"/>
              <a:t>Registered your company’s name</a:t>
            </a:r>
          </a:p>
          <a:p>
            <a:pPr marL="1771650" lvl="3" indent="-457200">
              <a:buFont typeface="+mj-lt"/>
              <a:buAutoNum type="arabicPeriod"/>
            </a:pPr>
            <a:r>
              <a:rPr lang="en-US" sz="1100" dirty="0" smtClean="0"/>
              <a:t>Completed a feasibility analysis</a:t>
            </a:r>
          </a:p>
          <a:p>
            <a:pPr marL="1771650" lvl="3" indent="-457200">
              <a:buFont typeface="+mj-lt"/>
              <a:buAutoNum type="arabicPeriod"/>
            </a:pPr>
            <a:r>
              <a:rPr lang="en-US" sz="1100" dirty="0" smtClean="0"/>
              <a:t>Written a business plan</a:t>
            </a:r>
          </a:p>
          <a:p>
            <a:pPr marL="1771650" lvl="3" indent="-457200">
              <a:buFont typeface="+mj-lt"/>
              <a:buAutoNum type="arabicPeriod"/>
            </a:pPr>
            <a:r>
              <a:rPr lang="en-US" sz="1100" dirty="0" smtClean="0"/>
              <a:t>Established a legal entity</a:t>
            </a:r>
            <a:endParaRPr lang="en-US" sz="1500" dirty="0"/>
          </a:p>
          <a:p>
            <a:pPr marL="914400" lvl="1" indent="-457200">
              <a:buFont typeface="+mj-lt"/>
              <a:buAutoNum type="arabicPeriod"/>
            </a:pPr>
            <a:r>
              <a:rPr lang="en-US" sz="1900" u="sng" dirty="0">
                <a:solidFill>
                  <a:srgbClr val="FF0000"/>
                </a:solidFill>
              </a:rPr>
              <a:t>Legal status and </a:t>
            </a:r>
            <a:r>
              <a:rPr lang="en-US" sz="1900" u="sng" dirty="0" smtClean="0">
                <a:solidFill>
                  <a:srgbClr val="FF0000"/>
                </a:solidFill>
              </a:rPr>
              <a:t>ownership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500" dirty="0" smtClean="0"/>
              <a:t>Current form of business ownership (partnership / private limited)</a:t>
            </a:r>
            <a:endParaRPr lang="en-US" sz="1500" dirty="0"/>
          </a:p>
          <a:p>
            <a:pPr marL="914400" lvl="1" indent="-457200">
              <a:buFont typeface="+mj-lt"/>
              <a:buAutoNum type="arabicPeriod"/>
            </a:pPr>
            <a:r>
              <a:rPr lang="en-US" sz="1900" u="sng" dirty="0">
                <a:solidFill>
                  <a:srgbClr val="FF0000"/>
                </a:solidFill>
              </a:rPr>
              <a:t>Key </a:t>
            </a:r>
            <a:r>
              <a:rPr lang="en-US" sz="1900" u="sng" dirty="0" smtClean="0">
                <a:solidFill>
                  <a:srgbClr val="FF0000"/>
                </a:solidFill>
              </a:rPr>
              <a:t>partnerships </a:t>
            </a:r>
            <a:r>
              <a:rPr lang="en-US" sz="1900" u="sng" dirty="0">
                <a:solidFill>
                  <a:srgbClr val="FF0000"/>
                </a:solidFill>
              </a:rPr>
              <a:t>(if any</a:t>
            </a:r>
            <a:r>
              <a:rPr lang="en-US" sz="1900" u="sng" dirty="0" smtClean="0">
                <a:solidFill>
                  <a:srgbClr val="FF0000"/>
                </a:solidFill>
              </a:rPr>
              <a:t>)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500" dirty="0" smtClean="0"/>
              <a:t>Partnership with other companies to make your company work in competitive world.</a:t>
            </a:r>
            <a:endParaRPr lang="en-US" sz="15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1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3005</TotalTime>
  <Words>1350</Words>
  <Application>Microsoft Office PowerPoint</Application>
  <PresentationFormat>On-screen Show (4:3)</PresentationFormat>
  <Paragraphs>229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Agency FB</vt:lpstr>
      <vt:lpstr>Arial</vt:lpstr>
      <vt:lpstr>Calibri</vt:lpstr>
      <vt:lpstr>Office Theme</vt:lpstr>
      <vt:lpstr>Project (Entrepreneurship – NED Spring 2023) Full Business Plan  for New Ventures</vt:lpstr>
      <vt:lpstr>Write here…..</vt:lpstr>
      <vt:lpstr>Which one you think is the reason of writing a business plan part of project</vt:lpstr>
      <vt:lpstr>Outline of the Business Plan (cover all these aspects of your project) First “Cover Page” then “Table of Contents”</vt:lpstr>
      <vt:lpstr>The 10 most important questions a business plan should answer (part of project)</vt:lpstr>
      <vt:lpstr>All the slides from slide no. 5 will help to better understand different aspects of business plan (mentioned in slide no.4)</vt:lpstr>
      <vt:lpstr>PowerPoint Presentation</vt:lpstr>
      <vt:lpstr>PowerPoint Presentation</vt:lpstr>
      <vt:lpstr>What to write in company Description Section ?</vt:lpstr>
      <vt:lpstr>Industry Analysis (before a business selects its target market, it should have a good grasp in its industry)</vt:lpstr>
      <vt:lpstr>Market Analysis</vt:lpstr>
      <vt:lpstr>Marketing Plan</vt:lpstr>
      <vt:lpstr>Management Team and Company Structure (investors first executive summary and then go directly to this section) </vt:lpstr>
      <vt:lpstr>Operations Plan (3-4 pages) (how the business will be run) (what could be break / make issues)</vt:lpstr>
      <vt:lpstr>Operations Plan (3-4 pages) (how the business will be run) (what could be break / make issues)</vt:lpstr>
      <vt:lpstr>Product (or Service) Design and Development Plan </vt:lpstr>
      <vt:lpstr>Financial Projections </vt:lpstr>
      <vt:lpstr>Common business planning mistakes while making a business plan</vt:lpstr>
      <vt:lpstr>PowerPoint Presentation</vt:lpstr>
      <vt:lpstr>PowerPoint Presentation</vt:lpstr>
      <vt:lpstr>PowerPoint Presentation</vt:lpstr>
      <vt:lpstr>Types of Business Plan (different rule of thumb regarding the length and level of detail)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Management</dc:title>
  <dc:creator>irtiza baig</dc:creator>
  <cp:lastModifiedBy>CDC</cp:lastModifiedBy>
  <cp:revision>1293</cp:revision>
  <dcterms:created xsi:type="dcterms:W3CDTF">2018-02-04T10:44:50Z</dcterms:created>
  <dcterms:modified xsi:type="dcterms:W3CDTF">2023-06-26T16:09:09Z</dcterms:modified>
</cp:coreProperties>
</file>