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1" d="100"/>
          <a:sy n="81" d="100"/>
        </p:scale>
        <p:origin x="-78" y="-7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FF1EEC-1B49-4609-92D9-BC67C49DFF2D}"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67F50-5404-4D6F-8B8C-F309C3DF418C}" type="slidenum">
              <a:rPr lang="en-US" smtClean="0"/>
              <a:t>‹#›</a:t>
            </a:fld>
            <a:endParaRPr lang="en-US"/>
          </a:p>
        </p:txBody>
      </p:sp>
    </p:spTree>
    <p:extLst>
      <p:ext uri="{BB962C8B-B14F-4D97-AF65-F5344CB8AC3E}">
        <p14:creationId xmlns:p14="http://schemas.microsoft.com/office/powerpoint/2010/main" val="3997815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FF1EEC-1B49-4609-92D9-BC67C49DFF2D}"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67F50-5404-4D6F-8B8C-F309C3DF418C}" type="slidenum">
              <a:rPr lang="en-US" smtClean="0"/>
              <a:t>‹#›</a:t>
            </a:fld>
            <a:endParaRPr lang="en-US"/>
          </a:p>
        </p:txBody>
      </p:sp>
    </p:spTree>
    <p:extLst>
      <p:ext uri="{BB962C8B-B14F-4D97-AF65-F5344CB8AC3E}">
        <p14:creationId xmlns:p14="http://schemas.microsoft.com/office/powerpoint/2010/main" val="3759344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FF1EEC-1B49-4609-92D9-BC67C49DFF2D}"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67F50-5404-4D6F-8B8C-F309C3DF418C}" type="slidenum">
              <a:rPr lang="en-US" smtClean="0"/>
              <a:t>‹#›</a:t>
            </a:fld>
            <a:endParaRPr lang="en-US"/>
          </a:p>
        </p:txBody>
      </p:sp>
    </p:spTree>
    <p:extLst>
      <p:ext uri="{BB962C8B-B14F-4D97-AF65-F5344CB8AC3E}">
        <p14:creationId xmlns:p14="http://schemas.microsoft.com/office/powerpoint/2010/main" val="3359225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FF1EEC-1B49-4609-92D9-BC67C49DFF2D}"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67F50-5404-4D6F-8B8C-F309C3DF418C}" type="slidenum">
              <a:rPr lang="en-US" smtClean="0"/>
              <a:t>‹#›</a:t>
            </a:fld>
            <a:endParaRPr lang="en-US"/>
          </a:p>
        </p:txBody>
      </p:sp>
    </p:spTree>
    <p:extLst>
      <p:ext uri="{BB962C8B-B14F-4D97-AF65-F5344CB8AC3E}">
        <p14:creationId xmlns:p14="http://schemas.microsoft.com/office/powerpoint/2010/main" val="1195587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FF1EEC-1B49-4609-92D9-BC67C49DFF2D}"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67F50-5404-4D6F-8B8C-F309C3DF418C}" type="slidenum">
              <a:rPr lang="en-US" smtClean="0"/>
              <a:t>‹#›</a:t>
            </a:fld>
            <a:endParaRPr lang="en-US"/>
          </a:p>
        </p:txBody>
      </p:sp>
    </p:spTree>
    <p:extLst>
      <p:ext uri="{BB962C8B-B14F-4D97-AF65-F5344CB8AC3E}">
        <p14:creationId xmlns:p14="http://schemas.microsoft.com/office/powerpoint/2010/main" val="168216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FF1EEC-1B49-4609-92D9-BC67C49DFF2D}"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67F50-5404-4D6F-8B8C-F309C3DF418C}" type="slidenum">
              <a:rPr lang="en-US" smtClean="0"/>
              <a:t>‹#›</a:t>
            </a:fld>
            <a:endParaRPr lang="en-US"/>
          </a:p>
        </p:txBody>
      </p:sp>
    </p:spTree>
    <p:extLst>
      <p:ext uri="{BB962C8B-B14F-4D97-AF65-F5344CB8AC3E}">
        <p14:creationId xmlns:p14="http://schemas.microsoft.com/office/powerpoint/2010/main" val="1327893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FF1EEC-1B49-4609-92D9-BC67C49DFF2D}" type="datetimeFigureOut">
              <a:rPr lang="en-US" smtClean="0"/>
              <a:t>3/6/2023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F67F50-5404-4D6F-8B8C-F309C3DF418C}" type="slidenum">
              <a:rPr lang="en-US" smtClean="0"/>
              <a:t>‹#›</a:t>
            </a:fld>
            <a:endParaRPr lang="en-US"/>
          </a:p>
        </p:txBody>
      </p:sp>
    </p:spTree>
    <p:extLst>
      <p:ext uri="{BB962C8B-B14F-4D97-AF65-F5344CB8AC3E}">
        <p14:creationId xmlns:p14="http://schemas.microsoft.com/office/powerpoint/2010/main" val="3356443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FF1EEC-1B49-4609-92D9-BC67C49DFF2D}" type="datetimeFigureOut">
              <a:rPr lang="en-US" smtClean="0"/>
              <a:t>3/6/2023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F67F50-5404-4D6F-8B8C-F309C3DF418C}" type="slidenum">
              <a:rPr lang="en-US" smtClean="0"/>
              <a:t>‹#›</a:t>
            </a:fld>
            <a:endParaRPr lang="en-US"/>
          </a:p>
        </p:txBody>
      </p:sp>
    </p:spTree>
    <p:extLst>
      <p:ext uri="{BB962C8B-B14F-4D97-AF65-F5344CB8AC3E}">
        <p14:creationId xmlns:p14="http://schemas.microsoft.com/office/powerpoint/2010/main" val="4172909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FF1EEC-1B49-4609-92D9-BC67C49DFF2D}" type="datetimeFigureOut">
              <a:rPr lang="en-US" smtClean="0"/>
              <a:t>3/6/2023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F67F50-5404-4D6F-8B8C-F309C3DF418C}" type="slidenum">
              <a:rPr lang="en-US" smtClean="0"/>
              <a:t>‹#›</a:t>
            </a:fld>
            <a:endParaRPr lang="en-US"/>
          </a:p>
        </p:txBody>
      </p:sp>
    </p:spTree>
    <p:extLst>
      <p:ext uri="{BB962C8B-B14F-4D97-AF65-F5344CB8AC3E}">
        <p14:creationId xmlns:p14="http://schemas.microsoft.com/office/powerpoint/2010/main" val="3107780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FF1EEC-1B49-4609-92D9-BC67C49DFF2D}"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67F50-5404-4D6F-8B8C-F309C3DF418C}" type="slidenum">
              <a:rPr lang="en-US" smtClean="0"/>
              <a:t>‹#›</a:t>
            </a:fld>
            <a:endParaRPr lang="en-US"/>
          </a:p>
        </p:txBody>
      </p:sp>
    </p:spTree>
    <p:extLst>
      <p:ext uri="{BB962C8B-B14F-4D97-AF65-F5344CB8AC3E}">
        <p14:creationId xmlns:p14="http://schemas.microsoft.com/office/powerpoint/2010/main" val="1279191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FF1EEC-1B49-4609-92D9-BC67C49DFF2D}"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67F50-5404-4D6F-8B8C-F309C3DF418C}" type="slidenum">
              <a:rPr lang="en-US" smtClean="0"/>
              <a:t>‹#›</a:t>
            </a:fld>
            <a:endParaRPr lang="en-US"/>
          </a:p>
        </p:txBody>
      </p:sp>
    </p:spTree>
    <p:extLst>
      <p:ext uri="{BB962C8B-B14F-4D97-AF65-F5344CB8AC3E}">
        <p14:creationId xmlns:p14="http://schemas.microsoft.com/office/powerpoint/2010/main" val="1145550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FF1EEC-1B49-4609-92D9-BC67C49DFF2D}" type="datetimeFigureOut">
              <a:rPr lang="en-US" smtClean="0"/>
              <a:t>3/6/2023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F67F50-5404-4D6F-8B8C-F309C3DF418C}" type="slidenum">
              <a:rPr lang="en-US" smtClean="0"/>
              <a:t>‹#›</a:t>
            </a:fld>
            <a:endParaRPr lang="en-US"/>
          </a:p>
        </p:txBody>
      </p:sp>
    </p:spTree>
    <p:extLst>
      <p:ext uri="{BB962C8B-B14F-4D97-AF65-F5344CB8AC3E}">
        <p14:creationId xmlns:p14="http://schemas.microsoft.com/office/powerpoint/2010/main" val="177885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STOCHASTIC PROCESSES</a:t>
            </a:r>
            <a:endParaRPr lang="en-US" dirty="0"/>
          </a:p>
        </p:txBody>
      </p:sp>
      <p:sp>
        <p:nvSpPr>
          <p:cNvPr id="3" name="Subtitle 2"/>
          <p:cNvSpPr>
            <a:spLocks noGrp="1"/>
          </p:cNvSpPr>
          <p:nvPr>
            <p:ph type="subTitle" idx="1"/>
          </p:nvPr>
        </p:nvSpPr>
        <p:spPr/>
        <p:txBody>
          <a:bodyPr/>
          <a:lstStyle/>
          <a:p>
            <a:r>
              <a:rPr lang="en-US" dirty="0" smtClean="0"/>
              <a:t>Lecture 1</a:t>
            </a:r>
            <a:br>
              <a:rPr lang="en-US" dirty="0" smtClean="0"/>
            </a:br>
            <a:r>
              <a:rPr lang="en-US" dirty="0" smtClean="0"/>
              <a:t>CC: Ms. </a:t>
            </a:r>
            <a:r>
              <a:rPr lang="en-US" dirty="0" err="1" smtClean="0"/>
              <a:t>Shiza</a:t>
            </a:r>
            <a:r>
              <a:rPr lang="en-US" dirty="0" smtClean="0"/>
              <a:t> </a:t>
            </a:r>
            <a:r>
              <a:rPr lang="en-US" dirty="0" err="1" smtClean="0"/>
              <a:t>Riaz</a:t>
            </a:r>
            <a:r>
              <a:rPr lang="en-US" dirty="0" smtClean="0"/>
              <a:t> </a:t>
            </a:r>
            <a:r>
              <a:rPr lang="en-US" dirty="0" err="1" smtClean="0"/>
              <a:t>Memon</a:t>
            </a:r>
            <a:endParaRPr lang="en-US" dirty="0"/>
          </a:p>
        </p:txBody>
      </p:sp>
    </p:spTree>
    <p:extLst>
      <p:ext uri="{BB962C8B-B14F-4D97-AF65-F5344CB8AC3E}">
        <p14:creationId xmlns:p14="http://schemas.microsoft.com/office/powerpoint/2010/main" val="2348980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Possible Stochastic Process</a:t>
            </a:r>
            <a:endParaRPr lang="en-US" dirty="0"/>
          </a:p>
        </p:txBody>
      </p:sp>
      <p:sp>
        <p:nvSpPr>
          <p:cNvPr id="3" name="Content Placeholder 2"/>
          <p:cNvSpPr>
            <a:spLocks noGrp="1"/>
          </p:cNvSpPr>
          <p:nvPr>
            <p:ph idx="1"/>
          </p:nvPr>
        </p:nvSpPr>
        <p:spPr/>
        <p:txBody>
          <a:bodyPr/>
          <a:lstStyle/>
          <a:p>
            <a:pPr marL="0" indent="0">
              <a:buNone/>
            </a:pPr>
            <a:r>
              <a:rPr lang="en-US" dirty="0" smtClean="0"/>
              <a:t>Activity:</a:t>
            </a:r>
            <a:br>
              <a:rPr lang="en-US" dirty="0" smtClean="0"/>
            </a:br>
            <a:r>
              <a:rPr lang="en-US" dirty="0" smtClean="0"/>
              <a:t>Students are asked different processes that can be taken an example of the possibilities of state space and time. </a:t>
            </a:r>
            <a:endParaRPr lang="en-US" dirty="0"/>
          </a:p>
        </p:txBody>
      </p:sp>
    </p:spTree>
    <p:extLst>
      <p:ext uri="{BB962C8B-B14F-4D97-AF65-F5344CB8AC3E}">
        <p14:creationId xmlns:p14="http://schemas.microsoft.com/office/powerpoint/2010/main" val="401296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Applications of Stochastic Process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Stochastic</a:t>
            </a:r>
            <a:r>
              <a:rPr lang="en-US" dirty="0"/>
              <a:t> programs or processes are dynamics that form as a result of probabilistic variations or fluctuations. </a:t>
            </a:r>
            <a:endParaRPr lang="en-US" dirty="0" smtClean="0"/>
          </a:p>
          <a:p>
            <a:r>
              <a:rPr lang="en-US" dirty="0" smtClean="0"/>
              <a:t>It </a:t>
            </a:r>
            <a:r>
              <a:rPr lang="en-US" dirty="0"/>
              <a:t>has many applications in the financial sector, characterized by uncertainty in several areas, including securities performance, market volatility, inflation rates, epidemic modeling for diseases like coronavirus, comprehension of disease transmission, traffic simulations, and electrical engineering communications and signal processing. More stochastic processes and their applications are discussed below:</a:t>
            </a:r>
          </a:p>
          <a:p>
            <a:r>
              <a:rPr lang="en-US" dirty="0"/>
              <a:t>Many financial planners and managers use it to predict security and market behavior.</a:t>
            </a:r>
          </a:p>
          <a:p>
            <a:r>
              <a:rPr lang="en-US" dirty="0"/>
              <a:t>Traffic simulations are done using it.</a:t>
            </a:r>
          </a:p>
          <a:p>
            <a:r>
              <a:rPr lang="en-US" dirty="0"/>
              <a:t>One also uses it in epidemic modeling, like in coronavirus.</a:t>
            </a:r>
          </a:p>
          <a:p>
            <a:r>
              <a:rPr lang="en-US" dirty="0"/>
              <a:t>It also gets applied in mobile cellular networks, communications, and signal processing of electrical engineering.</a:t>
            </a:r>
          </a:p>
          <a:p>
            <a:r>
              <a:rPr lang="en-US" dirty="0"/>
              <a:t>Finding the present guidelines for when and how much to order would be a stochastic process. </a:t>
            </a:r>
            <a:endParaRPr lang="en-US" dirty="0" smtClean="0"/>
          </a:p>
          <a:p>
            <a:r>
              <a:rPr lang="en-US" dirty="0" smtClean="0"/>
              <a:t>The </a:t>
            </a:r>
            <a:r>
              <a:rPr lang="en-US" dirty="0"/>
              <a:t>corporation would have to modify and reevaluate these procedures until they produce a more favorable result if they are not successful—if a company frequently had too much or too enough inventory.</a:t>
            </a:r>
          </a:p>
          <a:p>
            <a:r>
              <a:rPr lang="en-US" dirty="0"/>
              <a:t>In condensed physics, one uses it to describe a phenomenon accurately.</a:t>
            </a:r>
          </a:p>
        </p:txBody>
      </p:sp>
    </p:spTree>
    <p:extLst>
      <p:ext uri="{BB962C8B-B14F-4D97-AF65-F5344CB8AC3E}">
        <p14:creationId xmlns:p14="http://schemas.microsoft.com/office/powerpoint/2010/main" val="703726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second example comprises a bus </a:t>
            </a:r>
            <a:r>
              <a:rPr lang="en-US" dirty="0" err="1"/>
              <a:t>BlueCouch</a:t>
            </a:r>
            <a:r>
              <a:rPr lang="en-US" dirty="0"/>
              <a:t> which takes students to and from the dormitory complex, allowing the student’s union to arrive many times during the day. Bus </a:t>
            </a:r>
            <a:r>
              <a:rPr lang="en-US" dirty="0" err="1"/>
              <a:t>BlueCouch</a:t>
            </a:r>
            <a:r>
              <a:rPr lang="en-US" dirty="0"/>
              <a:t> has an intake capacity of 50 students at one go. If the student’s number is fifty or little lesser, then the bus makes them board it. However, when the number of students exceeds 50, then only fifty students will get to board the bus, and the remaining will wait for the next round of the bus.</a:t>
            </a:r>
          </a:p>
          <a:p>
            <a:r>
              <a:rPr lang="en-US" dirty="0"/>
              <a:t>One can see that the number of students waiting for the empty bus to board its destination takes the form of a random process. Moreover, when one counts the time of bus arrival, then the number of students in a queue for bus arrival also forms a random process. Furthermore, when one considers the number of students in the queue for a bus at any given the time of day has the continuous space parameter. Hence, in this case, also, the process describes a distinct state of the random process concerning continuous time.</a:t>
            </a:r>
          </a:p>
          <a:p>
            <a:r>
              <a:rPr lang="en-US" dirty="0"/>
              <a:t>Lastly, in this example, the nth student reaching the bus stop has a certain time associated with them. Thus, the nth student waiting time also forms a continuous-state random process.</a:t>
            </a:r>
          </a:p>
          <a:p>
            <a:endParaRPr lang="en-US" dirty="0"/>
          </a:p>
        </p:txBody>
      </p:sp>
    </p:spTree>
    <p:extLst>
      <p:ext uri="{BB962C8B-B14F-4D97-AF65-F5344CB8AC3E}">
        <p14:creationId xmlns:p14="http://schemas.microsoft.com/office/powerpoint/2010/main" val="2307842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Stochastic Modelling</a:t>
            </a:r>
            <a:endParaRPr lang="en-US" dirty="0"/>
          </a:p>
        </p:txBody>
      </p:sp>
      <p:sp>
        <p:nvSpPr>
          <p:cNvPr id="3" name="Content Placeholder 2"/>
          <p:cNvSpPr>
            <a:spLocks noGrp="1"/>
          </p:cNvSpPr>
          <p:nvPr>
            <p:ph idx="1"/>
          </p:nvPr>
        </p:nvSpPr>
        <p:spPr/>
        <p:txBody>
          <a:bodyPr>
            <a:normAutofit fontScale="55000" lnSpcReduction="20000"/>
          </a:bodyPr>
          <a:lstStyle/>
          <a:p>
            <a:r>
              <a:rPr lang="en-US" dirty="0"/>
              <a:t>Stochastic modeling develops a mathematical or financial model to simulate an entire system and derives a set of possible outcomes with its probability distribution.</a:t>
            </a:r>
          </a:p>
          <a:p>
            <a:r>
              <a:rPr lang="en-US" dirty="0"/>
              <a:t>The stochastic modeling definition states that the results vary with conditions or scenarios. </a:t>
            </a:r>
            <a:endParaRPr lang="en-US" dirty="0" smtClean="0"/>
          </a:p>
          <a:p>
            <a:r>
              <a:rPr lang="en-US" dirty="0" smtClean="0"/>
              <a:t>The </a:t>
            </a:r>
            <a:r>
              <a:rPr lang="en-US" dirty="0"/>
              <a:t>modeling consists of random variables and uncertainty parameters, playing a vital role. </a:t>
            </a:r>
            <a:endParaRPr lang="en-US" dirty="0" smtClean="0"/>
          </a:p>
          <a:p>
            <a:r>
              <a:rPr lang="en-US" dirty="0" smtClean="0"/>
              <a:t>It </a:t>
            </a:r>
            <a:r>
              <a:rPr lang="en-US" dirty="0"/>
              <a:t>brings the probability factor in the calculation, which determines every possible outcome. </a:t>
            </a:r>
            <a:endParaRPr lang="en-US" dirty="0" smtClean="0"/>
          </a:p>
          <a:p>
            <a:r>
              <a:rPr lang="en-US" dirty="0" smtClean="0"/>
              <a:t>For </a:t>
            </a:r>
            <a:r>
              <a:rPr lang="en-US" dirty="0"/>
              <a:t>the probability determination of each result, the inputs are given variation from time to time. </a:t>
            </a:r>
            <a:endParaRPr lang="en-US" dirty="0" smtClean="0"/>
          </a:p>
          <a:p>
            <a:r>
              <a:rPr lang="en-US" dirty="0" smtClean="0"/>
              <a:t>Thus</a:t>
            </a:r>
            <a:r>
              <a:rPr lang="en-US" dirty="0"/>
              <a:t>, it contributes to the computation of probability </a:t>
            </a:r>
            <a:r>
              <a:rPr lang="en-US" dirty="0" smtClean="0"/>
              <a:t>distributions which </a:t>
            </a:r>
            <a:r>
              <a:rPr lang="en-US" dirty="0"/>
              <a:t>are mathematical functions that reflect the similarity of different outcomes</a:t>
            </a:r>
            <a:r>
              <a:rPr lang="en-US" dirty="0" smtClean="0"/>
              <a:t>.</a:t>
            </a:r>
            <a:endParaRPr lang="en-US" dirty="0"/>
          </a:p>
          <a:p>
            <a:r>
              <a:rPr lang="en-US" dirty="0" smtClean="0"/>
              <a:t>For example: </a:t>
            </a:r>
          </a:p>
          <a:p>
            <a:r>
              <a:rPr lang="en-US" dirty="0" smtClean="0"/>
              <a:t>The </a:t>
            </a:r>
            <a:r>
              <a:rPr lang="en-US" dirty="0"/>
              <a:t>stochastic prototype</a:t>
            </a:r>
            <a:r>
              <a:rPr lang="en-US" b="1" dirty="0"/>
              <a:t> </a:t>
            </a:r>
            <a:r>
              <a:rPr lang="en-US" dirty="0"/>
              <a:t>provides several outcomes, and it is applied commonly in analyzing investment returns. </a:t>
            </a:r>
            <a:endParaRPr lang="en-US" dirty="0" smtClean="0"/>
          </a:p>
          <a:p>
            <a:r>
              <a:rPr lang="en-US" dirty="0" smtClean="0"/>
              <a:t>First</a:t>
            </a:r>
            <a:r>
              <a:rPr lang="en-US" dirty="0"/>
              <a:t>, it studies the market volatility based on the uncertain input and probability of various </a:t>
            </a:r>
            <a:r>
              <a:rPr lang="en-US" dirty="0" smtClean="0"/>
              <a:t>returns.</a:t>
            </a:r>
          </a:p>
          <a:p>
            <a:r>
              <a:rPr lang="en-US" dirty="0" smtClean="0"/>
              <a:t>Thus</a:t>
            </a:r>
            <a:r>
              <a:rPr lang="en-US" dirty="0"/>
              <a:t>, stochastic modeling in finance helps investors discern the unknown outcomes that usually do not consider in the analysis. </a:t>
            </a:r>
            <a:endParaRPr lang="en-US" dirty="0" smtClean="0"/>
          </a:p>
          <a:p>
            <a:r>
              <a:rPr lang="en-US" dirty="0"/>
              <a:t>T</a:t>
            </a:r>
            <a:r>
              <a:rPr lang="en-US" dirty="0" smtClean="0"/>
              <a:t>he </a:t>
            </a:r>
            <a:r>
              <a:rPr lang="en-US" dirty="0"/>
              <a:t>variable is generally time-series data depicting the difference between historical data, and the final distribution result describes the inputs’ randomness.</a:t>
            </a:r>
          </a:p>
          <a:p>
            <a:endParaRPr lang="en-US" dirty="0"/>
          </a:p>
        </p:txBody>
      </p:sp>
    </p:spTree>
    <p:extLst>
      <p:ext uri="{BB962C8B-B14F-4D97-AF65-F5344CB8AC3E}">
        <p14:creationId xmlns:p14="http://schemas.microsoft.com/office/powerpoint/2010/main" val="1580288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Stochastic vs. Deterministic </a:t>
            </a:r>
            <a:r>
              <a:rPr lang="en-US" b="1" dirty="0" smtClean="0"/>
              <a:t>Modeling</a:t>
            </a:r>
            <a:endParaRPr lang="en-US" dirty="0"/>
          </a:p>
        </p:txBody>
      </p:sp>
      <p:sp>
        <p:nvSpPr>
          <p:cNvPr id="3" name="Content Placeholder 2"/>
          <p:cNvSpPr>
            <a:spLocks noGrp="1"/>
          </p:cNvSpPr>
          <p:nvPr>
            <p:ph idx="1"/>
          </p:nvPr>
        </p:nvSpPr>
        <p:spPr/>
        <p:txBody>
          <a:bodyPr/>
          <a:lstStyle/>
          <a:p>
            <a:r>
              <a:rPr lang="en-US" dirty="0" smtClean="0"/>
              <a:t>The </a:t>
            </a:r>
            <a:r>
              <a:rPr lang="en-US" dirty="0"/>
              <a:t>prime difference between stochastic and deterministic representation is noticeable in the name itself. </a:t>
            </a:r>
            <a:endParaRPr lang="en-US" dirty="0" smtClean="0"/>
          </a:p>
          <a:p>
            <a:r>
              <a:rPr lang="en-US" dirty="0" smtClean="0"/>
              <a:t>The </a:t>
            </a:r>
            <a:r>
              <a:rPr lang="en-US" dirty="0"/>
              <a:t>word “stochastic” indicates a random probability distribution, whereas “deterministic” indicates the absence of randomness.</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4631" y="3768969"/>
            <a:ext cx="5248275" cy="2571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6629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8492" y="914400"/>
            <a:ext cx="8909539" cy="51581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5569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Monte Carlo Simulation</a:t>
            </a:r>
            <a:endParaRPr lang="en-US" dirty="0"/>
          </a:p>
        </p:txBody>
      </p:sp>
      <p:sp>
        <p:nvSpPr>
          <p:cNvPr id="3" name="Content Placeholder 2"/>
          <p:cNvSpPr>
            <a:spLocks noGrp="1"/>
          </p:cNvSpPr>
          <p:nvPr>
            <p:ph idx="1"/>
          </p:nvPr>
        </p:nvSpPr>
        <p:spPr/>
        <p:txBody>
          <a:bodyPr/>
          <a:lstStyle/>
          <a:p>
            <a:r>
              <a:rPr lang="en-US" dirty="0"/>
              <a:t>The Monte Carlo simulation is a probabilistic model that can include an element of uncertainty or randomness in its prediction. </a:t>
            </a:r>
            <a:endParaRPr lang="en-US" dirty="0" smtClean="0"/>
          </a:p>
          <a:p>
            <a:r>
              <a:rPr lang="en-US" dirty="0" smtClean="0"/>
              <a:t>When </a:t>
            </a:r>
            <a:r>
              <a:rPr lang="en-US" dirty="0"/>
              <a:t>you use a probabilistic model to simulate an outcome, you will get different results each time. </a:t>
            </a:r>
            <a:endParaRPr lang="en-US" dirty="0" smtClean="0"/>
          </a:p>
          <a:p>
            <a:r>
              <a:rPr lang="en-US" dirty="0" smtClean="0"/>
              <a:t>For </a:t>
            </a:r>
            <a:r>
              <a:rPr lang="en-US" dirty="0"/>
              <a:t>example, the distance between your home and office is </a:t>
            </a:r>
            <a:r>
              <a:rPr lang="en-US" dirty="0" smtClean="0"/>
              <a:t>fixed.</a:t>
            </a:r>
          </a:p>
          <a:p>
            <a:r>
              <a:rPr lang="en-US" dirty="0" smtClean="0"/>
              <a:t>However</a:t>
            </a:r>
            <a:r>
              <a:rPr lang="en-US" dirty="0"/>
              <a:t>, a probabilistic simulation might predict different travel times by considering factors such as congestion, bad weather, and vehicle breakdowns</a:t>
            </a:r>
            <a:endParaRPr lang="en-US" dirty="0"/>
          </a:p>
        </p:txBody>
      </p:sp>
    </p:spTree>
    <p:extLst>
      <p:ext uri="{BB962C8B-B14F-4D97-AF65-F5344CB8AC3E}">
        <p14:creationId xmlns:p14="http://schemas.microsoft.com/office/powerpoint/2010/main" val="1315955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Uses of Stochastic </a:t>
            </a:r>
            <a:r>
              <a:rPr lang="en-US" b="1" dirty="0" smtClean="0"/>
              <a:t>Modeling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a:t>
            </a:r>
            <a:r>
              <a:rPr lang="en-US" dirty="0"/>
              <a:t>application of stochastic modeling has a broad scope and importance in different fields and areas of study. Some of the prominent uses of it are as follows:</a:t>
            </a:r>
          </a:p>
          <a:p>
            <a:r>
              <a:rPr lang="en-US" b="1" dirty="0"/>
              <a:t>Investment decisions:</a:t>
            </a:r>
            <a:r>
              <a:rPr lang="en-US" dirty="0"/>
              <a:t> Stochastic modeling in finance is predominantly associated with investment decision-making. It is used in financial analysis to decide on investment decisions, return on investment, etc. The model provides the probable outcomes corresponding to various scenarios.</a:t>
            </a:r>
          </a:p>
          <a:p>
            <a:r>
              <a:rPr lang="en-US" b="1" dirty="0"/>
              <a:t>Agriculture:</a:t>
            </a:r>
            <a:r>
              <a:rPr lang="en-US" dirty="0"/>
              <a:t> The model is used in the agriculture field for effective decision-making during uncertain situations. For example, its application in farmland and irrigation management increases farmers’ profit.</a:t>
            </a:r>
          </a:p>
          <a:p>
            <a:r>
              <a:rPr lang="en-US" b="1" dirty="0"/>
              <a:t>Weather forecasting: </a:t>
            </a:r>
            <a:r>
              <a:rPr lang="en-US" dirty="0"/>
              <a:t>The application of stochastic approaches in substantial weather and climate prediction prototype is proven, and stochastic </a:t>
            </a:r>
            <a:r>
              <a:rPr lang="en-US" dirty="0" err="1"/>
              <a:t>predictands</a:t>
            </a:r>
            <a:r>
              <a:rPr lang="en-US" dirty="0"/>
              <a:t> can correct many of the inaccuracies in the other frameworks.</a:t>
            </a:r>
          </a:p>
          <a:p>
            <a:r>
              <a:rPr lang="en-US" b="1" dirty="0"/>
              <a:t>Manufacturing:</a:t>
            </a:r>
            <a:r>
              <a:rPr lang="en-US" dirty="0"/>
              <a:t> Stochastic replicas of a wide range of manufacturing systems are used for practical examination purposes.</a:t>
            </a:r>
          </a:p>
          <a:p>
            <a:r>
              <a:rPr lang="en-US" b="1" dirty="0"/>
              <a:t>Biochemistry and Systems Biology: </a:t>
            </a:r>
            <a:r>
              <a:rPr lang="en-US" dirty="0"/>
              <a:t>Stochastic kinetic </a:t>
            </a:r>
            <a:r>
              <a:rPr lang="en-US" dirty="0" smtClean="0"/>
              <a:t>methods</a:t>
            </a:r>
            <a:r>
              <a:rPr lang="en-US" dirty="0"/>
              <a:t> </a:t>
            </a:r>
            <a:r>
              <a:rPr lang="en-US" dirty="0" smtClean="0"/>
              <a:t>are </a:t>
            </a:r>
            <a:r>
              <a:rPr lang="en-US" dirty="0"/>
              <a:t>used to structure the dynamics of biochemical and biological networks.</a:t>
            </a:r>
          </a:p>
        </p:txBody>
      </p:sp>
    </p:spTree>
    <p:extLst>
      <p:ext uri="{BB962C8B-B14F-4D97-AF65-F5344CB8AC3E}">
        <p14:creationId xmlns:p14="http://schemas.microsoft.com/office/powerpoint/2010/main" val="3012329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Stochastic Process?</a:t>
            </a:r>
            <a:endParaRPr lang="en-US" dirty="0"/>
          </a:p>
        </p:txBody>
      </p:sp>
      <p:sp>
        <p:nvSpPr>
          <p:cNvPr id="3" name="Content Placeholder 2"/>
          <p:cNvSpPr>
            <a:spLocks noGrp="1"/>
          </p:cNvSpPr>
          <p:nvPr>
            <p:ph idx="1"/>
          </p:nvPr>
        </p:nvSpPr>
        <p:spPr>
          <a:xfrm>
            <a:off x="838200" y="1507991"/>
            <a:ext cx="10515600" cy="4351338"/>
          </a:xfrm>
        </p:spPr>
        <p:txBody>
          <a:bodyPr>
            <a:normAutofit/>
          </a:bodyPr>
          <a:lstStyle/>
          <a:p>
            <a:r>
              <a:rPr lang="en-US" sz="2400" dirty="0" smtClean="0"/>
              <a:t>Also called random process</a:t>
            </a:r>
          </a:p>
          <a:p>
            <a:r>
              <a:rPr lang="en-US" sz="2400" dirty="0" smtClean="0"/>
              <a:t>A stochastic process is a family or set of ordered random variables.</a:t>
            </a:r>
          </a:p>
          <a:p>
            <a:r>
              <a:rPr lang="en-US" sz="2400" dirty="0" smtClean="0"/>
              <a:t>The order is indicated by indexing each random variable in the family by a subscript</a:t>
            </a:r>
          </a:p>
          <a:p>
            <a:r>
              <a:rPr lang="en-US" sz="2400" dirty="0" smtClean="0"/>
              <a:t>Usually the ordering is a result of the random variables being observed over time, so </a:t>
            </a:r>
            <a:r>
              <a:rPr lang="en-US" sz="2400" dirty="0" err="1" smtClean="0"/>
              <a:t>xt</a:t>
            </a:r>
            <a:r>
              <a:rPr lang="en-US" sz="2400" dirty="0" smtClean="0"/>
              <a:t> is a random variable that models the value of the stochastic process at a time t.</a:t>
            </a:r>
          </a:p>
          <a:p>
            <a:r>
              <a:rPr lang="en-US" sz="2400" dirty="0" smtClean="0"/>
              <a:t>The random variables in the set can be dependent on one another reflecting the nature of the process being modelled.</a:t>
            </a:r>
          </a:p>
          <a:p>
            <a:endParaRPr lang="en-US" dirty="0"/>
          </a:p>
        </p:txBody>
      </p:sp>
      <p:pic>
        <p:nvPicPr>
          <p:cNvPr id="4" name="Picture 3"/>
          <p:cNvPicPr>
            <a:picLocks noChangeAspect="1"/>
          </p:cNvPicPr>
          <p:nvPr/>
        </p:nvPicPr>
        <p:blipFill>
          <a:blip r:embed="rId2"/>
          <a:stretch>
            <a:fillRect/>
          </a:stretch>
        </p:blipFill>
        <p:spPr>
          <a:xfrm>
            <a:off x="3262312" y="4985868"/>
            <a:ext cx="5667375" cy="1266825"/>
          </a:xfrm>
          <a:prstGeom prst="rect">
            <a:avLst/>
          </a:prstGeom>
        </p:spPr>
      </p:pic>
    </p:spTree>
    <p:extLst>
      <p:ext uri="{BB962C8B-B14F-4D97-AF65-F5344CB8AC3E}">
        <p14:creationId xmlns:p14="http://schemas.microsoft.com/office/powerpoint/2010/main" val="1982311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Variable </a:t>
            </a:r>
            <a:endParaRPr lang="en-US" dirty="0"/>
          </a:p>
        </p:txBody>
      </p:sp>
      <p:sp>
        <p:nvSpPr>
          <p:cNvPr id="3" name="Content Placeholder 2"/>
          <p:cNvSpPr>
            <a:spLocks noGrp="1"/>
          </p:cNvSpPr>
          <p:nvPr>
            <p:ph idx="1"/>
          </p:nvPr>
        </p:nvSpPr>
        <p:spPr/>
        <p:txBody>
          <a:bodyPr/>
          <a:lstStyle/>
          <a:p>
            <a:r>
              <a:rPr lang="en-US" dirty="0"/>
              <a:t>A random variable is </a:t>
            </a:r>
            <a:r>
              <a:rPr lang="en-US" b="1" dirty="0"/>
              <a:t>a variable whose value is unknown or a function that assigns values to each of an experiment's outcomes</a:t>
            </a:r>
            <a:r>
              <a:rPr lang="en-US" dirty="0"/>
              <a:t>. </a:t>
            </a:r>
            <a:endParaRPr lang="en-US" dirty="0" smtClean="0"/>
          </a:p>
          <a:p>
            <a:r>
              <a:rPr lang="en-US" dirty="0" smtClean="0"/>
              <a:t>A </a:t>
            </a:r>
            <a:r>
              <a:rPr lang="en-US" dirty="0"/>
              <a:t>random variable can be either discrete (having specific values) or continuous (any value in a continuous range</a:t>
            </a:r>
            <a:r>
              <a:rPr lang="en-US" dirty="0" smtClean="0"/>
              <a:t>).</a:t>
            </a:r>
          </a:p>
          <a:p>
            <a:r>
              <a:rPr lang="en-US" dirty="0"/>
              <a:t>Why is it called a random variable?</a:t>
            </a:r>
          </a:p>
          <a:p>
            <a:r>
              <a:rPr lang="en-US" dirty="0"/>
              <a:t>So the random variables are called random because </a:t>
            </a:r>
            <a:r>
              <a:rPr lang="en-US" b="1" dirty="0"/>
              <a:t>the value of this variable cannot be defined with certainty</a:t>
            </a:r>
            <a:r>
              <a:rPr lang="en-US" dirty="0"/>
              <a:t>, we can only make a guess and this guess is called the probability of having a particular value of a random variable. In coin toss experiment, P(X=1) = 0.5.</a:t>
            </a:r>
          </a:p>
          <a:p>
            <a:endParaRPr lang="en-US" dirty="0"/>
          </a:p>
        </p:txBody>
      </p:sp>
    </p:spTree>
    <p:extLst>
      <p:ext uri="{BB962C8B-B14F-4D97-AF65-F5344CB8AC3E}">
        <p14:creationId xmlns:p14="http://schemas.microsoft.com/office/powerpoint/2010/main" val="2955372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Stochastic Process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stochastic Process is a collection of random variables {</a:t>
            </a:r>
            <a:r>
              <a:rPr lang="en-US" dirty="0" err="1" smtClean="0"/>
              <a:t>xt</a:t>
            </a:r>
            <a:r>
              <a:rPr lang="en-US" dirty="0" smtClean="0"/>
              <a:t> ; </a:t>
            </a:r>
            <a:r>
              <a:rPr lang="en-US" dirty="0" err="1" smtClean="0"/>
              <a:t>tET</a:t>
            </a:r>
            <a:r>
              <a:rPr lang="en-US" dirty="0" smtClean="0"/>
              <a:t>} defined on the same probability space.</a:t>
            </a:r>
          </a:p>
          <a:p>
            <a:r>
              <a:rPr lang="en-US" dirty="0" smtClean="0"/>
              <a:t>Sample space is a collection or a set of possible outcomes of a random experiment.</a:t>
            </a:r>
          </a:p>
          <a:p>
            <a:r>
              <a:rPr lang="en-US" dirty="0" smtClean="0"/>
              <a:t>The set T is called the index set or time set or time domain</a:t>
            </a:r>
          </a:p>
          <a:p>
            <a:r>
              <a:rPr lang="en-US" dirty="0" smtClean="0"/>
              <a:t>For each </a:t>
            </a:r>
            <a:r>
              <a:rPr lang="en-US" dirty="0" err="1" smtClean="0"/>
              <a:t>tET</a:t>
            </a:r>
            <a:r>
              <a:rPr lang="en-US" dirty="0" smtClean="0"/>
              <a:t> , </a:t>
            </a:r>
            <a:r>
              <a:rPr lang="en-US" dirty="0" err="1" smtClean="0"/>
              <a:t>xt</a:t>
            </a:r>
            <a:r>
              <a:rPr lang="en-US" dirty="0" smtClean="0"/>
              <a:t> is a random variable and it denotes the state of the process at time t.</a:t>
            </a:r>
          </a:p>
          <a:p>
            <a:r>
              <a:rPr lang="en-US" dirty="0" smtClean="0"/>
              <a:t>The set of values that the random variables </a:t>
            </a:r>
            <a:r>
              <a:rPr lang="en-US" dirty="0" err="1" smtClean="0"/>
              <a:t>xt</a:t>
            </a:r>
            <a:r>
              <a:rPr lang="en-US" dirty="0" smtClean="0"/>
              <a:t> are capable of taking is called state space of the process </a:t>
            </a:r>
            <a:r>
              <a:rPr lang="en-US" dirty="0" smtClean="0"/>
              <a:t>and </a:t>
            </a:r>
            <a:r>
              <a:rPr lang="en-US" dirty="0" smtClean="0"/>
              <a:t>is denoted by S.</a:t>
            </a:r>
          </a:p>
          <a:p>
            <a:r>
              <a:rPr lang="en-US" dirty="0" smtClean="0"/>
              <a:t>Let St be the set of all possible values of </a:t>
            </a:r>
            <a:r>
              <a:rPr lang="en-US" dirty="0" err="1" smtClean="0"/>
              <a:t>xt</a:t>
            </a:r>
            <a:r>
              <a:rPr lang="en-US" dirty="0" smtClean="0"/>
              <a:t> for </a:t>
            </a:r>
            <a:r>
              <a:rPr lang="en-US" dirty="0" err="1" smtClean="0"/>
              <a:t>tET</a:t>
            </a:r>
            <a:r>
              <a:rPr lang="en-US" dirty="0" smtClean="0"/>
              <a:t>.</a:t>
            </a:r>
          </a:p>
          <a:p>
            <a:r>
              <a:rPr lang="en-US" dirty="0" smtClean="0"/>
              <a:t>Normally, we have </a:t>
            </a:r>
            <a:r>
              <a:rPr lang="en-US" dirty="0" smtClean="0"/>
              <a:t>St=S </a:t>
            </a:r>
            <a:r>
              <a:rPr lang="en-US" dirty="0" smtClean="0"/>
              <a:t>(</a:t>
            </a:r>
            <a:r>
              <a:rPr lang="en-US" dirty="0" err="1" smtClean="0"/>
              <a:t>i.e</a:t>
            </a:r>
            <a:r>
              <a:rPr lang="en-US" dirty="0" smtClean="0"/>
              <a:t> independent of t),</a:t>
            </a:r>
          </a:p>
          <a:p>
            <a:r>
              <a:rPr lang="en-US" dirty="0" smtClean="0"/>
              <a:t>Otherwise, we take S= U (</a:t>
            </a:r>
            <a:r>
              <a:rPr lang="en-US" dirty="0" err="1" smtClean="0"/>
              <a:t>tET</a:t>
            </a:r>
            <a:r>
              <a:rPr lang="en-US" dirty="0" smtClean="0"/>
              <a:t>) St</a:t>
            </a:r>
          </a:p>
          <a:p>
            <a:endParaRPr lang="en-US" dirty="0"/>
          </a:p>
        </p:txBody>
      </p:sp>
    </p:spTree>
    <p:extLst>
      <p:ext uri="{BB962C8B-B14F-4D97-AF65-F5344CB8AC3E}">
        <p14:creationId xmlns:p14="http://schemas.microsoft.com/office/powerpoint/2010/main" val="3437847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lnSpcReduction="10000"/>
          </a:bodyPr>
          <a:lstStyle/>
          <a:p>
            <a:r>
              <a:rPr lang="en-US" dirty="0" smtClean="0"/>
              <a:t>Example 1:</a:t>
            </a:r>
            <a:br>
              <a:rPr lang="en-US" dirty="0" smtClean="0"/>
            </a:br>
            <a:r>
              <a:rPr lang="en-US" dirty="0" smtClean="0"/>
              <a:t>Let </a:t>
            </a:r>
            <a:r>
              <a:rPr lang="en-US" dirty="0" err="1" smtClean="0"/>
              <a:t>Xn</a:t>
            </a:r>
            <a:r>
              <a:rPr lang="en-US" dirty="0" smtClean="0"/>
              <a:t> be the temperature in Degree Celsius recorded in Karachi at 12 pm on nth day. The state space of the stochastic process {</a:t>
            </a:r>
            <a:r>
              <a:rPr lang="en-US" dirty="0" err="1" smtClean="0"/>
              <a:t>Xn</a:t>
            </a:r>
            <a:r>
              <a:rPr lang="en-US" dirty="0" smtClean="0"/>
              <a:t>: n&gt;/1} can be taken to be S={</a:t>
            </a:r>
            <a:r>
              <a:rPr lang="en-US" dirty="0" smtClean="0"/>
              <a:t>20-45</a:t>
            </a:r>
            <a:r>
              <a:rPr lang="en-US" dirty="0" smtClean="0"/>
              <a:t>). Here T={1,2,3…..}.</a:t>
            </a:r>
          </a:p>
          <a:p>
            <a:r>
              <a:rPr lang="en-US" dirty="0" smtClean="0"/>
              <a:t>State Space is Continuous but Time is discrete. So this is discrete time stochastic process</a:t>
            </a:r>
          </a:p>
          <a:p>
            <a:r>
              <a:rPr lang="en-US" dirty="0" smtClean="0"/>
              <a:t>Example 2:</a:t>
            </a:r>
            <a:br>
              <a:rPr lang="en-US" dirty="0" smtClean="0"/>
            </a:br>
            <a:r>
              <a:rPr lang="en-US" dirty="0" smtClean="0"/>
              <a:t>Let </a:t>
            </a:r>
            <a:r>
              <a:rPr lang="en-US" dirty="0" err="1" smtClean="0"/>
              <a:t>Xn</a:t>
            </a:r>
            <a:r>
              <a:rPr lang="en-US" dirty="0" smtClean="0"/>
              <a:t> be the outcome of the nth toss of a six sided dice. The state space of {</a:t>
            </a:r>
            <a:r>
              <a:rPr lang="en-US" dirty="0" err="1" smtClean="0"/>
              <a:t>Xn</a:t>
            </a:r>
            <a:r>
              <a:rPr lang="en-US" dirty="0" smtClean="0"/>
              <a:t>: n&gt;1} is S={1,2,3,4,5,6}. Here T={1,2,3…} T is the toss not time. </a:t>
            </a:r>
          </a:p>
          <a:p>
            <a:r>
              <a:rPr lang="en-US" dirty="0" smtClean="0"/>
              <a:t>Both are discrete so this is Discrete time stochastic process</a:t>
            </a:r>
          </a:p>
          <a:p>
            <a:pPr marL="0" indent="0">
              <a:buNone/>
            </a:pPr>
            <a:endParaRPr lang="en-US" dirty="0"/>
          </a:p>
        </p:txBody>
      </p:sp>
    </p:spTree>
    <p:extLst>
      <p:ext uri="{BB962C8B-B14F-4D97-AF65-F5344CB8AC3E}">
        <p14:creationId xmlns:p14="http://schemas.microsoft.com/office/powerpoint/2010/main" val="689525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endParaRPr lang="en-US" dirty="0"/>
          </a:p>
        </p:txBody>
      </p:sp>
      <p:sp>
        <p:nvSpPr>
          <p:cNvPr id="3" name="Content Placeholder 2"/>
          <p:cNvSpPr>
            <a:spLocks noGrp="1"/>
          </p:cNvSpPr>
          <p:nvPr>
            <p:ph idx="1"/>
          </p:nvPr>
        </p:nvSpPr>
        <p:spPr/>
        <p:txBody>
          <a:bodyPr/>
          <a:lstStyle/>
          <a:p>
            <a:r>
              <a:rPr lang="en-US" dirty="0" smtClean="0"/>
              <a:t>Example 3:</a:t>
            </a:r>
            <a:br>
              <a:rPr lang="en-US" dirty="0" smtClean="0"/>
            </a:br>
            <a:r>
              <a:rPr lang="en-US" dirty="0" smtClean="0"/>
              <a:t>A motor insurance company reviews the status of its customers yearly, Three levels of discounts are possible (0%, 20%, 40%) depending on the accident or claim record of the driver. Let </a:t>
            </a:r>
            <a:r>
              <a:rPr lang="en-US" dirty="0" err="1" smtClean="0"/>
              <a:t>Xn</a:t>
            </a:r>
            <a:r>
              <a:rPr lang="en-US" dirty="0" smtClean="0"/>
              <a:t> denote the status of a customer after completion of the nth year. The state space of the stochastic process {</a:t>
            </a:r>
            <a:r>
              <a:rPr lang="en-US" dirty="0" err="1" smtClean="0"/>
              <a:t>Xn</a:t>
            </a:r>
            <a:r>
              <a:rPr lang="en-US" dirty="0" smtClean="0"/>
              <a:t>: n&gt;/0} is S={0,20,40}, Clearly X0 denotes the status of a new customer and xo=0. Here T={0,1,2…..}</a:t>
            </a:r>
          </a:p>
          <a:p>
            <a:r>
              <a:rPr lang="en-US" dirty="0" smtClean="0"/>
              <a:t>State Space is discrete and time is also discrete.</a:t>
            </a:r>
          </a:p>
          <a:p>
            <a:endParaRPr lang="en-US" dirty="0"/>
          </a:p>
        </p:txBody>
      </p:sp>
    </p:spTree>
    <p:extLst>
      <p:ext uri="{BB962C8B-B14F-4D97-AF65-F5344CB8AC3E}">
        <p14:creationId xmlns:p14="http://schemas.microsoft.com/office/powerpoint/2010/main" val="2507041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Example 4: Suppose a machine can be in two states: running or failed. Let </a:t>
            </a:r>
            <a:r>
              <a:rPr lang="en-US" dirty="0" err="1" smtClean="0"/>
              <a:t>Xt</a:t>
            </a:r>
            <a:r>
              <a:rPr lang="en-US" dirty="0" smtClean="0"/>
              <a:t> be the state of the machine at time t. Then the state space of {</a:t>
            </a:r>
            <a:r>
              <a:rPr lang="en-US" dirty="0" err="1" smtClean="0"/>
              <a:t>Xt:t</a:t>
            </a:r>
            <a:r>
              <a:rPr lang="en-US" dirty="0" smtClean="0"/>
              <a:t>&gt;/0} is S={running, failed}. Here T=[0,infinity].</a:t>
            </a:r>
          </a:p>
          <a:p>
            <a:r>
              <a:rPr lang="en-US" dirty="0" smtClean="0"/>
              <a:t>State space is discrete but time is continuous</a:t>
            </a:r>
          </a:p>
          <a:p>
            <a:r>
              <a:rPr lang="en-US" dirty="0" smtClean="0"/>
              <a:t>One person cannot measure the state </a:t>
            </a:r>
            <a:r>
              <a:rPr lang="en-US" dirty="0" err="1" smtClean="0"/>
              <a:t>upto</a:t>
            </a:r>
            <a:r>
              <a:rPr lang="en-US" dirty="0" smtClean="0"/>
              <a:t> infinity but theoretically more than 1 person can do this job.</a:t>
            </a:r>
          </a:p>
          <a:p>
            <a:r>
              <a:rPr lang="en-US" dirty="0" smtClean="0"/>
              <a:t>Example 5:</a:t>
            </a:r>
            <a:br>
              <a:rPr lang="en-US" dirty="0" smtClean="0"/>
            </a:br>
            <a:r>
              <a:rPr lang="en-US" dirty="0" smtClean="0"/>
              <a:t>Let </a:t>
            </a:r>
            <a:r>
              <a:rPr lang="en-US" dirty="0" err="1" smtClean="0"/>
              <a:t>Xt</a:t>
            </a:r>
            <a:r>
              <a:rPr lang="en-US" dirty="0" smtClean="0"/>
              <a:t> be the state {w.r.t to Covid-19} of a person at time t. Then the state space of {</a:t>
            </a:r>
            <a:r>
              <a:rPr lang="en-US" dirty="0" err="1" smtClean="0"/>
              <a:t>Xt:t</a:t>
            </a:r>
            <a:r>
              <a:rPr lang="en-US" dirty="0" smtClean="0"/>
              <a:t>&gt;/0} can be S= {susceptible, infected, recovered, dead}. Here theoretically we may take T=[0, infinity] but practically T may be [0,150] only.</a:t>
            </a:r>
          </a:p>
          <a:p>
            <a:r>
              <a:rPr lang="en-US" dirty="0" smtClean="0"/>
              <a:t>State space is discrete but time is continuous</a:t>
            </a:r>
          </a:p>
          <a:p>
            <a:endParaRPr lang="en-US" dirty="0"/>
          </a:p>
        </p:txBody>
      </p:sp>
    </p:spTree>
    <p:extLst>
      <p:ext uri="{BB962C8B-B14F-4D97-AF65-F5344CB8AC3E}">
        <p14:creationId xmlns:p14="http://schemas.microsoft.com/office/powerpoint/2010/main" val="2744493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endParaRPr lang="en-US" dirty="0"/>
          </a:p>
        </p:txBody>
      </p:sp>
      <p:sp>
        <p:nvSpPr>
          <p:cNvPr id="3" name="Content Placeholder 2"/>
          <p:cNvSpPr>
            <a:spLocks noGrp="1"/>
          </p:cNvSpPr>
          <p:nvPr>
            <p:ph idx="1"/>
          </p:nvPr>
        </p:nvSpPr>
        <p:spPr/>
        <p:txBody>
          <a:bodyPr/>
          <a:lstStyle/>
          <a:p>
            <a:r>
              <a:rPr lang="en-US" dirty="0" smtClean="0"/>
              <a:t>Example 6:</a:t>
            </a:r>
            <a:br>
              <a:rPr lang="en-US" dirty="0" smtClean="0"/>
            </a:br>
            <a:r>
              <a:rPr lang="en-US" dirty="0" smtClean="0"/>
              <a:t>Let </a:t>
            </a:r>
            <a:r>
              <a:rPr lang="en-US" dirty="0" err="1" smtClean="0"/>
              <a:t>Xt</a:t>
            </a:r>
            <a:r>
              <a:rPr lang="en-US" dirty="0" smtClean="0"/>
              <a:t> be the temperature in degrees recorded at Karachi airport at time t. Then the state space of {</a:t>
            </a:r>
            <a:r>
              <a:rPr lang="en-US" dirty="0" err="1" smtClean="0"/>
              <a:t>Xt</a:t>
            </a:r>
            <a:r>
              <a:rPr lang="en-US" dirty="0" smtClean="0"/>
              <a:t>: t&gt;/0} can be S={20, 45]. Here T=[0, to infinity]</a:t>
            </a:r>
          </a:p>
          <a:p>
            <a:r>
              <a:rPr lang="en-US" dirty="0" smtClean="0"/>
              <a:t>Both are continuous.</a:t>
            </a:r>
          </a:p>
          <a:p>
            <a:r>
              <a:rPr lang="en-US" dirty="0" smtClean="0"/>
              <a:t>Example 7:</a:t>
            </a:r>
            <a:br>
              <a:rPr lang="en-US" dirty="0" smtClean="0"/>
            </a:br>
            <a:r>
              <a:rPr lang="en-US" dirty="0" smtClean="0"/>
              <a:t>Let </a:t>
            </a:r>
            <a:r>
              <a:rPr lang="en-US" dirty="0" err="1" smtClean="0"/>
              <a:t>Xt</a:t>
            </a:r>
            <a:r>
              <a:rPr lang="en-US" dirty="0" smtClean="0"/>
              <a:t> be the value of a stock at time t. Then the state space of {</a:t>
            </a:r>
            <a:r>
              <a:rPr lang="en-US" dirty="0" err="1" smtClean="0"/>
              <a:t>Xt</a:t>
            </a:r>
            <a:r>
              <a:rPr lang="en-US" dirty="0" smtClean="0"/>
              <a:t>: t&gt;0} is S={0, infinity}. Here T=[0, infinity]. In practice , the stock values are  discrete, being integer multiples of 0.01.</a:t>
            </a:r>
          </a:p>
          <a:p>
            <a:r>
              <a:rPr lang="en-US" dirty="0" smtClean="0"/>
              <a:t>Both are continuous</a:t>
            </a:r>
            <a:endParaRPr lang="en-US" dirty="0"/>
          </a:p>
        </p:txBody>
      </p:sp>
    </p:spTree>
    <p:extLst>
      <p:ext uri="{BB962C8B-B14F-4D97-AF65-F5344CB8AC3E}">
        <p14:creationId xmlns:p14="http://schemas.microsoft.com/office/powerpoint/2010/main" val="1607576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Possibilities of the State Space and Time</a:t>
            </a:r>
            <a:endParaRPr lang="en-US" dirty="0"/>
          </a:p>
        </p:txBody>
      </p:sp>
      <p:sp>
        <p:nvSpPr>
          <p:cNvPr id="3" name="Content Placeholder 2"/>
          <p:cNvSpPr>
            <a:spLocks noGrp="1"/>
          </p:cNvSpPr>
          <p:nvPr>
            <p:ph idx="1"/>
          </p:nvPr>
        </p:nvSpPr>
        <p:spPr/>
        <p:txBody>
          <a:bodyPr/>
          <a:lstStyle/>
          <a:p>
            <a:r>
              <a:rPr lang="en-US" dirty="0" smtClean="0"/>
              <a:t>Based on the nature of S and T, Stochastic Process can be classified as follows:</a:t>
            </a:r>
          </a:p>
          <a:p>
            <a:r>
              <a:rPr lang="en-US" dirty="0" smtClean="0"/>
              <a:t>1. Discrete Time and discrete state space.</a:t>
            </a:r>
          </a:p>
          <a:p>
            <a:r>
              <a:rPr lang="en-US" dirty="0" smtClean="0"/>
              <a:t>2. Discrete time and continuous state space</a:t>
            </a:r>
          </a:p>
          <a:p>
            <a:r>
              <a:rPr lang="en-US" dirty="0" smtClean="0"/>
              <a:t>3. continuous time and discrete state space.</a:t>
            </a:r>
          </a:p>
          <a:p>
            <a:r>
              <a:rPr lang="en-US" dirty="0" smtClean="0"/>
              <a:t>4. Continuous time and continuous state space</a:t>
            </a:r>
            <a:endParaRPr lang="en-US" dirty="0"/>
          </a:p>
        </p:txBody>
      </p:sp>
    </p:spTree>
    <p:extLst>
      <p:ext uri="{BB962C8B-B14F-4D97-AF65-F5344CB8AC3E}">
        <p14:creationId xmlns:p14="http://schemas.microsoft.com/office/powerpoint/2010/main" val="98247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TotalTime>
  <Words>885</Words>
  <Application>Microsoft Office PowerPoint</Application>
  <PresentationFormat>Custom</PresentationFormat>
  <Paragraphs>90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STOCHASTIC PROCESSES</vt:lpstr>
      <vt:lpstr>What is Stochastic Process?</vt:lpstr>
      <vt:lpstr>Random Variable </vt:lpstr>
      <vt:lpstr>Stochastic Process</vt:lpstr>
      <vt:lpstr>Examples</vt:lpstr>
      <vt:lpstr>Examples </vt:lpstr>
      <vt:lpstr>Examples</vt:lpstr>
      <vt:lpstr>Examples </vt:lpstr>
      <vt:lpstr>Possibilities of the State Space and Time</vt:lpstr>
      <vt:lpstr>Examples of Possible Stochastic Process</vt:lpstr>
      <vt:lpstr>Applications of Stochastic Process</vt:lpstr>
      <vt:lpstr>Examples</vt:lpstr>
      <vt:lpstr>Stochastic Modelling</vt:lpstr>
      <vt:lpstr>Stochastic vs. Deterministic Modeling</vt:lpstr>
      <vt:lpstr>PowerPoint Presentation</vt:lpstr>
      <vt:lpstr>Monte Carlo Simulation</vt:lpstr>
      <vt:lpstr>Uses of Stochastic Modeling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STOCHASTIC PROCESSES</dc:title>
  <dc:creator>Microsoft account</dc:creator>
  <cp:lastModifiedBy>Admin</cp:lastModifiedBy>
  <cp:revision>14</cp:revision>
  <dcterms:created xsi:type="dcterms:W3CDTF">2023-03-05T17:20:33Z</dcterms:created>
  <dcterms:modified xsi:type="dcterms:W3CDTF">2023-03-06T06:01:41Z</dcterms:modified>
</cp:coreProperties>
</file>