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22F19D-C291-4071-B7A8-2A5B86A7C4C5}"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381463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2F19D-C291-4071-B7A8-2A5B86A7C4C5}"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92917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2F19D-C291-4071-B7A8-2A5B86A7C4C5}"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165867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2F19D-C291-4071-B7A8-2A5B86A7C4C5}"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114769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2F19D-C291-4071-B7A8-2A5B86A7C4C5}"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398315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22F19D-C291-4071-B7A8-2A5B86A7C4C5}"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17672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22F19D-C291-4071-B7A8-2A5B86A7C4C5}"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17185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22F19D-C291-4071-B7A8-2A5B86A7C4C5}"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16986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2F19D-C291-4071-B7A8-2A5B86A7C4C5}"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180583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2F19D-C291-4071-B7A8-2A5B86A7C4C5}"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294228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2F19D-C291-4071-B7A8-2A5B86A7C4C5}"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25DF7-AD31-402E-ADA4-F24C2B934504}" type="slidenum">
              <a:rPr lang="en-US" smtClean="0"/>
              <a:t>‹#›</a:t>
            </a:fld>
            <a:endParaRPr lang="en-US"/>
          </a:p>
        </p:txBody>
      </p:sp>
    </p:spTree>
    <p:extLst>
      <p:ext uri="{BB962C8B-B14F-4D97-AF65-F5344CB8AC3E}">
        <p14:creationId xmlns:p14="http://schemas.microsoft.com/office/powerpoint/2010/main" val="31562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2F19D-C291-4071-B7A8-2A5B86A7C4C5}" type="datetimeFigureOut">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25DF7-AD31-402E-ADA4-F24C2B934504}" type="slidenum">
              <a:rPr lang="en-US" smtClean="0"/>
              <a:t>‹#›</a:t>
            </a:fld>
            <a:endParaRPr lang="en-US"/>
          </a:p>
        </p:txBody>
      </p:sp>
    </p:spTree>
    <p:extLst>
      <p:ext uri="{BB962C8B-B14F-4D97-AF65-F5344CB8AC3E}">
        <p14:creationId xmlns:p14="http://schemas.microsoft.com/office/powerpoint/2010/main" val="188636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STOCHASTIC PROCESSES</a:t>
            </a:r>
          </a:p>
        </p:txBody>
      </p:sp>
      <p:sp>
        <p:nvSpPr>
          <p:cNvPr id="3" name="Subtitle 2"/>
          <p:cNvSpPr>
            <a:spLocks noGrp="1"/>
          </p:cNvSpPr>
          <p:nvPr>
            <p:ph type="subTitle" idx="1"/>
          </p:nvPr>
        </p:nvSpPr>
        <p:spPr/>
        <p:txBody>
          <a:bodyPr/>
          <a:lstStyle/>
          <a:p>
            <a:r>
              <a:rPr lang="en-US" dirty="0"/>
              <a:t>LECTURE-2</a:t>
            </a:r>
            <a:br>
              <a:rPr lang="en-US" dirty="0"/>
            </a:br>
            <a:r>
              <a:rPr lang="en-US" dirty="0"/>
              <a:t>CC: Ms. </a:t>
            </a:r>
            <a:r>
              <a:rPr lang="en-US" dirty="0" err="1"/>
              <a:t>Shiza</a:t>
            </a:r>
            <a:r>
              <a:rPr lang="en-US" dirty="0"/>
              <a:t> </a:t>
            </a:r>
            <a:r>
              <a:rPr lang="en-US" dirty="0" err="1"/>
              <a:t>Riaz</a:t>
            </a:r>
            <a:r>
              <a:rPr lang="en-US" dirty="0"/>
              <a:t> </a:t>
            </a:r>
            <a:r>
              <a:rPr lang="en-US" dirty="0" err="1"/>
              <a:t>Memon</a:t>
            </a:r>
            <a:endParaRPr lang="en-US" dirty="0"/>
          </a:p>
        </p:txBody>
      </p:sp>
    </p:spTree>
    <p:extLst>
      <p:ext uri="{BB962C8B-B14F-4D97-AF65-F5344CB8AC3E}">
        <p14:creationId xmlns:p14="http://schemas.microsoft.com/office/powerpoint/2010/main" val="293046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In a certain market , only two brands of cold drinks A and B are sold. Given that a man last purchased brand A, there is 80% chance that he would purchase the same brand in the next purchase, while if a man purchased brand B , there is 90% chance that his next purchase would be brand B. Using this information:</a:t>
            </a:r>
            <a:br>
              <a:rPr lang="en-US" dirty="0"/>
            </a:br>
            <a:r>
              <a:rPr lang="en-US" dirty="0"/>
              <a:t>a) Develop transition probability matrix</a:t>
            </a:r>
            <a:br>
              <a:rPr lang="en-US" dirty="0"/>
            </a:br>
            <a:r>
              <a:rPr lang="en-US" dirty="0"/>
              <a:t>b)Interpret the state transition matrix in terms of </a:t>
            </a:r>
            <a:r>
              <a:rPr lang="en-US" dirty="0" err="1"/>
              <a:t>i</a:t>
            </a:r>
            <a:r>
              <a:rPr lang="en-US" dirty="0"/>
              <a:t>)Retention &amp; loss</a:t>
            </a:r>
            <a:br>
              <a:rPr lang="en-US" dirty="0"/>
            </a:br>
            <a:r>
              <a:rPr lang="en-US" dirty="0"/>
              <a:t>ii)Retention &amp; gain</a:t>
            </a:r>
            <a:br>
              <a:rPr lang="en-US" dirty="0"/>
            </a:br>
            <a:r>
              <a:rPr lang="en-US" dirty="0"/>
              <a:t>c) Draw Transition Diagram.</a:t>
            </a:r>
          </a:p>
        </p:txBody>
      </p:sp>
    </p:spTree>
    <p:extLst>
      <p:ext uri="{BB962C8B-B14F-4D97-AF65-F5344CB8AC3E}">
        <p14:creationId xmlns:p14="http://schemas.microsoft.com/office/powerpoint/2010/main" val="258097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a:t>
            </a:r>
          </a:p>
        </p:txBody>
      </p:sp>
      <p:sp>
        <p:nvSpPr>
          <p:cNvPr id="3" name="Content Placeholder 2"/>
          <p:cNvSpPr>
            <a:spLocks noGrp="1"/>
          </p:cNvSpPr>
          <p:nvPr>
            <p:ph idx="1"/>
          </p:nvPr>
        </p:nvSpPr>
        <p:spPr/>
        <p:txBody>
          <a:bodyPr/>
          <a:lstStyle/>
          <a:p>
            <a:pPr lvl="8"/>
            <a:r>
              <a:rPr lang="en-US" dirty="0"/>
              <a:t>Next purchase (n=1)</a:t>
            </a:r>
          </a:p>
          <a:p>
            <a:pPr lvl="8"/>
            <a:r>
              <a:rPr lang="en-US" dirty="0"/>
              <a:t>                  A    	 B</a:t>
            </a:r>
          </a:p>
          <a:p>
            <a:r>
              <a:rPr lang="en-US" dirty="0"/>
              <a:t>P= Present purchase (n=0)   A	   [0.8   0.2]  =1</a:t>
            </a:r>
          </a:p>
          <a:p>
            <a:pPr lvl="8"/>
            <a:r>
              <a:rPr lang="en-US" dirty="0"/>
              <a:t>       B        [0.1      0.9] =1</a:t>
            </a:r>
          </a:p>
          <a:p>
            <a:pPr lvl="8"/>
            <a:endParaRPr lang="en-US" dirty="0"/>
          </a:p>
          <a:p>
            <a:pPr marL="3657600" lvl="8" indent="0">
              <a:buNone/>
            </a:pPr>
            <a:endParaRPr lang="en-US" dirty="0"/>
          </a:p>
        </p:txBody>
      </p:sp>
    </p:spTree>
    <p:extLst>
      <p:ext uri="{BB962C8B-B14F-4D97-AF65-F5344CB8AC3E}">
        <p14:creationId xmlns:p14="http://schemas.microsoft.com/office/powerpoint/2010/main" val="362979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b)</a:t>
            </a:r>
          </a:p>
        </p:txBody>
      </p:sp>
      <p:sp>
        <p:nvSpPr>
          <p:cNvPr id="3" name="Content Placeholder 2"/>
          <p:cNvSpPr>
            <a:spLocks noGrp="1"/>
          </p:cNvSpPr>
          <p:nvPr>
            <p:ph idx="1"/>
          </p:nvPr>
        </p:nvSpPr>
        <p:spPr/>
        <p:txBody>
          <a:bodyPr>
            <a:normAutofit fontScale="77500" lnSpcReduction="20000"/>
          </a:bodyPr>
          <a:lstStyle/>
          <a:p>
            <a:r>
              <a:rPr lang="en-US" dirty="0"/>
              <a:t>Row wise retention &amp; loss</a:t>
            </a:r>
          </a:p>
          <a:p>
            <a:r>
              <a:rPr lang="en-US" dirty="0"/>
              <a:t>P11 or </a:t>
            </a:r>
            <a:r>
              <a:rPr lang="en-US" dirty="0" err="1"/>
              <a:t>Paa</a:t>
            </a:r>
            <a:r>
              <a:rPr lang="en-US" dirty="0"/>
              <a:t> = P (A next time at t=1/ at initial state A at t=0)</a:t>
            </a:r>
            <a:br>
              <a:rPr lang="en-US" dirty="0"/>
            </a:br>
            <a:r>
              <a:rPr lang="en-US" dirty="0"/>
              <a:t>P11 = 0.8 or 80% = retention to A</a:t>
            </a:r>
          </a:p>
          <a:p>
            <a:r>
              <a:rPr lang="en-US" dirty="0"/>
              <a:t>P12 or </a:t>
            </a:r>
            <a:r>
              <a:rPr lang="en-US" dirty="0" err="1"/>
              <a:t>Pab</a:t>
            </a:r>
            <a:r>
              <a:rPr lang="en-US" dirty="0"/>
              <a:t>= P (B next time at t=1/ at initial state A at t=0)</a:t>
            </a:r>
          </a:p>
          <a:p>
            <a:r>
              <a:rPr lang="en-US" dirty="0"/>
              <a:t>P12= 0.2 or 20 % = loss to A</a:t>
            </a:r>
          </a:p>
          <a:p>
            <a:r>
              <a:rPr lang="en-US" dirty="0"/>
              <a:t>Column wise Retention &amp; Gain</a:t>
            </a:r>
            <a:br>
              <a:rPr lang="en-US" dirty="0"/>
            </a:br>
            <a:r>
              <a:rPr lang="en-US" dirty="0"/>
              <a:t>P21 or </a:t>
            </a:r>
            <a:r>
              <a:rPr lang="en-US" dirty="0" err="1"/>
              <a:t>Pba</a:t>
            </a:r>
            <a:r>
              <a:rPr lang="en-US" dirty="0"/>
              <a:t> = P (A next time at t=1/ at initial state B at t=0)</a:t>
            </a:r>
          </a:p>
          <a:p>
            <a:r>
              <a:rPr lang="en-US" dirty="0"/>
              <a:t>P21= 0.1 or 10% = loss to B</a:t>
            </a:r>
          </a:p>
          <a:p>
            <a:r>
              <a:rPr lang="en-US" dirty="0"/>
              <a:t>P22 or </a:t>
            </a:r>
            <a:r>
              <a:rPr lang="en-US" dirty="0" err="1"/>
              <a:t>Pbb</a:t>
            </a:r>
            <a:r>
              <a:rPr lang="en-US" dirty="0"/>
              <a:t>= P (B next time at t=1/ at initial state B at t=0)</a:t>
            </a:r>
          </a:p>
          <a:p>
            <a:r>
              <a:rPr lang="en-US" dirty="0"/>
              <a:t>P22 = 0.9 or 90 % = retention to B</a:t>
            </a:r>
          </a:p>
          <a:p>
            <a:endParaRPr lang="en-US" dirty="0"/>
          </a:p>
          <a:p>
            <a:br>
              <a:rPr lang="en-US" dirty="0"/>
            </a:br>
            <a:endParaRPr lang="en-US" dirty="0"/>
          </a:p>
        </p:txBody>
      </p:sp>
    </p:spTree>
    <p:extLst>
      <p:ext uri="{BB962C8B-B14F-4D97-AF65-F5344CB8AC3E}">
        <p14:creationId xmlns:p14="http://schemas.microsoft.com/office/powerpoint/2010/main" val="155735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a:t>
            </a:r>
          </a:p>
        </p:txBody>
      </p:sp>
      <p:sp>
        <p:nvSpPr>
          <p:cNvPr id="3" name="Content Placeholder 2"/>
          <p:cNvSpPr>
            <a:spLocks noGrp="1"/>
          </p:cNvSpPr>
          <p:nvPr>
            <p:ph idx="1"/>
          </p:nvPr>
        </p:nvSpPr>
        <p:spPr/>
        <p:txBody>
          <a:bodyPr/>
          <a:lstStyle/>
          <a:p>
            <a:r>
              <a:rPr lang="en-US" dirty="0"/>
              <a:t>Transition Diagram</a:t>
            </a:r>
          </a:p>
          <a:p>
            <a:r>
              <a:rPr lang="en-US" dirty="0"/>
              <a:t>Absorbing state= A to B Transition and B to A transition movement is possible </a:t>
            </a:r>
          </a:p>
          <a:p>
            <a:endParaRPr lang="en-US" dirty="0"/>
          </a:p>
          <a:p>
            <a:endParaRPr lang="en-US" dirty="0"/>
          </a:p>
        </p:txBody>
      </p:sp>
      <p:pic>
        <p:nvPicPr>
          <p:cNvPr id="14" name="Picture 13"/>
          <p:cNvPicPr>
            <a:picLocks noChangeAspect="1"/>
          </p:cNvPicPr>
          <p:nvPr/>
        </p:nvPicPr>
        <p:blipFill>
          <a:blip r:embed="rId2"/>
          <a:stretch>
            <a:fillRect/>
          </a:stretch>
        </p:blipFill>
        <p:spPr>
          <a:xfrm>
            <a:off x="3657600" y="3541489"/>
            <a:ext cx="4340179" cy="1983548"/>
          </a:xfrm>
          <a:prstGeom prst="rect">
            <a:avLst/>
          </a:prstGeom>
        </p:spPr>
      </p:pic>
    </p:spTree>
    <p:extLst>
      <p:ext uri="{BB962C8B-B14F-4D97-AF65-F5344CB8AC3E}">
        <p14:creationId xmlns:p14="http://schemas.microsoft.com/office/powerpoint/2010/main" val="53971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r>
              <a:rPr lang="en-US" dirty="0"/>
              <a:t>Q) The school of International studies for population found out by its survey that the mobility of a population of a state to the village, town and city is in the following percentages:</a:t>
            </a:r>
            <a:br>
              <a:rPr lang="en-US" dirty="0"/>
            </a:br>
            <a:r>
              <a:rPr lang="en-US" dirty="0"/>
              <a:t>			Village   Town   City</a:t>
            </a:r>
          </a:p>
          <a:p>
            <a:r>
              <a:rPr lang="en-US" dirty="0"/>
              <a:t>From  Village 	50%	      30%     20%</a:t>
            </a:r>
            <a:br>
              <a:rPr lang="en-US" dirty="0"/>
            </a:br>
            <a:r>
              <a:rPr lang="en-US" dirty="0"/>
              <a:t>	    Town	10%	      70%     20%</a:t>
            </a:r>
            <a:br>
              <a:rPr lang="en-US" dirty="0"/>
            </a:br>
            <a:r>
              <a:rPr lang="en-US" dirty="0"/>
              <a:t>	     City	 10%	       40%     50%</a:t>
            </a:r>
          </a:p>
          <a:p>
            <a:r>
              <a:rPr lang="en-US" dirty="0"/>
              <a:t>A) Interpret the state transition matrix in terms of </a:t>
            </a:r>
            <a:r>
              <a:rPr lang="en-US" dirty="0" err="1"/>
              <a:t>i</a:t>
            </a:r>
            <a:r>
              <a:rPr lang="en-US" dirty="0"/>
              <a:t>) Retention &amp; Loss ii) Retention &amp; gain</a:t>
            </a:r>
          </a:p>
          <a:p>
            <a:r>
              <a:rPr lang="en-US" dirty="0"/>
              <a:t>B) Draw transition diagram</a:t>
            </a:r>
          </a:p>
        </p:txBody>
      </p:sp>
    </p:spTree>
    <p:extLst>
      <p:ext uri="{BB962C8B-B14F-4D97-AF65-F5344CB8AC3E}">
        <p14:creationId xmlns:p14="http://schemas.microsoft.com/office/powerpoint/2010/main" val="220138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t>P11= 0.5=Retention to Village</a:t>
            </a:r>
          </a:p>
          <a:p>
            <a:r>
              <a:rPr lang="en-US" dirty="0"/>
              <a:t>P12=0.3= Loss to village</a:t>
            </a:r>
          </a:p>
          <a:p>
            <a:r>
              <a:rPr lang="en-US" dirty="0"/>
              <a:t>P13=0.2= Loss to village</a:t>
            </a:r>
          </a:p>
          <a:p>
            <a:r>
              <a:rPr lang="en-US" dirty="0"/>
              <a:t>P21=0.1= Loss to town and gain to village</a:t>
            </a:r>
          </a:p>
          <a:p>
            <a:r>
              <a:rPr lang="en-US" dirty="0"/>
              <a:t>P22= 0.7= Retention  to town</a:t>
            </a:r>
          </a:p>
          <a:p>
            <a:r>
              <a:rPr lang="en-US" dirty="0"/>
              <a:t>P23= 0.2= Loss to town</a:t>
            </a:r>
          </a:p>
          <a:p>
            <a:r>
              <a:rPr lang="en-US" dirty="0"/>
              <a:t>P31= 0.1= Gain to village </a:t>
            </a:r>
          </a:p>
        </p:txBody>
      </p:sp>
    </p:spTree>
    <p:extLst>
      <p:ext uri="{BB962C8B-B14F-4D97-AF65-F5344CB8AC3E}">
        <p14:creationId xmlns:p14="http://schemas.microsoft.com/office/powerpoint/2010/main" val="135268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p>
        </p:txBody>
      </p:sp>
      <p:sp>
        <p:nvSpPr>
          <p:cNvPr id="3" name="Content Placeholder 2"/>
          <p:cNvSpPr>
            <a:spLocks noGrp="1"/>
          </p:cNvSpPr>
          <p:nvPr>
            <p:ph idx="1"/>
          </p:nvPr>
        </p:nvSpPr>
        <p:spPr/>
        <p:txBody>
          <a:bodyPr/>
          <a:lstStyle/>
          <a:p>
            <a:r>
              <a:rPr lang="en-US" dirty="0"/>
              <a:t>B) Transition Diagram</a:t>
            </a:r>
          </a:p>
          <a:p>
            <a:endParaRPr lang="en-US" dirty="0"/>
          </a:p>
        </p:txBody>
      </p:sp>
      <p:pic>
        <p:nvPicPr>
          <p:cNvPr id="4" name="Picture 3"/>
          <p:cNvPicPr>
            <a:picLocks noChangeAspect="1"/>
          </p:cNvPicPr>
          <p:nvPr/>
        </p:nvPicPr>
        <p:blipFill>
          <a:blip r:embed="rId2"/>
          <a:stretch>
            <a:fillRect/>
          </a:stretch>
        </p:blipFill>
        <p:spPr>
          <a:xfrm>
            <a:off x="2021984" y="2366962"/>
            <a:ext cx="7006106" cy="3222469"/>
          </a:xfrm>
          <a:prstGeom prst="rect">
            <a:avLst/>
          </a:prstGeom>
        </p:spPr>
      </p:pic>
    </p:spTree>
    <p:extLst>
      <p:ext uri="{BB962C8B-B14F-4D97-AF65-F5344CB8AC3E}">
        <p14:creationId xmlns:p14="http://schemas.microsoft.com/office/powerpoint/2010/main" val="4217675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States</a:t>
            </a:r>
          </a:p>
        </p:txBody>
      </p:sp>
      <p:sp>
        <p:nvSpPr>
          <p:cNvPr id="3" name="Content Placeholder 2"/>
          <p:cNvSpPr>
            <a:spLocks noGrp="1"/>
          </p:cNvSpPr>
          <p:nvPr>
            <p:ph idx="1"/>
          </p:nvPr>
        </p:nvSpPr>
        <p:spPr/>
        <p:txBody>
          <a:bodyPr/>
          <a:lstStyle/>
          <a:p>
            <a:pPr marL="0" indent="0">
              <a:buNone/>
            </a:pPr>
            <a:r>
              <a:rPr lang="en-US" dirty="0"/>
              <a:t>The following transition matrix illustrates most of the following definitions:</a:t>
            </a:r>
          </a:p>
          <a:p>
            <a:pPr marL="0" indent="0">
              <a:buNone/>
            </a:pPr>
            <a:r>
              <a:rPr lang="en-US" dirty="0"/>
              <a:t>				0.4   0.6   0  0  0</a:t>
            </a:r>
          </a:p>
          <a:p>
            <a:pPr marL="0" indent="0">
              <a:buNone/>
            </a:pPr>
            <a:r>
              <a:rPr lang="en-US" dirty="0"/>
              <a:t>				0.5    0.5  0  0  0</a:t>
            </a:r>
          </a:p>
          <a:p>
            <a:pPr marL="0" indent="0">
              <a:buNone/>
            </a:pPr>
            <a:r>
              <a:rPr lang="en-US" dirty="0"/>
              <a:t>				0      0     0.3  0.7  0</a:t>
            </a:r>
          </a:p>
          <a:p>
            <a:pPr marL="0" indent="0">
              <a:buNone/>
            </a:pPr>
            <a:r>
              <a:rPr lang="en-US" dirty="0"/>
              <a:t>				0      0     0.5   0.4  1</a:t>
            </a:r>
          </a:p>
          <a:p>
            <a:pPr marL="0" indent="0">
              <a:buNone/>
            </a:pPr>
            <a:r>
              <a:rPr lang="en-US" dirty="0"/>
              <a:t>				0     0     0       0.8    0.2</a:t>
            </a:r>
          </a:p>
          <a:p>
            <a:pPr marL="0" indent="0">
              <a:buNone/>
            </a:pPr>
            <a:endParaRPr lang="en-US" dirty="0"/>
          </a:p>
        </p:txBody>
      </p:sp>
    </p:spTree>
    <p:extLst>
      <p:ext uri="{BB962C8B-B14F-4D97-AF65-F5344CB8AC3E}">
        <p14:creationId xmlns:p14="http://schemas.microsoft.com/office/powerpoint/2010/main" val="197954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Diagram</a:t>
            </a:r>
          </a:p>
        </p:txBody>
      </p:sp>
      <p:pic>
        <p:nvPicPr>
          <p:cNvPr id="4" name="Content Placeholder 3"/>
          <p:cNvPicPr>
            <a:picLocks noGrp="1" noChangeAspect="1"/>
          </p:cNvPicPr>
          <p:nvPr>
            <p:ph idx="1"/>
          </p:nvPr>
        </p:nvPicPr>
        <p:blipFill>
          <a:blip r:embed="rId2"/>
          <a:stretch>
            <a:fillRect/>
          </a:stretch>
        </p:blipFill>
        <p:spPr>
          <a:xfrm>
            <a:off x="3940935" y="2292440"/>
            <a:ext cx="4803820" cy="2808992"/>
          </a:xfrm>
          <a:prstGeom prst="rect">
            <a:avLst/>
          </a:prstGeom>
        </p:spPr>
      </p:pic>
    </p:spTree>
    <p:extLst>
      <p:ext uri="{BB962C8B-B14F-4D97-AF65-F5344CB8AC3E}">
        <p14:creationId xmlns:p14="http://schemas.microsoft.com/office/powerpoint/2010/main" val="321906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fontScale="92500" lnSpcReduction="10000"/>
          </a:bodyPr>
          <a:lstStyle/>
          <a:p>
            <a:r>
              <a:rPr lang="en-US" dirty="0"/>
              <a:t>Given two states </a:t>
            </a:r>
            <a:r>
              <a:rPr lang="en-US" dirty="0" err="1"/>
              <a:t>i</a:t>
            </a:r>
            <a:r>
              <a:rPr lang="en-US" dirty="0"/>
              <a:t> and j, a  path from </a:t>
            </a:r>
            <a:r>
              <a:rPr lang="en-US" dirty="0" err="1"/>
              <a:t>i</a:t>
            </a:r>
            <a:r>
              <a:rPr lang="en-US" dirty="0"/>
              <a:t> to j is a sequence of transitions that begins in </a:t>
            </a:r>
            <a:r>
              <a:rPr lang="en-US" dirty="0" err="1"/>
              <a:t>i</a:t>
            </a:r>
            <a:r>
              <a:rPr lang="en-US" dirty="0"/>
              <a:t> and ends in j, such  that each transition in the sequence has a positive probability of occurring.</a:t>
            </a:r>
          </a:p>
          <a:p>
            <a:r>
              <a:rPr lang="en-US" dirty="0"/>
              <a:t>Such that transition from state 3 to state 5</a:t>
            </a:r>
          </a:p>
          <a:p>
            <a:r>
              <a:rPr lang="en-US" dirty="0"/>
              <a:t>A state j is reachable from the state </a:t>
            </a:r>
            <a:r>
              <a:rPr lang="en-US" dirty="0" err="1"/>
              <a:t>i</a:t>
            </a:r>
            <a:r>
              <a:rPr lang="en-US" dirty="0"/>
              <a:t> if there is a path leading from </a:t>
            </a:r>
            <a:r>
              <a:rPr lang="en-US" dirty="0" err="1"/>
              <a:t>i</a:t>
            </a:r>
            <a:r>
              <a:rPr lang="en-US" dirty="0"/>
              <a:t> to j.</a:t>
            </a:r>
          </a:p>
          <a:p>
            <a:r>
              <a:rPr lang="en-US" dirty="0"/>
              <a:t>Two states I and j are said to communicate if j is reachable from </a:t>
            </a:r>
            <a:r>
              <a:rPr lang="en-US" dirty="0" err="1"/>
              <a:t>i</a:t>
            </a:r>
            <a:r>
              <a:rPr lang="en-US" dirty="0"/>
              <a:t> and </a:t>
            </a:r>
            <a:r>
              <a:rPr lang="en-US" dirty="0" err="1"/>
              <a:t>i</a:t>
            </a:r>
            <a:r>
              <a:rPr lang="en-US" dirty="0"/>
              <a:t> is reachable from j.</a:t>
            </a:r>
          </a:p>
          <a:p>
            <a:r>
              <a:rPr lang="en-US" dirty="0"/>
              <a:t>A set of states S in a Markov Chain is a closed set if no state outside of S is reachable from any state in S</a:t>
            </a:r>
          </a:p>
          <a:p>
            <a:r>
              <a:rPr lang="en-US" dirty="0"/>
              <a:t>Such that state 1 &amp; 2  {1,2} are closet set of states, similarly state 3,4 &amp; 5  {3,4,5} are closed set of states.</a:t>
            </a:r>
          </a:p>
        </p:txBody>
      </p:sp>
    </p:spTree>
    <p:extLst>
      <p:ext uri="{BB962C8B-B14F-4D97-AF65-F5344CB8AC3E}">
        <p14:creationId xmlns:p14="http://schemas.microsoft.com/office/powerpoint/2010/main" val="273899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Chain</a:t>
            </a:r>
          </a:p>
        </p:txBody>
      </p:sp>
      <p:sp>
        <p:nvSpPr>
          <p:cNvPr id="3" name="Content Placeholder 2"/>
          <p:cNvSpPr>
            <a:spLocks noGrp="1"/>
          </p:cNvSpPr>
          <p:nvPr>
            <p:ph idx="1"/>
          </p:nvPr>
        </p:nvSpPr>
        <p:spPr/>
        <p:txBody>
          <a:bodyPr>
            <a:normAutofit fontScale="92500"/>
          </a:bodyPr>
          <a:lstStyle/>
          <a:p>
            <a:r>
              <a:rPr lang="en-US" dirty="0"/>
              <a:t>A random Process in which occurrence of future state depends on the immediately preceding state and only on it, is known as Markov Chain.</a:t>
            </a:r>
          </a:p>
          <a:p>
            <a:r>
              <a:rPr lang="en-US" dirty="0"/>
              <a:t>A Markov process is a time-based process where the probability of a state on the next trial (time period) depends only on the state in the current trial (time period) and not on how one got to the present state.</a:t>
            </a:r>
          </a:p>
          <a:p>
            <a:r>
              <a:rPr lang="en-US" dirty="0"/>
              <a:t>Uses of Markov Chains:</a:t>
            </a:r>
            <a:br>
              <a:rPr lang="en-US" dirty="0"/>
            </a:br>
            <a:r>
              <a:rPr lang="en-US" dirty="0"/>
              <a:t>1. Behavior of consumers in terms of their brand loyalty and switching pattern.</a:t>
            </a:r>
          </a:p>
          <a:p>
            <a:r>
              <a:rPr lang="en-US" dirty="0"/>
              <a:t>2 Machine use to manufacture a product. The machine will have two states working or not working at any point. </a:t>
            </a:r>
          </a:p>
        </p:txBody>
      </p:sp>
    </p:spTree>
    <p:extLst>
      <p:ext uri="{BB962C8B-B14F-4D97-AF65-F5344CB8AC3E}">
        <p14:creationId xmlns:p14="http://schemas.microsoft.com/office/powerpoint/2010/main" val="1751713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lnSpcReduction="10000"/>
          </a:bodyPr>
          <a:lstStyle/>
          <a:p>
            <a:r>
              <a:rPr lang="en-US" dirty="0"/>
              <a:t>A state </a:t>
            </a:r>
            <a:r>
              <a:rPr lang="en-US" dirty="0" err="1"/>
              <a:t>i</a:t>
            </a:r>
            <a:r>
              <a:rPr lang="en-US" dirty="0"/>
              <a:t> is and absorbing state if </a:t>
            </a:r>
            <a:r>
              <a:rPr lang="en-US" dirty="0" err="1"/>
              <a:t>P</a:t>
            </a:r>
            <a:r>
              <a:rPr lang="en-US" baseline="-25000" dirty="0" err="1"/>
              <a:t>ii</a:t>
            </a:r>
            <a:r>
              <a:rPr lang="en-US" dirty="0"/>
              <a:t>=1</a:t>
            </a:r>
          </a:p>
          <a:p>
            <a:r>
              <a:rPr lang="en-US" dirty="0"/>
              <a:t>A state </a:t>
            </a:r>
            <a:r>
              <a:rPr lang="en-US" dirty="0" err="1"/>
              <a:t>i</a:t>
            </a:r>
            <a:r>
              <a:rPr lang="en-US" dirty="0"/>
              <a:t> is a transient state if there exists a state j that is reachable from </a:t>
            </a:r>
            <a:r>
              <a:rPr lang="en-US" dirty="0" err="1"/>
              <a:t>i</a:t>
            </a:r>
            <a:r>
              <a:rPr lang="en-US" dirty="0"/>
              <a:t>, but the state </a:t>
            </a:r>
            <a:r>
              <a:rPr lang="en-US" dirty="0" err="1"/>
              <a:t>i</a:t>
            </a:r>
            <a:r>
              <a:rPr lang="en-US" dirty="0"/>
              <a:t> is not reachable from state j.</a:t>
            </a:r>
          </a:p>
          <a:p>
            <a:r>
              <a:rPr lang="en-US" dirty="0"/>
              <a:t>Alternatively, a state </a:t>
            </a:r>
            <a:r>
              <a:rPr lang="en-US" dirty="0" err="1"/>
              <a:t>i</a:t>
            </a:r>
            <a:r>
              <a:rPr lang="en-US" dirty="0"/>
              <a:t> is a transient state if there exists a way to leave state </a:t>
            </a:r>
            <a:r>
              <a:rPr lang="en-US" dirty="0" err="1"/>
              <a:t>i</a:t>
            </a:r>
            <a:r>
              <a:rPr lang="en-US" dirty="0"/>
              <a:t> and never return to state </a:t>
            </a:r>
            <a:r>
              <a:rPr lang="en-US" dirty="0" err="1"/>
              <a:t>i</a:t>
            </a:r>
            <a:r>
              <a:rPr lang="en-US" dirty="0"/>
              <a:t> again.</a:t>
            </a:r>
          </a:p>
          <a:p>
            <a:r>
              <a:rPr lang="en-US" dirty="0"/>
              <a:t>If a state is not transient, it is called a recurrent state.</a:t>
            </a:r>
          </a:p>
          <a:p>
            <a:r>
              <a:rPr lang="en-US" dirty="0"/>
              <a:t>A state </a:t>
            </a:r>
            <a:r>
              <a:rPr lang="en-US" dirty="0" err="1"/>
              <a:t>i</a:t>
            </a:r>
            <a:r>
              <a:rPr lang="en-US" dirty="0"/>
              <a:t> is periodic with period k&gt;1 if k is the smallest number such that all paths  leading from state </a:t>
            </a:r>
            <a:r>
              <a:rPr lang="en-US" dirty="0" err="1"/>
              <a:t>i</a:t>
            </a:r>
            <a:r>
              <a:rPr lang="en-US" dirty="0"/>
              <a:t> back to state </a:t>
            </a:r>
            <a:r>
              <a:rPr lang="en-US" dirty="0" err="1"/>
              <a:t>i</a:t>
            </a:r>
            <a:r>
              <a:rPr lang="en-US" dirty="0"/>
              <a:t> have a length that is a multiple of k.  If a recurrent state is not periodic, it is referred to as aperiodic.</a:t>
            </a:r>
          </a:p>
        </p:txBody>
      </p:sp>
    </p:spTree>
    <p:extLst>
      <p:ext uri="{BB962C8B-B14F-4D97-AF65-F5344CB8AC3E}">
        <p14:creationId xmlns:p14="http://schemas.microsoft.com/office/powerpoint/2010/main" val="55755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Absorbing states</a:t>
            </a:r>
          </a:p>
        </p:txBody>
      </p:sp>
      <p:sp>
        <p:nvSpPr>
          <p:cNvPr id="5" name="Content Placeholder 4"/>
          <p:cNvSpPr>
            <a:spLocks noGrp="1"/>
          </p:cNvSpPr>
          <p:nvPr>
            <p:ph idx="1"/>
          </p:nvPr>
        </p:nvSpPr>
        <p:spPr/>
        <p:txBody>
          <a:bodyPr/>
          <a:lstStyle/>
          <a:p>
            <a:r>
              <a:rPr lang="en-US" dirty="0"/>
              <a:t>A gambling problem example:</a:t>
            </a:r>
          </a:p>
          <a:p>
            <a:r>
              <a:rPr lang="en-US" dirty="0"/>
              <a:t>P</a:t>
            </a:r>
            <a:r>
              <a:rPr lang="en-US" baseline="-25000" dirty="0"/>
              <a:t>00</a:t>
            </a:r>
            <a:r>
              <a:rPr lang="en-US" dirty="0"/>
              <a:t>=1 and P</a:t>
            </a:r>
            <a:r>
              <a:rPr lang="en-US" baseline="-25000" dirty="0"/>
              <a:t>44</a:t>
            </a:r>
            <a:r>
              <a:rPr lang="en-US" dirty="0"/>
              <a:t>=1  so these are absorbing states.</a:t>
            </a:r>
          </a:p>
          <a:p>
            <a:endParaRPr lang="en-US" dirty="0"/>
          </a:p>
        </p:txBody>
      </p:sp>
      <p:pic>
        <p:nvPicPr>
          <p:cNvPr id="6" name="Content Placeholder 3"/>
          <p:cNvPicPr>
            <a:picLocks noChangeAspect="1"/>
          </p:cNvPicPr>
          <p:nvPr/>
        </p:nvPicPr>
        <p:blipFill>
          <a:blip r:embed="rId2"/>
          <a:stretch>
            <a:fillRect/>
          </a:stretch>
        </p:blipFill>
        <p:spPr>
          <a:xfrm>
            <a:off x="3078051" y="3359128"/>
            <a:ext cx="4790940" cy="1284332"/>
          </a:xfrm>
          <a:prstGeom prst="rect">
            <a:avLst/>
          </a:prstGeom>
        </p:spPr>
      </p:pic>
    </p:spTree>
    <p:extLst>
      <p:ext uri="{BB962C8B-B14F-4D97-AF65-F5344CB8AC3E}">
        <p14:creationId xmlns:p14="http://schemas.microsoft.com/office/powerpoint/2010/main" val="416710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Transient States</a:t>
            </a:r>
          </a:p>
        </p:txBody>
      </p:sp>
      <p:sp>
        <p:nvSpPr>
          <p:cNvPr id="3" name="Content Placeholder 2"/>
          <p:cNvSpPr>
            <a:spLocks noGrp="1"/>
          </p:cNvSpPr>
          <p:nvPr>
            <p:ph idx="1"/>
          </p:nvPr>
        </p:nvSpPr>
        <p:spPr/>
        <p:txBody>
          <a:bodyPr/>
          <a:lstStyle/>
          <a:p>
            <a:r>
              <a:rPr lang="en-US" dirty="0"/>
              <a:t>A state </a:t>
            </a:r>
            <a:r>
              <a:rPr lang="en-US" dirty="0" err="1"/>
              <a:t>i</a:t>
            </a:r>
            <a:r>
              <a:rPr lang="en-US" dirty="0"/>
              <a:t> is a transient state if there exists a state j that is reachable from </a:t>
            </a:r>
            <a:r>
              <a:rPr lang="en-US" dirty="0" err="1"/>
              <a:t>i</a:t>
            </a:r>
            <a:r>
              <a:rPr lang="en-US" dirty="0"/>
              <a:t>, but the state </a:t>
            </a:r>
            <a:r>
              <a:rPr lang="en-US" dirty="0" err="1"/>
              <a:t>i</a:t>
            </a:r>
            <a:r>
              <a:rPr lang="en-US" dirty="0"/>
              <a:t> is not reachable from state j.</a:t>
            </a:r>
          </a:p>
          <a:p>
            <a:r>
              <a:rPr lang="en-US" dirty="0"/>
              <a:t>Alternatively, a state </a:t>
            </a:r>
            <a:r>
              <a:rPr lang="en-US" dirty="0" err="1"/>
              <a:t>i</a:t>
            </a:r>
            <a:r>
              <a:rPr lang="en-US" dirty="0"/>
              <a:t> is a transient state if there exists a way to leave state </a:t>
            </a:r>
            <a:r>
              <a:rPr lang="en-US" dirty="0" err="1"/>
              <a:t>i</a:t>
            </a:r>
            <a:r>
              <a:rPr lang="en-US" dirty="0"/>
              <a:t> and never return to state </a:t>
            </a:r>
            <a:r>
              <a:rPr lang="en-US" dirty="0" err="1"/>
              <a:t>i</a:t>
            </a:r>
            <a:r>
              <a:rPr lang="en-US" dirty="0"/>
              <a:t> again.</a:t>
            </a:r>
          </a:p>
          <a:p>
            <a:r>
              <a:rPr lang="en-US" dirty="0"/>
              <a:t>State {1,2,3} are transient states.</a:t>
            </a:r>
          </a:p>
          <a:p>
            <a:endParaRPr lang="en-US" dirty="0"/>
          </a:p>
        </p:txBody>
      </p:sp>
      <p:pic>
        <p:nvPicPr>
          <p:cNvPr id="4" name="Picture 3"/>
          <p:cNvPicPr>
            <a:picLocks noChangeAspect="1"/>
          </p:cNvPicPr>
          <p:nvPr/>
        </p:nvPicPr>
        <p:blipFill>
          <a:blip r:embed="rId2"/>
          <a:stretch>
            <a:fillRect/>
          </a:stretch>
        </p:blipFill>
        <p:spPr>
          <a:xfrm>
            <a:off x="4146997" y="4354064"/>
            <a:ext cx="5434884" cy="1377034"/>
          </a:xfrm>
          <a:prstGeom prst="rect">
            <a:avLst/>
          </a:prstGeom>
        </p:spPr>
      </p:pic>
    </p:spTree>
    <p:extLst>
      <p:ext uri="{BB962C8B-B14F-4D97-AF65-F5344CB8AC3E}">
        <p14:creationId xmlns:p14="http://schemas.microsoft.com/office/powerpoint/2010/main" val="3020695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states</a:t>
            </a:r>
          </a:p>
        </p:txBody>
      </p:sp>
      <p:sp>
        <p:nvSpPr>
          <p:cNvPr id="3" name="Content Placeholder 2"/>
          <p:cNvSpPr>
            <a:spLocks noGrp="1"/>
          </p:cNvSpPr>
          <p:nvPr>
            <p:ph idx="1"/>
          </p:nvPr>
        </p:nvSpPr>
        <p:spPr/>
        <p:txBody>
          <a:bodyPr/>
          <a:lstStyle/>
          <a:p>
            <a:r>
              <a:rPr lang="en-US" dirty="0"/>
              <a:t>A gambling problem example:</a:t>
            </a:r>
          </a:p>
          <a:p>
            <a:r>
              <a:rPr lang="en-US" dirty="0"/>
              <a:t>P</a:t>
            </a:r>
            <a:r>
              <a:rPr lang="en-US" baseline="-25000" dirty="0"/>
              <a:t>00</a:t>
            </a:r>
            <a:r>
              <a:rPr lang="en-US" dirty="0"/>
              <a:t>=1 and P</a:t>
            </a:r>
            <a:r>
              <a:rPr lang="en-US" baseline="-25000" dirty="0"/>
              <a:t>44</a:t>
            </a:r>
            <a:r>
              <a:rPr lang="en-US" dirty="0"/>
              <a:t>=1  so these are recurrent states.</a:t>
            </a:r>
          </a:p>
          <a:p>
            <a:r>
              <a:rPr lang="en-US" dirty="0"/>
              <a:t>Absorbing states are naturally recurrent because once we get there then we stay there infinitely</a:t>
            </a:r>
          </a:p>
          <a:p>
            <a:r>
              <a:rPr lang="en-US" dirty="0"/>
              <a:t>However, all recurrent states are not absorbing.</a:t>
            </a:r>
          </a:p>
          <a:p>
            <a:endParaRPr lang="en-US" dirty="0"/>
          </a:p>
        </p:txBody>
      </p:sp>
      <p:pic>
        <p:nvPicPr>
          <p:cNvPr id="4" name="Content Placeholder 3"/>
          <p:cNvPicPr>
            <a:picLocks noChangeAspect="1"/>
          </p:cNvPicPr>
          <p:nvPr/>
        </p:nvPicPr>
        <p:blipFill>
          <a:blip r:embed="rId2"/>
          <a:stretch>
            <a:fillRect/>
          </a:stretch>
        </p:blipFill>
        <p:spPr>
          <a:xfrm>
            <a:off x="4262907" y="5027568"/>
            <a:ext cx="4790940" cy="1284332"/>
          </a:xfrm>
          <a:prstGeom prst="rect">
            <a:avLst/>
          </a:prstGeom>
        </p:spPr>
      </p:pic>
    </p:spTree>
    <p:extLst>
      <p:ext uri="{BB962C8B-B14F-4D97-AF65-F5344CB8AC3E}">
        <p14:creationId xmlns:p14="http://schemas.microsoft.com/office/powerpoint/2010/main" val="348177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states</a:t>
            </a:r>
          </a:p>
        </p:txBody>
      </p:sp>
      <p:sp>
        <p:nvSpPr>
          <p:cNvPr id="3" name="Content Placeholder 2"/>
          <p:cNvSpPr>
            <a:spLocks noGrp="1"/>
          </p:cNvSpPr>
          <p:nvPr>
            <p:ph idx="1"/>
          </p:nvPr>
        </p:nvSpPr>
        <p:spPr/>
        <p:txBody>
          <a:bodyPr/>
          <a:lstStyle/>
          <a:p>
            <a:r>
              <a:rPr lang="en-US" dirty="0"/>
              <a:t>If the states have </a:t>
            </a:r>
            <a:r>
              <a:rPr lang="en-US" dirty="0" err="1"/>
              <a:t>atleast</a:t>
            </a:r>
            <a:r>
              <a:rPr lang="en-US" dirty="0"/>
              <a:t> one path of coming back to it again the that is recurrent state.</a:t>
            </a:r>
          </a:p>
          <a:p>
            <a:r>
              <a:rPr lang="en-US" dirty="0"/>
              <a:t>In the below example, the states have self transition with probabilities less than 1.</a:t>
            </a:r>
          </a:p>
          <a:p>
            <a:r>
              <a:rPr lang="en-US" dirty="0"/>
              <a:t>Only those states with self transition probability equals to 1 are absorbing.</a:t>
            </a:r>
          </a:p>
          <a:p>
            <a:r>
              <a:rPr lang="en-US" dirty="0"/>
              <a:t>Rest all others are recurrent</a:t>
            </a:r>
          </a:p>
          <a:p>
            <a:endParaRPr lang="en-US" dirty="0"/>
          </a:p>
        </p:txBody>
      </p:sp>
      <p:pic>
        <p:nvPicPr>
          <p:cNvPr id="4" name="Picture 3"/>
          <p:cNvPicPr>
            <a:picLocks noChangeAspect="1"/>
          </p:cNvPicPr>
          <p:nvPr/>
        </p:nvPicPr>
        <p:blipFill>
          <a:blip r:embed="rId2"/>
          <a:stretch>
            <a:fillRect/>
          </a:stretch>
        </p:blipFill>
        <p:spPr>
          <a:xfrm>
            <a:off x="4353060" y="5129278"/>
            <a:ext cx="4726546" cy="1606371"/>
          </a:xfrm>
          <a:prstGeom prst="rect">
            <a:avLst/>
          </a:prstGeom>
        </p:spPr>
      </p:pic>
    </p:spTree>
    <p:extLst>
      <p:ext uri="{BB962C8B-B14F-4D97-AF65-F5344CB8AC3E}">
        <p14:creationId xmlns:p14="http://schemas.microsoft.com/office/powerpoint/2010/main" val="652053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States</a:t>
            </a:r>
          </a:p>
        </p:txBody>
      </p:sp>
      <p:sp>
        <p:nvSpPr>
          <p:cNvPr id="3" name="Content Placeholder 2"/>
          <p:cNvSpPr>
            <a:spLocks noGrp="1"/>
          </p:cNvSpPr>
          <p:nvPr>
            <p:ph idx="1"/>
          </p:nvPr>
        </p:nvSpPr>
        <p:spPr/>
        <p:txBody>
          <a:bodyPr/>
          <a:lstStyle/>
          <a:p>
            <a:r>
              <a:rPr lang="en-US" dirty="0"/>
              <a:t>A state </a:t>
            </a:r>
            <a:r>
              <a:rPr lang="en-US" dirty="0" err="1"/>
              <a:t>i</a:t>
            </a:r>
            <a:r>
              <a:rPr lang="en-US" dirty="0"/>
              <a:t> is periodic with period k&gt;1 if k is the smallest number such that all paths  leading from state </a:t>
            </a:r>
            <a:r>
              <a:rPr lang="en-US" dirty="0" err="1"/>
              <a:t>i</a:t>
            </a:r>
            <a:r>
              <a:rPr lang="en-US" dirty="0"/>
              <a:t> back to state </a:t>
            </a:r>
            <a:r>
              <a:rPr lang="en-US" dirty="0" err="1"/>
              <a:t>i</a:t>
            </a:r>
            <a:r>
              <a:rPr lang="en-US" dirty="0"/>
              <a:t> have a length that is a multiple of k.</a:t>
            </a:r>
          </a:p>
          <a:p>
            <a:r>
              <a:rPr lang="en-US" dirty="0"/>
              <a:t>For example, for state 1 the shortest path that can take me out of 1 and bring me back is L=2, </a:t>
            </a:r>
          </a:p>
          <a:p>
            <a:r>
              <a:rPr lang="en-US" dirty="0"/>
              <a:t>And the other path would be L=4 (multiple of 2)</a:t>
            </a:r>
          </a:p>
          <a:p>
            <a:r>
              <a:rPr lang="en-US" dirty="0"/>
              <a:t>L=K&gt;1; thus self transition does not apply here as a length of transition</a:t>
            </a:r>
          </a:p>
          <a:p>
            <a:r>
              <a:rPr lang="en-US" dirty="0"/>
              <a:t>Thus state 1 is periodic state. </a:t>
            </a:r>
          </a:p>
        </p:txBody>
      </p:sp>
      <p:pic>
        <p:nvPicPr>
          <p:cNvPr id="4" name="Picture 3"/>
          <p:cNvPicPr>
            <a:picLocks noChangeAspect="1"/>
          </p:cNvPicPr>
          <p:nvPr/>
        </p:nvPicPr>
        <p:blipFill>
          <a:blip r:embed="rId2"/>
          <a:stretch>
            <a:fillRect/>
          </a:stretch>
        </p:blipFill>
        <p:spPr>
          <a:xfrm>
            <a:off x="6284890" y="5129078"/>
            <a:ext cx="3734873" cy="1047885"/>
          </a:xfrm>
          <a:prstGeom prst="rect">
            <a:avLst/>
          </a:prstGeom>
        </p:spPr>
      </p:pic>
    </p:spTree>
    <p:extLst>
      <p:ext uri="{BB962C8B-B14F-4D97-AF65-F5344CB8AC3E}">
        <p14:creationId xmlns:p14="http://schemas.microsoft.com/office/powerpoint/2010/main" val="1364560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Aperiodic States</a:t>
            </a:r>
          </a:p>
        </p:txBody>
      </p:sp>
      <p:sp>
        <p:nvSpPr>
          <p:cNvPr id="3" name="Content Placeholder 2"/>
          <p:cNvSpPr>
            <a:spLocks noGrp="1"/>
          </p:cNvSpPr>
          <p:nvPr>
            <p:ph idx="1"/>
          </p:nvPr>
        </p:nvSpPr>
        <p:spPr/>
        <p:txBody>
          <a:bodyPr/>
          <a:lstStyle/>
          <a:p>
            <a:r>
              <a:rPr lang="en-US" dirty="0"/>
              <a:t>Here state 1 is aperiodic because the length of shortest path L=2.</a:t>
            </a:r>
          </a:p>
          <a:p>
            <a:r>
              <a:rPr lang="en-US" dirty="0"/>
              <a:t>However, we have found another path that takes us out of 1 and bring us back to 1. that is from 1 to 2, 2 to 3 and 3 to 1.</a:t>
            </a:r>
          </a:p>
          <a:p>
            <a:r>
              <a:rPr lang="en-US" dirty="0"/>
              <a:t>Thus for this transition L=3.</a:t>
            </a:r>
          </a:p>
          <a:p>
            <a:r>
              <a:rPr lang="en-US" dirty="0"/>
              <a:t>However it is not multiplication of 2 so it is not periodic.</a:t>
            </a:r>
          </a:p>
          <a:p>
            <a:r>
              <a:rPr lang="en-US" dirty="0"/>
              <a:t>Whenever you see a self transition, you must know that that state is aperiodic because K must be &gt;1 the length of shortest path must be greater. </a:t>
            </a:r>
          </a:p>
          <a:p>
            <a:endParaRPr lang="en-US" dirty="0"/>
          </a:p>
        </p:txBody>
      </p:sp>
      <p:pic>
        <p:nvPicPr>
          <p:cNvPr id="4" name="Picture 3"/>
          <p:cNvPicPr>
            <a:picLocks noChangeAspect="1"/>
          </p:cNvPicPr>
          <p:nvPr/>
        </p:nvPicPr>
        <p:blipFill>
          <a:blip r:embed="rId2"/>
          <a:stretch>
            <a:fillRect/>
          </a:stretch>
        </p:blipFill>
        <p:spPr>
          <a:xfrm>
            <a:off x="9641982" y="2832349"/>
            <a:ext cx="2550018" cy="1404802"/>
          </a:xfrm>
          <a:prstGeom prst="rect">
            <a:avLst/>
          </a:prstGeom>
        </p:spPr>
      </p:pic>
    </p:spTree>
    <p:extLst>
      <p:ext uri="{BB962C8B-B14F-4D97-AF65-F5344CB8AC3E}">
        <p14:creationId xmlns:p14="http://schemas.microsoft.com/office/powerpoint/2010/main" val="694081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Ergodic</a:t>
            </a:r>
            <a:r>
              <a:rPr lang="en-US" dirty="0"/>
              <a:t> Chain</a:t>
            </a:r>
          </a:p>
        </p:txBody>
      </p:sp>
      <p:sp>
        <p:nvSpPr>
          <p:cNvPr id="3" name="Content Placeholder 2"/>
          <p:cNvSpPr>
            <a:spLocks noGrp="1"/>
          </p:cNvSpPr>
          <p:nvPr>
            <p:ph idx="1"/>
          </p:nvPr>
        </p:nvSpPr>
        <p:spPr/>
        <p:txBody>
          <a:bodyPr/>
          <a:lstStyle/>
          <a:p>
            <a:r>
              <a:rPr lang="en-US" dirty="0"/>
              <a:t>If all states in a chain are aperiodic, recurrent and communicate with each other the chain is said to </a:t>
            </a:r>
            <a:r>
              <a:rPr lang="en-US" dirty="0" err="1"/>
              <a:t>ergodic</a:t>
            </a:r>
            <a:r>
              <a:rPr lang="en-US" dirty="0"/>
              <a:t>. </a:t>
            </a:r>
          </a:p>
          <a:p>
            <a:r>
              <a:rPr lang="en-US" dirty="0"/>
              <a:t>Whether following chain is </a:t>
            </a:r>
            <a:r>
              <a:rPr lang="en-US" dirty="0" err="1"/>
              <a:t>ergodic</a:t>
            </a:r>
            <a:r>
              <a:rPr lang="en-US" dirty="0"/>
              <a:t> ?</a:t>
            </a:r>
          </a:p>
          <a:p>
            <a:pPr marL="0" indent="0">
              <a:buNone/>
            </a:pPr>
            <a:endParaRPr lang="en-US" dirty="0"/>
          </a:p>
        </p:txBody>
      </p:sp>
      <p:pic>
        <p:nvPicPr>
          <p:cNvPr id="4" name="Picture 3"/>
          <p:cNvPicPr>
            <a:picLocks noChangeAspect="1"/>
          </p:cNvPicPr>
          <p:nvPr/>
        </p:nvPicPr>
        <p:blipFill>
          <a:blip r:embed="rId2"/>
          <a:stretch>
            <a:fillRect/>
          </a:stretch>
        </p:blipFill>
        <p:spPr>
          <a:xfrm>
            <a:off x="4830247" y="3150694"/>
            <a:ext cx="4514850" cy="2771775"/>
          </a:xfrm>
          <a:prstGeom prst="rect">
            <a:avLst/>
          </a:prstGeom>
        </p:spPr>
      </p:pic>
    </p:spTree>
    <p:extLst>
      <p:ext uri="{BB962C8B-B14F-4D97-AF65-F5344CB8AC3E}">
        <p14:creationId xmlns:p14="http://schemas.microsoft.com/office/powerpoint/2010/main" val="250840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State</a:t>
            </a:r>
          </a:p>
        </p:txBody>
      </p:sp>
      <p:sp>
        <p:nvSpPr>
          <p:cNvPr id="3" name="Content Placeholder 2"/>
          <p:cNvSpPr>
            <a:spLocks noGrp="1"/>
          </p:cNvSpPr>
          <p:nvPr>
            <p:ph idx="1"/>
          </p:nvPr>
        </p:nvSpPr>
        <p:spPr/>
        <p:txBody>
          <a:bodyPr/>
          <a:lstStyle/>
          <a:p>
            <a:r>
              <a:rPr lang="en-US" dirty="0"/>
              <a:t>System: The environment or context</a:t>
            </a:r>
          </a:p>
          <a:p>
            <a:r>
              <a:rPr lang="en-US" dirty="0"/>
              <a:t>In first use of Markov Chain, the system is the market place and machine in the second example.</a:t>
            </a:r>
          </a:p>
          <a:p>
            <a:r>
              <a:rPr lang="en-US" dirty="0"/>
              <a:t>State: A state is a condition or location of an object in the system at a particular time. </a:t>
            </a:r>
          </a:p>
          <a:p>
            <a:r>
              <a:rPr lang="en-US" dirty="0"/>
              <a:t>In first example, the brand becomes the state as the customer switches different brands and the on-off status is the state of the machine at a particular time. </a:t>
            </a:r>
          </a:p>
          <a:p>
            <a:endParaRPr lang="en-US" dirty="0"/>
          </a:p>
        </p:txBody>
      </p:sp>
    </p:spTree>
    <p:extLst>
      <p:ext uri="{BB962C8B-B14F-4D97-AF65-F5344CB8AC3E}">
        <p14:creationId xmlns:p14="http://schemas.microsoft.com/office/powerpoint/2010/main" val="269271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 of Markov Chain</a:t>
            </a:r>
          </a:p>
        </p:txBody>
      </p:sp>
      <p:sp>
        <p:nvSpPr>
          <p:cNvPr id="3" name="Content Placeholder 2"/>
          <p:cNvSpPr>
            <a:spLocks noGrp="1"/>
          </p:cNvSpPr>
          <p:nvPr>
            <p:ph idx="1"/>
          </p:nvPr>
        </p:nvSpPr>
        <p:spPr/>
        <p:txBody>
          <a:bodyPr/>
          <a:lstStyle/>
          <a:p>
            <a:r>
              <a:rPr lang="en-US" dirty="0"/>
              <a:t>Finite number of states.</a:t>
            </a:r>
          </a:p>
          <a:p>
            <a:r>
              <a:rPr lang="en-US" dirty="0"/>
              <a:t>States are mutually exclusive; The events does not have anything in common.  Disjoint sets.  P A</a:t>
            </a:r>
            <a:r>
              <a:rPr lang="hy-AM" dirty="0"/>
              <a:t>Ո</a:t>
            </a:r>
            <a:r>
              <a:rPr lang="en-US" dirty="0"/>
              <a:t>B=0</a:t>
            </a:r>
          </a:p>
          <a:p>
            <a:r>
              <a:rPr lang="en-US" dirty="0"/>
              <a:t>State are collectively exhaustive</a:t>
            </a:r>
          </a:p>
          <a:p>
            <a:r>
              <a:rPr lang="en-US" dirty="0"/>
              <a:t>If there are two events A &amp; B then AUB=Sample Space </a:t>
            </a:r>
          </a:p>
          <a:p>
            <a:r>
              <a:rPr lang="en-US" dirty="0"/>
              <a:t>In collectively exhaustive event the P(</a:t>
            </a:r>
            <a:r>
              <a:rPr lang="en-US" dirty="0" err="1"/>
              <a:t>AorB</a:t>
            </a:r>
            <a:r>
              <a:rPr lang="en-US" dirty="0"/>
              <a:t>)=1</a:t>
            </a:r>
          </a:p>
          <a:p>
            <a:r>
              <a:rPr lang="en-US" dirty="0"/>
              <a:t>Probability of moving from one state to another remains constant. </a:t>
            </a:r>
          </a:p>
          <a:p>
            <a:pPr marL="0" indent="0">
              <a:buNone/>
            </a:pPr>
            <a:endParaRPr lang="en-US" dirty="0"/>
          </a:p>
        </p:txBody>
      </p:sp>
    </p:spTree>
    <p:extLst>
      <p:ext uri="{BB962C8B-B14F-4D97-AF65-F5344CB8AC3E}">
        <p14:creationId xmlns:p14="http://schemas.microsoft.com/office/powerpoint/2010/main" val="45327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Probability</a:t>
            </a:r>
          </a:p>
        </p:txBody>
      </p:sp>
      <p:sp>
        <p:nvSpPr>
          <p:cNvPr id="3" name="Content Placeholder 2"/>
          <p:cNvSpPr>
            <a:spLocks noGrp="1"/>
          </p:cNvSpPr>
          <p:nvPr>
            <p:ph idx="1"/>
          </p:nvPr>
        </p:nvSpPr>
        <p:spPr/>
        <p:txBody>
          <a:bodyPr/>
          <a:lstStyle/>
          <a:p>
            <a:r>
              <a:rPr lang="en-US" dirty="0"/>
              <a:t>The probability of moving from one single to another state or remaining in the same state during a single time period is called the transition Probability. </a:t>
            </a:r>
          </a:p>
          <a:p>
            <a:r>
              <a:rPr lang="en-US" dirty="0"/>
              <a:t>The time period would remain discrete.</a:t>
            </a:r>
          </a:p>
          <a:p>
            <a:r>
              <a:rPr lang="en-US" dirty="0"/>
              <a:t>Mathematically, </a:t>
            </a:r>
            <a:br>
              <a:rPr lang="en-US" dirty="0"/>
            </a:br>
            <a:r>
              <a:rPr lang="en-US" dirty="0" err="1"/>
              <a:t>Pij</a:t>
            </a:r>
            <a:r>
              <a:rPr lang="en-US" dirty="0"/>
              <a:t>= P (next state </a:t>
            </a:r>
            <a:r>
              <a:rPr lang="en-US" dirty="0" err="1"/>
              <a:t>Sj</a:t>
            </a:r>
            <a:r>
              <a:rPr lang="en-US" dirty="0"/>
              <a:t> at t=1/ initial state Si at t=0)</a:t>
            </a:r>
          </a:p>
          <a:p>
            <a:r>
              <a:rPr lang="en-US" dirty="0" err="1"/>
              <a:t>i</a:t>
            </a:r>
            <a:r>
              <a:rPr lang="en-US" dirty="0"/>
              <a:t>=initial state</a:t>
            </a:r>
          </a:p>
          <a:p>
            <a:r>
              <a:rPr lang="en-US" dirty="0"/>
              <a:t>J=next state</a:t>
            </a:r>
          </a:p>
        </p:txBody>
      </p:sp>
    </p:spTree>
    <p:extLst>
      <p:ext uri="{BB962C8B-B14F-4D97-AF65-F5344CB8AC3E}">
        <p14:creationId xmlns:p14="http://schemas.microsoft.com/office/powerpoint/2010/main" val="296361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Probability Matrix</a:t>
            </a:r>
          </a:p>
        </p:txBody>
      </p:sp>
      <p:sp>
        <p:nvSpPr>
          <p:cNvPr id="3" name="Content Placeholder 2"/>
          <p:cNvSpPr>
            <a:spLocks noGrp="1"/>
          </p:cNvSpPr>
          <p:nvPr>
            <p:ph idx="1"/>
          </p:nvPr>
        </p:nvSpPr>
        <p:spPr/>
        <p:txBody>
          <a:bodyPr>
            <a:normAutofit fontScale="92500" lnSpcReduction="10000"/>
          </a:bodyPr>
          <a:lstStyle/>
          <a:p>
            <a:r>
              <a:rPr lang="en-US" dirty="0"/>
              <a:t>With the help of transition Probability matrix (TPM), one can predict the movement of system from one state to the next state.</a:t>
            </a:r>
          </a:p>
          <a:p>
            <a:pPr lvl="3"/>
            <a:r>
              <a:rPr lang="en-US" dirty="0"/>
              <a:t>S1    S2   S3</a:t>
            </a:r>
          </a:p>
          <a:p>
            <a:pPr lvl="1"/>
            <a:r>
              <a:rPr lang="en-US" dirty="0"/>
              <a:t>S1   [  P11  P12  P13 ]      initial state I (n=0)</a:t>
            </a:r>
          </a:p>
          <a:p>
            <a:pPr lvl="1"/>
            <a:r>
              <a:rPr lang="en-US" dirty="0"/>
              <a:t>S2   [  P21   P22  P23]      next state j (n=1)</a:t>
            </a:r>
          </a:p>
          <a:p>
            <a:pPr lvl="1"/>
            <a:r>
              <a:rPr lang="en-US" dirty="0"/>
              <a:t>S3   [ P31    P32  P33]</a:t>
            </a:r>
          </a:p>
          <a:p>
            <a:endParaRPr lang="en-US" dirty="0"/>
          </a:p>
          <a:p>
            <a:r>
              <a:rPr lang="en-US" dirty="0"/>
              <a:t>P 11 = P [in state S1 in next state at t=1/ in state S1 in initial state at t=0]</a:t>
            </a:r>
          </a:p>
          <a:p>
            <a:r>
              <a:rPr lang="en-US" dirty="0"/>
              <a:t>P12= P[ S2 at time t=1/S1 at time t=0]</a:t>
            </a:r>
          </a:p>
          <a:p>
            <a:r>
              <a:rPr lang="en-US" dirty="0"/>
              <a:t>P21=P[S1 at time t=1/S2 at time t=0]</a:t>
            </a:r>
          </a:p>
          <a:p>
            <a:r>
              <a:rPr lang="en-US" dirty="0"/>
              <a:t>These transactions are called one step transactions</a:t>
            </a:r>
          </a:p>
        </p:txBody>
      </p:sp>
    </p:spTree>
    <p:extLst>
      <p:ext uri="{BB962C8B-B14F-4D97-AF65-F5344CB8AC3E}">
        <p14:creationId xmlns:p14="http://schemas.microsoft.com/office/powerpoint/2010/main" val="194153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86D1-BA5F-790F-2743-9D256B54EA77}"/>
              </a:ext>
            </a:extLst>
          </p:cNvPr>
          <p:cNvSpPr>
            <a:spLocks noGrp="1"/>
          </p:cNvSpPr>
          <p:nvPr>
            <p:ph type="title"/>
          </p:nvPr>
        </p:nvSpPr>
        <p:spPr/>
        <p:txBody>
          <a:bodyPr/>
          <a:lstStyle/>
          <a:p>
            <a:r>
              <a:rPr lang="en-US" dirty="0"/>
              <a:t>N- step transition probability </a:t>
            </a:r>
          </a:p>
        </p:txBody>
      </p:sp>
      <p:sp>
        <p:nvSpPr>
          <p:cNvPr id="3" name="Content Placeholder 2">
            <a:extLst>
              <a:ext uri="{FF2B5EF4-FFF2-40B4-BE49-F238E27FC236}">
                <a16:creationId xmlns:a16="http://schemas.microsoft.com/office/drawing/2014/main" id="{04587420-021F-9937-9F7A-93DA028B0C3D}"/>
              </a:ext>
            </a:extLst>
          </p:cNvPr>
          <p:cNvSpPr>
            <a:spLocks noGrp="1"/>
          </p:cNvSpPr>
          <p:nvPr>
            <p:ph idx="1"/>
          </p:nvPr>
        </p:nvSpPr>
        <p:spPr/>
        <p:txBody>
          <a:bodyPr/>
          <a:lstStyle/>
          <a:p>
            <a:r>
              <a:rPr lang="en-US" dirty="0"/>
              <a:t>P11</a:t>
            </a:r>
            <a:r>
              <a:rPr lang="en-US" baseline="50000" dirty="0"/>
              <a:t>2</a:t>
            </a:r>
            <a:r>
              <a:rPr lang="en-US" dirty="0"/>
              <a:t> = P [in state S1 in next state at t=2/ in state S1 in initial state at t=0]</a:t>
            </a:r>
          </a:p>
          <a:p>
            <a:r>
              <a:rPr lang="en-US" dirty="0"/>
              <a:t>The entire matrix becomes a square of all probabilities </a:t>
            </a:r>
          </a:p>
          <a:p>
            <a:r>
              <a:rPr lang="en-US" dirty="0"/>
              <a:t>This is called 2- step transition probability </a:t>
            </a:r>
          </a:p>
          <a:p>
            <a:endParaRPr lang="en-US" dirty="0"/>
          </a:p>
        </p:txBody>
      </p:sp>
      <p:pic>
        <p:nvPicPr>
          <p:cNvPr id="4" name="Picture 4">
            <a:extLst>
              <a:ext uri="{FF2B5EF4-FFF2-40B4-BE49-F238E27FC236}">
                <a16:creationId xmlns:a16="http://schemas.microsoft.com/office/drawing/2014/main" id="{45CFF55E-681E-15BC-26FB-5AF14CA56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99" y="4001294"/>
            <a:ext cx="4695825" cy="1885950"/>
          </a:xfrm>
          <a:prstGeom prst="rect">
            <a:avLst/>
          </a:prstGeom>
        </p:spPr>
      </p:pic>
    </p:spTree>
    <p:extLst>
      <p:ext uri="{BB962C8B-B14F-4D97-AF65-F5344CB8AC3E}">
        <p14:creationId xmlns:p14="http://schemas.microsoft.com/office/powerpoint/2010/main" val="2190695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D9E7-497E-FA2C-013F-AC44060A889C}"/>
              </a:ext>
            </a:extLst>
          </p:cNvPr>
          <p:cNvSpPr>
            <a:spLocks noGrp="1"/>
          </p:cNvSpPr>
          <p:nvPr>
            <p:ph type="title"/>
          </p:nvPr>
        </p:nvSpPr>
        <p:spPr/>
        <p:txBody>
          <a:bodyPr/>
          <a:lstStyle/>
          <a:p>
            <a:r>
              <a:rPr lang="en-US" dirty="0"/>
              <a:t>N-step transition probability </a:t>
            </a:r>
          </a:p>
        </p:txBody>
      </p:sp>
      <p:sp>
        <p:nvSpPr>
          <p:cNvPr id="3" name="Content Placeholder 2">
            <a:extLst>
              <a:ext uri="{FF2B5EF4-FFF2-40B4-BE49-F238E27FC236}">
                <a16:creationId xmlns:a16="http://schemas.microsoft.com/office/drawing/2014/main" id="{4FB0952A-DE8A-6E74-6746-0B8FE3B9A489}"/>
              </a:ext>
            </a:extLst>
          </p:cNvPr>
          <p:cNvSpPr>
            <a:spLocks noGrp="1"/>
          </p:cNvSpPr>
          <p:nvPr>
            <p:ph idx="1"/>
          </p:nvPr>
        </p:nvSpPr>
        <p:spPr/>
        <p:txBody>
          <a:bodyPr/>
          <a:lstStyle/>
          <a:p>
            <a:r>
              <a:rPr lang="en-US" dirty="0"/>
              <a:t>P11</a:t>
            </a:r>
            <a:r>
              <a:rPr lang="en-US" baseline="50000" dirty="0"/>
              <a:t>n</a:t>
            </a:r>
            <a:r>
              <a:rPr lang="en-US" dirty="0"/>
              <a:t> = P [in state S1 in next state at t=n/ in state S1 in initial state at t=0]</a:t>
            </a:r>
          </a:p>
          <a:p>
            <a:r>
              <a:rPr lang="en-US" dirty="0"/>
              <a:t>We are transitioning from one state to another in n time </a:t>
            </a:r>
          </a:p>
          <a:p>
            <a:endParaRPr lang="en-US" dirty="0"/>
          </a:p>
        </p:txBody>
      </p:sp>
      <p:pic>
        <p:nvPicPr>
          <p:cNvPr id="4" name="Picture 4">
            <a:extLst>
              <a:ext uri="{FF2B5EF4-FFF2-40B4-BE49-F238E27FC236}">
                <a16:creationId xmlns:a16="http://schemas.microsoft.com/office/drawing/2014/main" id="{E4A140D1-0813-00C1-DC8C-D2B6A88E2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156" y="3429000"/>
            <a:ext cx="5581650" cy="2476500"/>
          </a:xfrm>
          <a:prstGeom prst="rect">
            <a:avLst/>
          </a:prstGeom>
        </p:spPr>
      </p:pic>
    </p:spTree>
    <p:extLst>
      <p:ext uri="{BB962C8B-B14F-4D97-AF65-F5344CB8AC3E}">
        <p14:creationId xmlns:p14="http://schemas.microsoft.com/office/powerpoint/2010/main" val="207289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483D-3C90-6CDB-B902-6E8989C7A4FB}"/>
              </a:ext>
            </a:extLst>
          </p:cNvPr>
          <p:cNvSpPr>
            <a:spLocks noGrp="1"/>
          </p:cNvSpPr>
          <p:nvPr>
            <p:ph type="title"/>
          </p:nvPr>
        </p:nvSpPr>
        <p:spPr/>
        <p:txBody>
          <a:bodyPr/>
          <a:lstStyle/>
          <a:p>
            <a:r>
              <a:rPr lang="en-US" dirty="0"/>
              <a:t>Transition Probability Matrix</a:t>
            </a:r>
          </a:p>
        </p:txBody>
      </p:sp>
      <p:sp>
        <p:nvSpPr>
          <p:cNvPr id="3" name="Content Placeholder 2">
            <a:extLst>
              <a:ext uri="{FF2B5EF4-FFF2-40B4-BE49-F238E27FC236}">
                <a16:creationId xmlns:a16="http://schemas.microsoft.com/office/drawing/2014/main" id="{EF9780AE-2F1B-92D7-9E76-8B9629ECE0A3}"/>
              </a:ext>
            </a:extLst>
          </p:cNvPr>
          <p:cNvSpPr>
            <a:spLocks noGrp="1"/>
          </p:cNvSpPr>
          <p:nvPr>
            <p:ph idx="1"/>
          </p:nvPr>
        </p:nvSpPr>
        <p:spPr/>
        <p:txBody>
          <a:bodyPr>
            <a:normAutofit fontScale="85000" lnSpcReduction="20000"/>
          </a:bodyPr>
          <a:lstStyle/>
          <a:p>
            <a:r>
              <a:rPr lang="en-US" dirty="0"/>
              <a:t>Some assumptions of TPM: </a:t>
            </a:r>
          </a:p>
          <a:p>
            <a:r>
              <a:rPr lang="en-US" dirty="0"/>
              <a:t>Row sum=1. Row shows the transition from current state to the next state and we move to other states with some probability. So the sum of all probabilities should be equal to 1. </a:t>
            </a:r>
          </a:p>
          <a:p>
            <a:r>
              <a:rPr lang="en-US" dirty="0"/>
              <a:t>Each element of TPM is a probability. Which means that 0&lt;= </a:t>
            </a:r>
            <a:r>
              <a:rPr lang="en-US" dirty="0" err="1"/>
              <a:t>Pij</a:t>
            </a:r>
            <a:r>
              <a:rPr lang="en-US" dirty="0"/>
              <a:t>&lt;=1 and non negative. </a:t>
            </a:r>
          </a:p>
          <a:p>
            <a:r>
              <a:rPr lang="en-US" dirty="0"/>
              <a:t>TPM will always be square matrix because </a:t>
            </a:r>
          </a:p>
          <a:p>
            <a:r>
              <a:rPr lang="en-US" dirty="0"/>
              <a:t>Row will show initial states.</a:t>
            </a:r>
          </a:p>
          <a:p>
            <a:r>
              <a:rPr lang="en-US" dirty="0"/>
              <a:t>Column will show alternate states or next state</a:t>
            </a:r>
          </a:p>
          <a:p>
            <a:r>
              <a:rPr lang="en-US" dirty="0"/>
              <a:t>If you move row wise you will be under retention and loss. </a:t>
            </a:r>
          </a:p>
          <a:p>
            <a:r>
              <a:rPr lang="en-US" dirty="0"/>
              <a:t>If you move column wise, you will be under retention and gain</a:t>
            </a:r>
          </a:p>
          <a:p>
            <a:r>
              <a:rPr lang="en-US" dirty="0"/>
              <a:t>Diagonal movement is only retention</a:t>
            </a:r>
          </a:p>
          <a:p>
            <a:endParaRPr lang="en-US" dirty="0"/>
          </a:p>
        </p:txBody>
      </p:sp>
    </p:spTree>
    <p:extLst>
      <p:ext uri="{BB962C8B-B14F-4D97-AF65-F5344CB8AC3E}">
        <p14:creationId xmlns:p14="http://schemas.microsoft.com/office/powerpoint/2010/main" val="3917082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1481</Words>
  <Application>Microsoft Office PowerPoint</Application>
  <PresentationFormat>Widescreen</PresentationFormat>
  <Paragraphs>142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STOCHASTIC PROCESSES</vt:lpstr>
      <vt:lpstr>Markov Chain</vt:lpstr>
      <vt:lpstr>System and State</vt:lpstr>
      <vt:lpstr>Assumption of Markov Chain</vt:lpstr>
      <vt:lpstr>Transition Probability</vt:lpstr>
      <vt:lpstr>Transition Probability Matrix</vt:lpstr>
      <vt:lpstr>N- step transition probability </vt:lpstr>
      <vt:lpstr>N-step transition probability </vt:lpstr>
      <vt:lpstr>Transition Probability Matrix</vt:lpstr>
      <vt:lpstr>Example 1:</vt:lpstr>
      <vt:lpstr>Solution a)</vt:lpstr>
      <vt:lpstr>Solution b)</vt:lpstr>
      <vt:lpstr>Solution c)</vt:lpstr>
      <vt:lpstr>Example 2:</vt:lpstr>
      <vt:lpstr>Solution</vt:lpstr>
      <vt:lpstr>Solution </vt:lpstr>
      <vt:lpstr>Classification of States</vt:lpstr>
      <vt:lpstr>Transition Diagram</vt:lpstr>
      <vt:lpstr>Definitions</vt:lpstr>
      <vt:lpstr>Definitions</vt:lpstr>
      <vt:lpstr>Absorbing states</vt:lpstr>
      <vt:lpstr>Transient States</vt:lpstr>
      <vt:lpstr>Recurrent states</vt:lpstr>
      <vt:lpstr>Recurrent states</vt:lpstr>
      <vt:lpstr>Periodic States</vt:lpstr>
      <vt:lpstr>Aperiodic States</vt:lpstr>
      <vt:lpstr>Ergodic Chain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PROCESSES</dc:title>
  <dc:creator>Microsoft account</dc:creator>
  <cp:lastModifiedBy>Shiza Memon</cp:lastModifiedBy>
  <cp:revision>26</cp:revision>
  <dcterms:created xsi:type="dcterms:W3CDTF">2023-03-07T22:37:18Z</dcterms:created>
  <dcterms:modified xsi:type="dcterms:W3CDTF">2023-03-13T04:33:39Z</dcterms:modified>
</cp:coreProperties>
</file>