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6" r:id="rId1"/>
  </p:sldMasterIdLst>
  <p:notesMasterIdLst>
    <p:notesMasterId r:id="rId47"/>
  </p:notesMasterIdLst>
  <p:sldIdLst>
    <p:sldId id="280" r:id="rId2"/>
    <p:sldId id="304" r:id="rId3"/>
    <p:sldId id="306" r:id="rId4"/>
    <p:sldId id="310" r:id="rId5"/>
    <p:sldId id="308" r:id="rId6"/>
    <p:sldId id="311" r:id="rId7"/>
    <p:sldId id="309" r:id="rId8"/>
    <p:sldId id="307" r:id="rId9"/>
    <p:sldId id="312" r:id="rId10"/>
    <p:sldId id="313" r:id="rId11"/>
    <p:sldId id="315" r:id="rId12"/>
    <p:sldId id="337" r:id="rId13"/>
    <p:sldId id="338" r:id="rId14"/>
    <p:sldId id="314" r:id="rId15"/>
    <p:sldId id="316" r:id="rId16"/>
    <p:sldId id="317" r:id="rId17"/>
    <p:sldId id="318" r:id="rId18"/>
    <p:sldId id="319" r:id="rId19"/>
    <p:sldId id="322" r:id="rId20"/>
    <p:sldId id="320" r:id="rId21"/>
    <p:sldId id="339" r:id="rId22"/>
    <p:sldId id="321" r:id="rId23"/>
    <p:sldId id="341" r:id="rId24"/>
    <p:sldId id="340" r:id="rId25"/>
    <p:sldId id="325" r:id="rId26"/>
    <p:sldId id="342" r:id="rId27"/>
    <p:sldId id="323" r:id="rId28"/>
    <p:sldId id="327" r:id="rId29"/>
    <p:sldId id="328" r:id="rId30"/>
    <p:sldId id="343" r:id="rId31"/>
    <p:sldId id="330" r:id="rId32"/>
    <p:sldId id="345" r:id="rId33"/>
    <p:sldId id="331" r:id="rId34"/>
    <p:sldId id="332" r:id="rId35"/>
    <p:sldId id="351" r:id="rId36"/>
    <p:sldId id="335" r:id="rId37"/>
    <p:sldId id="333" r:id="rId38"/>
    <p:sldId id="334" r:id="rId39"/>
    <p:sldId id="349" r:id="rId40"/>
    <p:sldId id="348" r:id="rId41"/>
    <p:sldId id="350" r:id="rId42"/>
    <p:sldId id="347" r:id="rId43"/>
    <p:sldId id="329" r:id="rId44"/>
    <p:sldId id="336" r:id="rId45"/>
    <p:sldId id="352" r:id="rId46"/>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48" d="100"/>
          <a:sy n="48" d="100"/>
        </p:scale>
        <p:origin x="13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7190817-D39E-40E8-927B-FE522A70D6F8}" type="datetimeFigureOut">
              <a:rPr lang="en-US"/>
              <a:pPr>
                <a:defRPr/>
              </a:pPr>
              <a:t>6/26/2023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62F380F-7476-4E35-9B1B-3B95EE98BDCE}" type="slidenum">
              <a:rPr lang="en-US"/>
              <a:pPr>
                <a:defRPr/>
              </a:pPr>
              <a:t>‹#›</a:t>
            </a:fld>
            <a:endParaRPr lang="en-US"/>
          </a:p>
        </p:txBody>
      </p:sp>
    </p:spTree>
    <p:extLst>
      <p:ext uri="{BB962C8B-B14F-4D97-AF65-F5344CB8AC3E}">
        <p14:creationId xmlns:p14="http://schemas.microsoft.com/office/powerpoint/2010/main" val="4189193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2F380F-7476-4E35-9B1B-3B95EE98BDCE}" type="slidenum">
              <a:rPr lang="en-US" smtClean="0"/>
              <a:pPr>
                <a:defRPr/>
              </a:pPr>
              <a:t>6</a:t>
            </a:fld>
            <a:endParaRPr lang="en-US"/>
          </a:p>
        </p:txBody>
      </p:sp>
    </p:spTree>
    <p:extLst>
      <p:ext uri="{BB962C8B-B14F-4D97-AF65-F5344CB8AC3E}">
        <p14:creationId xmlns:p14="http://schemas.microsoft.com/office/powerpoint/2010/main" val="108925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53E68BEA-8658-4C60-90E8-4672BEC24039}" type="datetimeFigureOut">
              <a:rPr lang="en-US" smtClean="0"/>
              <a:pPr>
                <a:defRPr/>
              </a:pPr>
              <a:t>6/26/2023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5DE1F8-162F-4A00-AA89-AC5B2A29736C}" type="slidenum">
              <a:rPr lang="en-US" smtClean="0"/>
              <a:pPr>
                <a:defRPr/>
              </a:pPr>
              <a:t>‹#›</a:t>
            </a:fld>
            <a:endParaRPr lang="en-US" dirty="0"/>
          </a:p>
        </p:txBody>
      </p:sp>
    </p:spTree>
    <p:extLst>
      <p:ext uri="{BB962C8B-B14F-4D97-AF65-F5344CB8AC3E}">
        <p14:creationId xmlns:p14="http://schemas.microsoft.com/office/powerpoint/2010/main" val="405388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4D77703-A8CB-47F3-86A1-01ACC4DB489E}" type="datetimeFigureOut">
              <a:rPr lang="en-US" smtClean="0"/>
              <a:pPr>
                <a:defRPr/>
              </a:pPr>
              <a:t>6/26/2023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E6E5F07-3DA3-4FA7-9266-ED493C64BD36}" type="slidenum">
              <a:rPr lang="en-US" smtClean="0"/>
              <a:pPr>
                <a:defRPr/>
              </a:pPr>
              <a:t>‹#›</a:t>
            </a:fld>
            <a:endParaRPr lang="en-US" dirty="0"/>
          </a:p>
        </p:txBody>
      </p:sp>
    </p:spTree>
    <p:extLst>
      <p:ext uri="{BB962C8B-B14F-4D97-AF65-F5344CB8AC3E}">
        <p14:creationId xmlns:p14="http://schemas.microsoft.com/office/powerpoint/2010/main" val="230722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D0E9F7-06C2-4BEE-AB43-81F75ADE88D5}" type="datetimeFigureOut">
              <a:rPr lang="en-US" smtClean="0"/>
              <a:pPr>
                <a:defRPr/>
              </a:pPr>
              <a:t>6/26/2023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ABC4E6-6E8B-4476-B821-B5FBD74B0660}" type="slidenum">
              <a:rPr lang="en-US" smtClean="0"/>
              <a:pPr>
                <a:defRPr/>
              </a:pPr>
              <a:t>‹#›</a:t>
            </a:fld>
            <a:endParaRPr lang="en-US" dirty="0"/>
          </a:p>
        </p:txBody>
      </p:sp>
    </p:spTree>
    <p:extLst>
      <p:ext uri="{BB962C8B-B14F-4D97-AF65-F5344CB8AC3E}">
        <p14:creationId xmlns:p14="http://schemas.microsoft.com/office/powerpoint/2010/main" val="997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7B3AFC9-3E06-4CE9-96EB-8BDCA8D1DD0E}" type="datetimeFigureOut">
              <a:rPr lang="en-US" smtClean="0"/>
              <a:pPr>
                <a:defRPr/>
              </a:pPr>
              <a:t>6/26/2023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917BF0-02D0-4FC4-BE37-A42839E7EE11}"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2384542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956223-6A0B-4152-8BF8-32B200CC0DE1}" type="datetimeFigureOut">
              <a:rPr lang="en-US" smtClean="0"/>
              <a:pPr>
                <a:defRPr/>
              </a:pPr>
              <a:t>6/26/2023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F46A124-6F3F-45B0-908E-917BD7BB9D92}" type="slidenum">
              <a:rPr lang="en-US" smtClean="0"/>
              <a:pPr>
                <a:defRPr/>
              </a:pPr>
              <a:t>‹#›</a:t>
            </a:fld>
            <a:endParaRPr lang="en-US" dirty="0"/>
          </a:p>
        </p:txBody>
      </p:sp>
    </p:spTree>
    <p:extLst>
      <p:ext uri="{BB962C8B-B14F-4D97-AF65-F5344CB8AC3E}">
        <p14:creationId xmlns:p14="http://schemas.microsoft.com/office/powerpoint/2010/main" val="211665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5D2E9C7-8ABD-44E6-B926-EA509C8BEF3B}" type="datetimeFigureOut">
              <a:rPr lang="en-US" smtClean="0"/>
              <a:pPr>
                <a:defRPr/>
              </a:pPr>
              <a:t>6/26/2023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FD2948-FEE1-4859-A35C-05E2D2A81EA7}" type="slidenum">
              <a:rPr lang="en-US" smtClean="0"/>
              <a:pPr>
                <a:defRPr/>
              </a:pPr>
              <a:t>‹#›</a:t>
            </a:fld>
            <a:endParaRPr lang="en-US" dirty="0"/>
          </a:p>
        </p:txBody>
      </p:sp>
    </p:spTree>
    <p:extLst>
      <p:ext uri="{BB962C8B-B14F-4D97-AF65-F5344CB8AC3E}">
        <p14:creationId xmlns:p14="http://schemas.microsoft.com/office/powerpoint/2010/main" val="933103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0A5BDA5-8D93-47CE-9C55-527813ACEAA1}" type="datetimeFigureOut">
              <a:rPr lang="en-US" smtClean="0"/>
              <a:pPr>
                <a:defRPr/>
              </a:pPr>
              <a:t>6/26/2023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D1A3EE-26CF-4420-B3CB-1925E05194E9}" type="slidenum">
              <a:rPr lang="en-US" smtClean="0"/>
              <a:pPr>
                <a:defRPr/>
              </a:pPr>
              <a:t>‹#›</a:t>
            </a:fld>
            <a:endParaRPr lang="en-US" dirty="0"/>
          </a:p>
        </p:txBody>
      </p:sp>
    </p:spTree>
    <p:extLst>
      <p:ext uri="{BB962C8B-B14F-4D97-AF65-F5344CB8AC3E}">
        <p14:creationId xmlns:p14="http://schemas.microsoft.com/office/powerpoint/2010/main" val="307224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07232F5-AC9C-4EDB-AE21-F8E12F4B0312}" type="datetimeFigureOut">
              <a:rPr lang="en-US" smtClean="0"/>
              <a:pPr>
                <a:defRPr/>
              </a:pPr>
              <a:t>6/26/2023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FB810A-4A5E-44C8-8400-0FF7BCB36D2A}" type="slidenum">
              <a:rPr lang="en-US" smtClean="0"/>
              <a:pPr>
                <a:defRPr/>
              </a:pPr>
              <a:t>‹#›</a:t>
            </a:fld>
            <a:endParaRPr lang="en-US" dirty="0"/>
          </a:p>
        </p:txBody>
      </p:sp>
    </p:spTree>
    <p:extLst>
      <p:ext uri="{BB962C8B-B14F-4D97-AF65-F5344CB8AC3E}">
        <p14:creationId xmlns:p14="http://schemas.microsoft.com/office/powerpoint/2010/main" val="38531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B30ED2E-596C-447A-A6FD-ED53FE333D4A}" type="datetimeFigureOut">
              <a:rPr lang="en-US" smtClean="0"/>
              <a:pPr>
                <a:defRPr/>
              </a:pPr>
              <a:t>6/26/2023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6CA87CD-2EBC-4906-A895-F9569ACD88FE}" type="slidenum">
              <a:rPr lang="en-US" smtClean="0"/>
              <a:pPr>
                <a:defRPr/>
              </a:pPr>
              <a:t>‹#›</a:t>
            </a:fld>
            <a:endParaRPr lang="en-US" dirty="0"/>
          </a:p>
        </p:txBody>
      </p:sp>
    </p:spTree>
    <p:extLst>
      <p:ext uri="{BB962C8B-B14F-4D97-AF65-F5344CB8AC3E}">
        <p14:creationId xmlns:p14="http://schemas.microsoft.com/office/powerpoint/2010/main" val="235332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F7EB69A-8D21-4E55-9435-3A7AE4190249}" type="datetimeFigureOut">
              <a:rPr lang="en-US" smtClean="0"/>
              <a:pPr>
                <a:defRPr/>
              </a:pPr>
              <a:t>6/26/2023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9B07FB-BB7D-4F17-BB65-51CB0DC3D7CA}" type="slidenum">
              <a:rPr lang="en-US" smtClean="0"/>
              <a:pPr>
                <a:defRPr/>
              </a:pPr>
              <a:t>‹#›</a:t>
            </a:fld>
            <a:endParaRPr lang="en-US" dirty="0"/>
          </a:p>
        </p:txBody>
      </p:sp>
    </p:spTree>
    <p:extLst>
      <p:ext uri="{BB962C8B-B14F-4D97-AF65-F5344CB8AC3E}">
        <p14:creationId xmlns:p14="http://schemas.microsoft.com/office/powerpoint/2010/main" val="161989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668E2A-CEAD-4A5D-909C-B9636209BD8B}" type="datetimeFigureOut">
              <a:rPr lang="en-US" smtClean="0"/>
              <a:pPr>
                <a:defRPr/>
              </a:pPr>
              <a:t>6/26/2023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61599-9BCD-4CE1-903F-DDDF74568799}" type="slidenum">
              <a:rPr lang="en-US" smtClean="0"/>
              <a:pPr>
                <a:defRPr/>
              </a:pPr>
              <a:t>‹#›</a:t>
            </a:fld>
            <a:endParaRPr lang="en-US" dirty="0"/>
          </a:p>
        </p:txBody>
      </p:sp>
    </p:spTree>
    <p:extLst>
      <p:ext uri="{BB962C8B-B14F-4D97-AF65-F5344CB8AC3E}">
        <p14:creationId xmlns:p14="http://schemas.microsoft.com/office/powerpoint/2010/main" val="407882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A8794DD2-73FF-4107-B5E9-32CE6F2F31D1}" type="datetimeFigureOut">
              <a:rPr lang="en-US" smtClean="0"/>
              <a:pPr>
                <a:defRPr/>
              </a:pPr>
              <a:t>6/26/2023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B820F5-ADBF-4EB7-BF04-F28A03A4F468}" type="slidenum">
              <a:rPr lang="en-US" smtClean="0"/>
              <a:pPr>
                <a:defRPr/>
              </a:pPr>
              <a:t>‹#›</a:t>
            </a:fld>
            <a:endParaRPr lang="en-US" dirty="0"/>
          </a:p>
        </p:txBody>
      </p:sp>
    </p:spTree>
    <p:extLst>
      <p:ext uri="{BB962C8B-B14F-4D97-AF65-F5344CB8AC3E}">
        <p14:creationId xmlns:p14="http://schemas.microsoft.com/office/powerpoint/2010/main" val="325371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A9A87F4E-B361-40A2-845F-092AE0979530}" type="datetimeFigureOut">
              <a:rPr lang="en-US" smtClean="0"/>
              <a:pPr>
                <a:defRPr/>
              </a:pPr>
              <a:t>6/26/2023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258031C-D803-4D15-B091-08BF34880BA7}" type="slidenum">
              <a:rPr lang="en-US" smtClean="0"/>
              <a:pPr>
                <a:defRPr/>
              </a:pPr>
              <a:t>‹#›</a:t>
            </a:fld>
            <a:endParaRPr lang="en-US" dirty="0"/>
          </a:p>
        </p:txBody>
      </p:sp>
    </p:spTree>
    <p:extLst>
      <p:ext uri="{BB962C8B-B14F-4D97-AF65-F5344CB8AC3E}">
        <p14:creationId xmlns:p14="http://schemas.microsoft.com/office/powerpoint/2010/main" val="328529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B4D63E60-53DD-4045-8CD8-0BAE74FC1B6F}" type="datetimeFigureOut">
              <a:rPr lang="en-US" smtClean="0"/>
              <a:pPr>
                <a:defRPr/>
              </a:pPr>
              <a:t>6/26/2023</a:t>
            </a:fld>
            <a:endParaRPr lang="en-US" dirty="0"/>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2C62EAEF-28E7-43F4-AE07-329A7D7655D0}" type="slidenum">
              <a:rPr lang="en-US" smtClean="0"/>
              <a:pPr>
                <a:defRPr/>
              </a:pPr>
              <a:t>‹#›</a:t>
            </a:fld>
            <a:endParaRPr lang="en-US" dirty="0"/>
          </a:p>
        </p:txBody>
      </p:sp>
    </p:spTree>
    <p:extLst>
      <p:ext uri="{BB962C8B-B14F-4D97-AF65-F5344CB8AC3E}">
        <p14:creationId xmlns:p14="http://schemas.microsoft.com/office/powerpoint/2010/main" val="44871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36D9E0B9-65D9-4A0C-ADFF-656DE7ED5CBC}" type="datetimeFigureOut">
              <a:rPr lang="en-US" smtClean="0"/>
              <a:pPr>
                <a:defRPr/>
              </a:pPr>
              <a:t>6/26/2023</a:t>
            </a:fld>
            <a:endParaRPr lang="en-US" dirty="0"/>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CD983438-8F9C-445E-B892-C543FFB84ADC}" type="slidenum">
              <a:rPr lang="en-US" smtClean="0"/>
              <a:pPr>
                <a:defRPr/>
              </a:pPr>
              <a:t>‹#›</a:t>
            </a:fld>
            <a:endParaRPr lang="en-US" dirty="0"/>
          </a:p>
        </p:txBody>
      </p:sp>
    </p:spTree>
    <p:extLst>
      <p:ext uri="{BB962C8B-B14F-4D97-AF65-F5344CB8AC3E}">
        <p14:creationId xmlns:p14="http://schemas.microsoft.com/office/powerpoint/2010/main" val="319191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F86FF29F-904F-4E9B-94DF-7D8A509530B4}" type="datetimeFigureOut">
              <a:rPr lang="en-US" smtClean="0"/>
              <a:pPr>
                <a:defRPr/>
              </a:pPr>
              <a:t>6/26/2023</a:t>
            </a:fld>
            <a:endParaRPr lang="en-US" dirty="0"/>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94A3AE81-81D0-4706-B397-8266340C04A3}" type="slidenum">
              <a:rPr lang="en-US" smtClean="0"/>
              <a:pPr>
                <a:defRPr/>
              </a:pPr>
              <a:t>‹#›</a:t>
            </a:fld>
            <a:endParaRPr lang="en-US" dirty="0"/>
          </a:p>
        </p:txBody>
      </p:sp>
    </p:spTree>
    <p:extLst>
      <p:ext uri="{BB962C8B-B14F-4D97-AF65-F5344CB8AC3E}">
        <p14:creationId xmlns:p14="http://schemas.microsoft.com/office/powerpoint/2010/main" val="70097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F2D3E16-CA3F-4E97-8C58-E815C8176107}" type="datetimeFigureOut">
              <a:rPr lang="en-US" smtClean="0"/>
              <a:pPr>
                <a:defRPr/>
              </a:pPr>
              <a:t>6/26/2023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548C5F-1F83-434C-9B0C-0071C624D223}" type="slidenum">
              <a:rPr lang="en-US" smtClean="0"/>
              <a:pPr>
                <a:defRPr/>
              </a:pPr>
              <a:t>‹#›</a:t>
            </a:fld>
            <a:endParaRPr lang="en-US" dirty="0"/>
          </a:p>
        </p:txBody>
      </p:sp>
    </p:spTree>
    <p:extLst>
      <p:ext uri="{BB962C8B-B14F-4D97-AF65-F5344CB8AC3E}">
        <p14:creationId xmlns:p14="http://schemas.microsoft.com/office/powerpoint/2010/main" val="181857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52FDC965-6F43-436A-98B8-9B882715605B}" type="datetimeFigureOut">
              <a:rPr lang="en-US" smtClean="0"/>
              <a:pPr>
                <a:defRPr/>
              </a:pPr>
              <a:t>6/26/2023</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A1B5B910-B678-4200-A4A8-A93891816D60}" type="slidenum">
              <a:rPr lang="en-US" smtClean="0"/>
              <a:pPr>
                <a:defRPr/>
              </a:pPr>
              <a:t>‹#›</a:t>
            </a:fld>
            <a:endParaRPr lang="en-US" dirty="0"/>
          </a:p>
        </p:txBody>
      </p:sp>
    </p:spTree>
    <p:extLst>
      <p:ext uri="{BB962C8B-B14F-4D97-AF65-F5344CB8AC3E}">
        <p14:creationId xmlns:p14="http://schemas.microsoft.com/office/powerpoint/2010/main" val="1343781066"/>
      </p:ext>
    </p:extLst>
  </p:cSld>
  <p:clrMap bg1="dk1" tx1="lt1" bg2="dk2" tx2="lt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 id="2147484542" r:id="rId16"/>
    <p:sldLayoutId id="2147484543"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testingexcellence.com/black-box-test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29.jpg"/><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438400"/>
          </a:xfrm>
        </p:spPr>
        <p:txBody>
          <a:bodyPr wrap="square" numCol="1" anchorCtr="0" compatLnSpc="1">
            <a:prstTxWarp prst="textNoShape">
              <a:avLst/>
            </a:prstTxWarp>
            <a:noAutofit/>
          </a:bodyPr>
          <a:lstStyle/>
          <a:p>
            <a:pPr algn="ctr" defTabSz="1341150" eaLnBrk="1" fontAlgn="auto" hangingPunct="1">
              <a:spcAft>
                <a:spcPts val="0"/>
              </a:spcAft>
              <a:defRPr/>
            </a:pPr>
            <a:r>
              <a:rPr lang="en-US" altLang="en-US" sz="4800" dirty="0" smtClean="0">
                <a:latin typeface="Times New Roman" panose="02020603050405020304" pitchFamily="18" charset="0"/>
                <a:cs typeface="Times New Roman" panose="02020603050405020304" pitchFamily="18" charset="0"/>
              </a:rPr>
              <a:t>WELCOME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TO </a:t>
            </a:r>
            <a:r>
              <a:rPr lang="en-US" altLang="en-US" sz="4800" smtClean="0">
                <a:latin typeface="Times New Roman" panose="02020603050405020304" pitchFamily="18" charset="0"/>
                <a:cs typeface="Times New Roman" panose="02020603050405020304" pitchFamily="18" charset="0"/>
              </a:rPr>
              <a:t/>
            </a:r>
            <a:br>
              <a:rPr lang="en-US" altLang="en-US" sz="4800" smtClean="0">
                <a:latin typeface="Times New Roman" panose="02020603050405020304" pitchFamily="18" charset="0"/>
                <a:cs typeface="Times New Roman" panose="02020603050405020304" pitchFamily="18" charset="0"/>
              </a:rPr>
            </a:br>
            <a:r>
              <a:rPr lang="en-US" altLang="en-US" sz="4800" smtClean="0">
                <a:latin typeface="Times New Roman" panose="02020603050405020304" pitchFamily="18" charset="0"/>
                <a:cs typeface="Times New Roman" panose="02020603050405020304" pitchFamily="18" charset="0"/>
              </a:rPr>
              <a:t>11</a:t>
            </a:r>
            <a:r>
              <a:rPr lang="en-US" altLang="en-US" sz="4800" baseline="30000" smtClean="0">
                <a:latin typeface="Times New Roman" panose="02020603050405020304" pitchFamily="18" charset="0"/>
                <a:cs typeface="Times New Roman" panose="02020603050405020304" pitchFamily="18" charset="0"/>
              </a:rPr>
              <a:t>TH</a:t>
            </a:r>
            <a:r>
              <a:rPr lang="en-US" altLang="en-US" sz="4800" smtClean="0">
                <a:latin typeface="Times New Roman" panose="02020603050405020304" pitchFamily="18" charset="0"/>
                <a:cs typeface="Times New Roman" panose="02020603050405020304" pitchFamily="18" charset="0"/>
              </a:rPr>
              <a:t>   </a:t>
            </a:r>
            <a:r>
              <a:rPr lang="en-US" altLang="en-US" sz="4800" dirty="0" smtClean="0">
                <a:latin typeface="Times New Roman" panose="02020603050405020304" pitchFamily="18" charset="0"/>
                <a:cs typeface="Times New Roman" panose="02020603050405020304" pitchFamily="18" charset="0"/>
              </a:rPr>
              <a:t>LECTURE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374775" y="4094163"/>
            <a:ext cx="9710738" cy="3260725"/>
          </a:xfrm>
        </p:spPr>
        <p:txBody>
          <a:bodyPr rtlCol="0">
            <a:normAutofit fontScale="85000" lnSpcReduction="20000"/>
          </a:bodyPr>
          <a:lstStyle/>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sz="6600" b="1" dirty="0" smtClean="0">
                <a:solidFill>
                  <a:srgbClr val="FFFF00"/>
                </a:solidFill>
                <a:latin typeface="Times New Roman" panose="02020603050405020304" pitchFamily="18" charset="0"/>
                <a:cs typeface="Times New Roman" panose="02020603050405020304" pitchFamily="18" charset="0"/>
              </a:rPr>
              <a:t>Software Testing Techniques and Strategies</a:t>
            </a:r>
          </a:p>
          <a:p>
            <a:pPr algn="ctr" defTabSz="670586" eaLnBrk="1" fontAlgn="auto" hangingPunct="1">
              <a:spcBef>
                <a:spcPts val="1467"/>
              </a:spcBef>
              <a:spcAft>
                <a:spcPts val="0"/>
              </a:spcAft>
              <a:buClr>
                <a:schemeClr val="bg2">
                  <a:lumMod val="40000"/>
                  <a:lumOff val="60000"/>
                </a:schemeClr>
              </a:buClr>
              <a:buFont typeface="Wingdings 3" charset="2"/>
              <a:buNone/>
              <a:defRPr/>
            </a:pPr>
            <a:endParaRPr lang="en-US" dirty="0" smtClean="0">
              <a:solidFill>
                <a:srgbClr val="FFFF00"/>
              </a:solidFill>
              <a:latin typeface="Times New Roman" panose="02020603050405020304" pitchFamily="18" charset="0"/>
              <a:cs typeface="Times New Roman" panose="02020603050405020304" pitchFamily="18" charset="0"/>
            </a:endParaRPr>
          </a:p>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:SE-484</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1256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195677" y="1908313"/>
            <a:ext cx="11668125" cy="4734133"/>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causes (Inputs) for this situation are: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C1 – First character is A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C2 </a:t>
            </a:r>
            <a:r>
              <a:rPr lang="en-US" sz="2400" dirty="0">
                <a:latin typeface="Times New Roman" panose="02020603050405020304" pitchFamily="18" charset="0"/>
                <a:cs typeface="Times New Roman" panose="02020603050405020304" pitchFamily="18" charset="0"/>
              </a:rPr>
              <a:t>– First character is B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C3 </a:t>
            </a:r>
            <a:r>
              <a:rPr lang="en-US" sz="2400" dirty="0">
                <a:latin typeface="Times New Roman" panose="02020603050405020304" pitchFamily="18" charset="0"/>
                <a:cs typeface="Times New Roman" panose="02020603050405020304" pitchFamily="18" charset="0"/>
              </a:rPr>
              <a:t>– Second character is a digit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effects (results) for this situation are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E1 </a:t>
            </a:r>
            <a:r>
              <a:rPr lang="en-US" sz="2400" dirty="0">
                <a:latin typeface="Times New Roman" panose="02020603050405020304" pitchFamily="18" charset="0"/>
                <a:cs typeface="Times New Roman" panose="02020603050405020304" pitchFamily="18" charset="0"/>
              </a:rPr>
              <a:t>– Update the file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E2 – Print message “X”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E3 </a:t>
            </a:r>
            <a:r>
              <a:rPr lang="en-US" sz="2400" dirty="0">
                <a:latin typeface="Times New Roman" panose="02020603050405020304" pitchFamily="18" charset="0"/>
                <a:cs typeface="Times New Roman" panose="02020603050405020304" pitchFamily="18" charset="0"/>
              </a:rPr>
              <a:t>– Print message “Y”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LET’S </a:t>
            </a:r>
            <a:r>
              <a:rPr lang="en-US" sz="2400" dirty="0">
                <a:latin typeface="Times New Roman" panose="02020603050405020304" pitchFamily="18" charset="0"/>
                <a:cs typeface="Times New Roman" panose="02020603050405020304" pitchFamily="18" charset="0"/>
              </a:rPr>
              <a:t>START!!  First draw the causes and effects as shown below</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982" y="6426932"/>
            <a:ext cx="6659218" cy="34525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5396947" y="1238734"/>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1035444700"/>
      </p:ext>
    </p:extLst>
  </p:cSld>
  <p:clrMapOvr>
    <a:masterClrMapping/>
  </p:clrMapOvr>
  <mc:AlternateContent xmlns:mc="http://schemas.openxmlformats.org/markup-compatibility/2006" xmlns:p14="http://schemas.microsoft.com/office/powerpoint/2010/main">
    <mc:Choice Requires="p14">
      <p:transition spd="slow" p14:dur="2000" advTm="72465"/>
    </mc:Choice>
    <mc:Fallback xmlns="">
      <p:transition spd="slow" advTm="7246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15555" y="1902900"/>
            <a:ext cx="9525000" cy="6803701"/>
          </a:xfrm>
        </p:spPr>
        <p:txBody>
          <a:bodyPr/>
          <a:lstStyle/>
          <a:p>
            <a:r>
              <a:rPr lang="en-US" sz="2400" dirty="0">
                <a:latin typeface="Times New Roman" panose="02020603050405020304" pitchFamily="18" charset="0"/>
                <a:cs typeface="Times New Roman" panose="02020603050405020304" pitchFamily="18" charset="0"/>
              </a:rPr>
              <a:t>Key – Always go from effect to cause (left to right). That means, to get effect “E” ,what causes should be true. In this example, let’s start with Effect E1. Effect E1 is to update the file. The file is updated when  – First character is “A” and second character is a digit  – First character is “B” and second character is a digit  – First character can either be “A” or “B” and cannot be both. Now let’s put these 3 points in symbolic form:  </a:t>
            </a:r>
          </a:p>
          <a:p>
            <a:r>
              <a:rPr lang="en-US" sz="2400" dirty="0">
                <a:latin typeface="Times New Roman" panose="02020603050405020304" pitchFamily="18" charset="0"/>
                <a:cs typeface="Times New Roman" panose="02020603050405020304" pitchFamily="18" charset="0"/>
              </a:rPr>
              <a:t>For E1 to be true – following are the causes:  – C1 and C3 should be true  – C2 and C3 should be true  – C1 and C2 cannot be true together. </a:t>
            </a:r>
            <a:r>
              <a:rPr lang="en-US" dirty="0" smtClean="0"/>
              <a:t> </a:t>
            </a:r>
            <a:endParaRPr lang="en-US" dirty="0"/>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5235632" y="1309536"/>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
        <p:nvSpPr>
          <p:cNvPr id="9" name="Rectangle 8"/>
          <p:cNvSpPr/>
          <p:nvPr/>
        </p:nvSpPr>
        <p:spPr>
          <a:xfrm>
            <a:off x="576470" y="5506278"/>
            <a:ext cx="6818243" cy="4154984"/>
          </a:xfrm>
          <a:prstGeom prst="rect">
            <a:avLst/>
          </a:prstGeom>
        </p:spPr>
        <p:txBody>
          <a:bodyPr wrap="square">
            <a:spAutoFit/>
          </a:bodyPr>
          <a:lstStyle/>
          <a:p>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The causes (Inputs) for this situation are: </a:t>
            </a:r>
          </a:p>
          <a:p>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 C1 – First character is A  </a:t>
            </a:r>
          </a:p>
          <a:p>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C2 – First character is B  </a:t>
            </a:r>
          </a:p>
          <a:p>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C3 – Second character is a digit  </a:t>
            </a:r>
            <a:endParaRPr lang="en-US" sz="2400" dirty="0" smtClean="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sz="2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The effects (results) for this situation are  </a:t>
            </a:r>
          </a:p>
          <a:p>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E1 – Update the file </a:t>
            </a:r>
          </a:p>
          <a:p>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 E2 – Print message “X”  </a:t>
            </a:r>
          </a:p>
          <a:p>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E3 – Print message “Y” </a:t>
            </a:r>
          </a:p>
          <a:p>
            <a:pPr marL="0" indent="0">
              <a:buNone/>
            </a:pP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LET’S START!!  First draw the causes and effects as shown below</a:t>
            </a:r>
            <a:endParaRPr lang="en-US" sz="2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564599"/>
      </p:ext>
    </p:extLst>
  </p:cSld>
  <p:clrMapOvr>
    <a:masterClrMapping/>
  </p:clrMapOvr>
  <mc:AlternateContent xmlns:mc="http://schemas.openxmlformats.org/markup-compatibility/2006" xmlns:p14="http://schemas.microsoft.com/office/powerpoint/2010/main">
    <mc:Choice Requires="p14">
      <p:transition spd="slow" p14:dur="2000" advTm="53039"/>
    </mc:Choice>
    <mc:Fallback xmlns="">
      <p:transition spd="slow" advTm="5303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0" y="1894311"/>
            <a:ext cx="9024730" cy="6803701"/>
          </a:xfrm>
        </p:spPr>
        <p:txBody>
          <a:bodyPr/>
          <a:lstStyle/>
          <a:p>
            <a:r>
              <a:rPr lang="en-US" sz="2400" dirty="0">
                <a:latin typeface="Times New Roman" panose="02020603050405020304" pitchFamily="18" charset="0"/>
                <a:cs typeface="Times New Roman" panose="02020603050405020304" pitchFamily="18" charset="0"/>
              </a:rPr>
              <a:t>Key – Always go from effect to cause (left to right). That means, to get effect “E” ,what causes should be true. In this example, let’s start with Effect E1. Effect E1 is to update the file. The file is updated when  – First character is “A” and second character is a digit  – First character is “B” and second character is a digit  – First character can either be “A” or “B” and cannot be both. Now let’s put these 3 points in symbolic form:  </a:t>
            </a:r>
          </a:p>
          <a:p>
            <a:r>
              <a:rPr lang="en-US" sz="2400" dirty="0">
                <a:latin typeface="Times New Roman" panose="02020603050405020304" pitchFamily="18" charset="0"/>
                <a:cs typeface="Times New Roman" panose="02020603050405020304" pitchFamily="18" charset="0"/>
              </a:rPr>
              <a:t>For E1 to be true – following are the causes:  – C1 and C3 should be true  – C2 and C3 should be true  – C1 and C2 cannot be true together</a:t>
            </a:r>
            <a:r>
              <a:rPr lang="en-US" sz="2400" dirty="0" smtClean="0">
                <a:latin typeface="Times New Roman" panose="02020603050405020304" pitchFamily="18" charset="0"/>
                <a:cs typeface="Times New Roman" panose="02020603050405020304" pitchFamily="18" charset="0"/>
              </a:rPr>
              <a:t>.</a:t>
            </a:r>
            <a:r>
              <a:rPr lang="en-US" dirty="0" smtClean="0"/>
              <a:t>. </a:t>
            </a:r>
            <a:endParaRPr lang="en-US" dirty="0"/>
          </a:p>
        </p:txBody>
      </p:sp>
      <p:pic>
        <p:nvPicPr>
          <p:cNvPr id="4" name="Picture 3"/>
          <p:cNvPicPr>
            <a:picLocks noChangeAspect="1"/>
          </p:cNvPicPr>
          <p:nvPr/>
        </p:nvPicPr>
        <p:blipFill rotWithShape="1">
          <a:blip r:embed="rId2"/>
          <a:srcRect l="9587" t="-196" r="1592"/>
          <a:stretch/>
        </p:blipFill>
        <p:spPr>
          <a:xfrm>
            <a:off x="2336513" y="5575002"/>
            <a:ext cx="7027172" cy="3962394"/>
          </a:xfrm>
          <a:prstGeom prst="rect">
            <a:avLst/>
          </a:prstGeom>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5235632" y="1309536"/>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
        <p:nvSpPr>
          <p:cNvPr id="9" name="Rectangle 8"/>
          <p:cNvSpPr/>
          <p:nvPr/>
        </p:nvSpPr>
        <p:spPr>
          <a:xfrm>
            <a:off x="9170505" y="1789350"/>
            <a:ext cx="4240695" cy="3785652"/>
          </a:xfrm>
          <a:prstGeom prst="rect">
            <a:avLst/>
          </a:prstGeom>
        </p:spPr>
        <p:txBody>
          <a:bodyPr wrap="square">
            <a:spAutoFit/>
          </a:bodyPr>
          <a:lstStyle/>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The causes (Inputs) for this situation are: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 C1 – First character is A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C2 – First character is B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C3 – Second character is a digit  </a:t>
            </a:r>
          </a:p>
          <a:p>
            <a:pPr marL="0" indent="0">
              <a:buNone/>
            </a:pP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The effects (results) for this situation are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E1 – Update the file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 E2 – Print message “X”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E3 – Print message “Y” </a:t>
            </a:r>
          </a:p>
          <a:p>
            <a:pPr marL="0" indent="0">
              <a:buNone/>
            </a:pP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LET’S START!!  First draw the causes and effects as shown below</a:t>
            </a:r>
          </a:p>
        </p:txBody>
      </p:sp>
    </p:spTree>
    <p:extLst>
      <p:ext uri="{BB962C8B-B14F-4D97-AF65-F5344CB8AC3E}">
        <p14:creationId xmlns:p14="http://schemas.microsoft.com/office/powerpoint/2010/main" val="1055661558"/>
      </p:ext>
    </p:extLst>
  </p:cSld>
  <p:clrMapOvr>
    <a:masterClrMapping/>
  </p:clrMapOvr>
  <mc:AlternateContent xmlns:mc="http://schemas.openxmlformats.org/markup-compatibility/2006" xmlns:p14="http://schemas.microsoft.com/office/powerpoint/2010/main">
    <mc:Choice Requires="p14">
      <p:transition spd="slow" p14:dur="2000" advTm="80047"/>
    </mc:Choice>
    <mc:Fallback xmlns="">
      <p:transition spd="slow" advTm="8004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0" y="1894311"/>
            <a:ext cx="9024730" cy="6803701"/>
          </a:xfrm>
        </p:spPr>
        <p:txBody>
          <a:bodyPr/>
          <a:lstStyle/>
          <a:p>
            <a:r>
              <a:rPr lang="en-US" sz="2400" dirty="0">
                <a:latin typeface="Times New Roman" panose="02020603050405020304" pitchFamily="18" charset="0"/>
                <a:cs typeface="Times New Roman" panose="02020603050405020304" pitchFamily="18" charset="0"/>
              </a:rPr>
              <a:t>Key – Always go from effect to cause (left to right). That means, to get effect “E” ,what causes should be true. In this example, let’s start with Effect E1. Effect E1 is to update the file. The file is updated when  – First character is “A” and second character is a digit  – First character is “B” and second character is a digit  – First character can either be “A” or “B” and cannot be both. Now let’s put these 3 points in symbolic form:  </a:t>
            </a:r>
          </a:p>
          <a:p>
            <a:r>
              <a:rPr lang="en-US" sz="2400" dirty="0">
                <a:latin typeface="Times New Roman" panose="02020603050405020304" pitchFamily="18" charset="0"/>
                <a:cs typeface="Times New Roman" panose="02020603050405020304" pitchFamily="18" charset="0"/>
              </a:rPr>
              <a:t>For E1 to be true – following are the causes:  – C1 and C3 should be true  – C2 and C3 should be true  – C1 and C2 cannot be true together. </a:t>
            </a:r>
            <a:endParaRPr lang="en-US" dirty="0"/>
          </a:p>
        </p:txBody>
      </p:sp>
      <p:pic>
        <p:nvPicPr>
          <p:cNvPr id="4" name="Picture 3"/>
          <p:cNvPicPr>
            <a:picLocks noChangeAspect="1"/>
          </p:cNvPicPr>
          <p:nvPr/>
        </p:nvPicPr>
        <p:blipFill>
          <a:blip r:embed="rId2"/>
          <a:stretch>
            <a:fillRect/>
          </a:stretch>
        </p:blipFill>
        <p:spPr>
          <a:xfrm>
            <a:off x="2521434" y="5695426"/>
            <a:ext cx="7911547" cy="3954635"/>
          </a:xfrm>
          <a:prstGeom prst="rect">
            <a:avLst/>
          </a:prstGeom>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5235632" y="1309536"/>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
        <p:nvSpPr>
          <p:cNvPr id="9" name="Rectangle 8"/>
          <p:cNvSpPr/>
          <p:nvPr/>
        </p:nvSpPr>
        <p:spPr>
          <a:xfrm>
            <a:off x="9170505" y="1789350"/>
            <a:ext cx="4240695" cy="3785652"/>
          </a:xfrm>
          <a:prstGeom prst="rect">
            <a:avLst/>
          </a:prstGeom>
        </p:spPr>
        <p:txBody>
          <a:bodyPr wrap="square">
            <a:spAutoFit/>
          </a:bodyPr>
          <a:lstStyle/>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The causes (Inputs) for this situation are: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 C1 – First character is A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C2 – First character is B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C3 – Second character is a digit  </a:t>
            </a:r>
          </a:p>
          <a:p>
            <a:pPr marL="0" indent="0">
              <a:buNone/>
            </a:pP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The effects (results) for this situation are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E1 – Update the file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 E2 – Print message “X”  </a:t>
            </a:r>
          </a:p>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E3 – Print message “Y” </a:t>
            </a:r>
          </a:p>
          <a:p>
            <a:pPr marL="0" indent="0">
              <a:buNone/>
            </a:pP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LET’S START!!  First draw the causes and effects as shown below</a:t>
            </a:r>
          </a:p>
        </p:txBody>
      </p:sp>
    </p:spTree>
    <p:extLst>
      <p:ext uri="{BB962C8B-B14F-4D97-AF65-F5344CB8AC3E}">
        <p14:creationId xmlns:p14="http://schemas.microsoft.com/office/powerpoint/2010/main" val="3692108341"/>
      </p:ext>
    </p:extLst>
  </p:cSld>
  <p:clrMapOvr>
    <a:masterClrMapping/>
  </p:clrMapOvr>
  <mc:AlternateContent xmlns:mc="http://schemas.openxmlformats.org/markup-compatibility/2006" xmlns:p14="http://schemas.microsoft.com/office/powerpoint/2010/main">
    <mc:Choice Requires="p14">
      <p:transition spd="slow" p14:dur="2000" advTm="181069"/>
    </mc:Choice>
    <mc:Fallback xmlns="">
      <p:transition spd="slow" advTm="18106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55312" y="2655007"/>
            <a:ext cx="11668125" cy="5967413"/>
          </a:xfrm>
        </p:spPr>
        <p:txBody>
          <a:bodyPr/>
          <a:lstStyle/>
          <a:p>
            <a:r>
              <a:rPr lang="en-US" sz="2400" dirty="0">
                <a:latin typeface="Times New Roman" panose="02020603050405020304" pitchFamily="18" charset="0"/>
                <a:cs typeface="Times New Roman" panose="02020603050405020304" pitchFamily="18" charset="0"/>
              </a:rPr>
              <a:t>So as per the above diagram, for E1 to be true the condition is (C1  C2)  C3   The circle in the middle is just an interpretation of the middle point to make the graph less messy.   There is a third condition where C1 and C2 are mutually exclusive. So the final graph for effect E1 to be true is shown below: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l="11784" t="10188" r="18633" b="3397"/>
          <a:stretch>
            <a:fillRect/>
          </a:stretch>
        </p:blipFill>
        <p:spPr bwMode="auto">
          <a:xfrm>
            <a:off x="5371134" y="3750693"/>
            <a:ext cx="7370832" cy="3055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5312" y="6805804"/>
            <a:ext cx="12784827" cy="2354234"/>
          </a:xfrm>
          <a:prstGeom prst="rect">
            <a:avLst/>
          </a:prstGeom>
        </p:spPr>
        <p:txBody>
          <a:bodyPr wrap="square">
            <a:spAutoFit/>
          </a:bodyPr>
          <a:lstStyle/>
          <a:p>
            <a:pPr marL="0" marR="0">
              <a:spcBef>
                <a:spcPts val="0"/>
              </a:spcBef>
              <a:spcAft>
                <a:spcPts val="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Let’s move to Effect E2:</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155"/>
              </a:lnSpc>
              <a:spcBef>
                <a:spcPts val="0"/>
              </a:spcBef>
              <a:spcAft>
                <a:spcPts val="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127000">
              <a:lnSpc>
                <a:spcPct val="104000"/>
              </a:lnSpc>
              <a:spcBef>
                <a:spcPts val="0"/>
              </a:spcBef>
              <a:spcAft>
                <a:spcPts val="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E2 states to print message “X”. Message X will be printed when First character is neither A nor B.</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125"/>
              </a:lnSpc>
              <a:spcBef>
                <a:spcPts val="0"/>
              </a:spcBef>
              <a:spcAft>
                <a:spcPts val="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127000">
              <a:lnSpc>
                <a:spcPct val="104000"/>
              </a:lnSpc>
              <a:spcBef>
                <a:spcPts val="0"/>
              </a:spcBef>
              <a:spcAft>
                <a:spcPts val="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Which means Effect E2 will hold true when either C1 OR C2 is invalid. So the graph for Effect E2 is shown as (In blue line)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Rectangle 7"/>
          <p:cNvSpPr/>
          <p:nvPr/>
        </p:nvSpPr>
        <p:spPr>
          <a:xfrm>
            <a:off x="4847191" y="1638362"/>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1055285734"/>
      </p:ext>
    </p:extLst>
  </p:cSld>
  <p:clrMapOvr>
    <a:masterClrMapping/>
  </p:clrMapOvr>
  <mc:AlternateContent xmlns:mc="http://schemas.openxmlformats.org/markup-compatibility/2006" xmlns:p14="http://schemas.microsoft.com/office/powerpoint/2010/main">
    <mc:Choice Requires="p14">
      <p:transition spd="slow" p14:dur="2000" advTm="145648"/>
    </mc:Choice>
    <mc:Fallback xmlns="">
      <p:transition spd="slow" advTm="145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16773" y="4314719"/>
            <a:ext cx="4579868" cy="5967413"/>
          </a:xfrm>
        </p:spPr>
        <p:txBody>
          <a:bodyPr/>
          <a:lstStyle/>
          <a:p>
            <a:r>
              <a:rPr lang="en-US" sz="2400" b="1" dirty="0">
                <a:latin typeface="Times New Roman" panose="02020603050405020304" pitchFamily="18" charset="0"/>
                <a:cs typeface="Times New Roman" panose="02020603050405020304" pitchFamily="18" charset="0"/>
              </a:rPr>
              <a:t>For Effect E3</a:t>
            </a:r>
            <a:r>
              <a:rPr lang="en-US" sz="2400" b="1"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E3 states to print message “Y”. Message Y will be printed when Second character is incorrect. Which means Effect E3 will hold true when C3 is invalid. So the graph for Effect E3 is shown as (In Green line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This completes the Cause and Effect graph for the above situation</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Now let’s move to draw the </a:t>
            </a:r>
            <a:r>
              <a:rPr lang="en-US" sz="2400" b="1" dirty="0">
                <a:latin typeface="Times New Roman" panose="02020603050405020304" pitchFamily="18" charset="0"/>
                <a:cs typeface="Times New Roman" panose="02020603050405020304" pitchFamily="18" charset="0"/>
              </a:rPr>
              <a:t>Decision table based on the above graph</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889" y="1740450"/>
            <a:ext cx="7688198" cy="25742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159026" y="238539"/>
            <a:ext cx="134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2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7716" t="8537" r="12571" b="-610"/>
          <a:stretch/>
        </p:blipFill>
        <p:spPr bwMode="auto">
          <a:xfrm>
            <a:off x="4393096" y="5359430"/>
            <a:ext cx="8468139" cy="35857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B902CA13-58CC-45C3-A688-7591C9941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1" name="Rectangle 10"/>
          <p:cNvSpPr/>
          <p:nvPr/>
        </p:nvSpPr>
        <p:spPr>
          <a:xfrm>
            <a:off x="5235632" y="888760"/>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
        <p:nvSpPr>
          <p:cNvPr id="4" name="Rectangle 3"/>
          <p:cNvSpPr/>
          <p:nvPr/>
        </p:nvSpPr>
        <p:spPr>
          <a:xfrm>
            <a:off x="195677" y="1725144"/>
            <a:ext cx="4651514" cy="2136354"/>
          </a:xfrm>
          <a:prstGeom prst="rect">
            <a:avLst/>
          </a:prstGeom>
        </p:spPr>
        <p:txBody>
          <a:bodyPr wrap="square">
            <a:spAutoFit/>
          </a:bodyPr>
          <a:lstStyle/>
          <a:p>
            <a:pPr marL="0" marR="0">
              <a:spcBef>
                <a:spcPts val="0"/>
              </a:spcBef>
              <a:spcAft>
                <a:spcPts val="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Let’s move to Effect E2:</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155"/>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127000">
              <a:lnSpc>
                <a:spcPct val="104000"/>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E2 states to print message “X”. Message X will be printed when First character is neither A nor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125"/>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127000">
              <a:lnSpc>
                <a:spcPct val="104000"/>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Which means Effect E2 will hold true when either C1 OR C2 is invalid. So the graph for Effect E2 is shown as (In blue line)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6274275"/>
      </p:ext>
    </p:extLst>
  </p:cSld>
  <p:clrMapOvr>
    <a:masterClrMapping/>
  </p:clrMapOvr>
  <mc:AlternateContent xmlns:mc="http://schemas.openxmlformats.org/markup-compatibility/2006" xmlns:p14="http://schemas.microsoft.com/office/powerpoint/2010/main">
    <mc:Choice Requires="p14">
      <p:transition spd="slow" p14:dur="2000" advTm="291157"/>
    </mc:Choice>
    <mc:Fallback xmlns="">
      <p:transition spd="slow" advTm="29115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837944" y="41005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70171" y="3182078"/>
            <a:ext cx="9986353" cy="4113108"/>
          </a:xfrm>
        </p:spPr>
        <p:txBody>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Writing </a:t>
            </a:r>
            <a:r>
              <a:rPr lang="en-US" sz="2400" dirty="0">
                <a:latin typeface="Times New Roman" panose="02020603050405020304" pitchFamily="18" charset="0"/>
                <a:cs typeface="Times New Roman" panose="02020603050405020304" pitchFamily="18" charset="0"/>
              </a:rPr>
              <a:t>Decision table based on Cause and Effect graph  First write down the Causes and Effects in a single column shown below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Key is the same. Go from bottom to top which means traverse from effect to cause. Start with Effect E1. For E1 to be true, the condition is: (C1  C2) C3 .  Here we are representing True as 1 and False as 0 </a:t>
            </a:r>
            <a:endParaRPr lang="en-US"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3166" y="2971180"/>
            <a:ext cx="2007704" cy="215914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667" y="5373063"/>
            <a:ext cx="2662702" cy="22403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171" y="5836715"/>
            <a:ext cx="7512771" cy="2677656"/>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  First </a:t>
            </a:r>
            <a:r>
              <a:rPr lang="en-US" sz="2400" dirty="0">
                <a:latin typeface="Times New Roman" panose="02020603050405020304" pitchFamily="18" charset="0"/>
                <a:cs typeface="Times New Roman" panose="02020603050405020304" pitchFamily="18" charset="0"/>
              </a:rPr>
              <a:t>put Effect E1 as True in the next column </a:t>
            </a:r>
            <a:r>
              <a:rPr lang="en-US" sz="2400" dirty="0" smtClean="0">
                <a:latin typeface="Times New Roman" panose="02020603050405020304" pitchFamily="18" charset="0"/>
                <a:cs typeface="Times New Roman" panose="02020603050405020304" pitchFamily="18" charset="0"/>
              </a:rPr>
              <a:t>as</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Now for E1 to be “1” (true), we have the below two conditions </a:t>
            </a:r>
            <a:r>
              <a:rPr lang="en-US" sz="2400" dirty="0" smtClean="0">
                <a:latin typeface="Times New Roman" panose="02020603050405020304" pitchFamily="18" charset="0"/>
                <a:cs typeface="Times New Roman" panose="02020603050405020304" pitchFamily="18" charset="0"/>
              </a:rPr>
              <a:t>– C1 </a:t>
            </a:r>
            <a:r>
              <a:rPr lang="en-US" sz="2400" dirty="0">
                <a:latin typeface="Times New Roman" panose="02020603050405020304" pitchFamily="18" charset="0"/>
                <a:cs typeface="Times New Roman" panose="02020603050405020304" pitchFamily="18" charset="0"/>
              </a:rPr>
              <a:t>AND C3 will be true  C2 AND C3 will be true </a:t>
            </a:r>
          </a:p>
        </p:txBody>
      </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401" y="7613418"/>
            <a:ext cx="2704786" cy="23019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B902CA13-58CC-45C3-A688-7591C99414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0" name="Rectangle 9"/>
          <p:cNvSpPr/>
          <p:nvPr/>
        </p:nvSpPr>
        <p:spPr>
          <a:xfrm>
            <a:off x="8627166" y="862302"/>
            <a:ext cx="5149494" cy="58477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pic>
        <p:nvPicPr>
          <p:cNvPr id="11"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17716" t="8537" r="12571" b="-610"/>
          <a:stretch/>
        </p:blipFill>
        <p:spPr bwMode="auto">
          <a:xfrm>
            <a:off x="325397" y="1014948"/>
            <a:ext cx="8185557" cy="266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288469"/>
      </p:ext>
    </p:extLst>
  </p:cSld>
  <p:clrMapOvr>
    <a:masterClrMapping/>
  </p:clrMapOvr>
  <mc:AlternateContent xmlns:mc="http://schemas.openxmlformats.org/markup-compatibility/2006" xmlns:p14="http://schemas.microsoft.com/office/powerpoint/2010/main">
    <mc:Choice Requires="p14">
      <p:transition spd="slow" p14:dur="2000" advTm="156600"/>
    </mc:Choice>
    <mc:Fallback xmlns="">
      <p:transition spd="slow" advTm="1566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431109" y="323566"/>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1129955" y="1544478"/>
            <a:ext cx="8961574" cy="2035453"/>
          </a:xfrm>
        </p:spPr>
        <p:txBody>
          <a:bodyPr/>
          <a:lstStyle/>
          <a:p>
            <a:r>
              <a:rPr lang="en-US" sz="2800" dirty="0">
                <a:latin typeface="Times New Roman" panose="02020603050405020304" pitchFamily="18" charset="0"/>
                <a:cs typeface="Times New Roman" panose="02020603050405020304" pitchFamily="18" charset="0"/>
              </a:rPr>
              <a:t>For E2 to be True, either C1 or C2 has to be false shown as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7251" y="2485277"/>
            <a:ext cx="4194314" cy="21694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4094" y="5467979"/>
            <a:ext cx="6674682" cy="400110"/>
          </a:xfrm>
          <a:prstGeom prst="rect">
            <a:avLst/>
          </a:prstGeom>
        </p:spPr>
        <p:txBody>
          <a:bodyPr wrap="square">
            <a:spAutoFit/>
          </a:bodyPr>
          <a:lstStyle/>
          <a:p>
            <a:r>
              <a:rPr lang="en-US" sz="2000" i="1" dirty="0">
                <a:latin typeface="Verdana" panose="020B0604030504040204" pitchFamily="34" charset="0"/>
                <a:ea typeface="Times New Roman" panose="02020603050405020304" pitchFamily="18" charset="0"/>
                <a:cs typeface="Arial" panose="020B0604020202020204" pitchFamily="34" charset="0"/>
              </a:rPr>
              <a:t>For E3 to be true, C3 should be false</a:t>
            </a:r>
            <a:endParaRPr lang="en-US" sz="2000"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477" y="4924746"/>
            <a:ext cx="7107723" cy="19959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2937" y="6811432"/>
            <a:ext cx="12725192"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So it’s done. Let’s complete the graph by adding 0 in the blank column and including the test case identifier. </a:t>
            </a:r>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7113" y="7288486"/>
            <a:ext cx="7107723" cy="27077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B902CA13-58CC-45C3-A688-7591C99414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1" name="Rectangle 10"/>
          <p:cNvSpPr/>
          <p:nvPr/>
        </p:nvSpPr>
        <p:spPr>
          <a:xfrm>
            <a:off x="5235632" y="888760"/>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pic>
        <p:nvPicPr>
          <p:cNvPr id="12"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17716" t="8537" r="12571" b="-610"/>
          <a:stretch/>
        </p:blipFill>
        <p:spPr bwMode="auto">
          <a:xfrm>
            <a:off x="195676" y="2180238"/>
            <a:ext cx="7238793" cy="262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579191"/>
      </p:ext>
    </p:extLst>
  </p:cSld>
  <p:clrMapOvr>
    <a:masterClrMapping/>
  </p:clrMapOvr>
  <mc:AlternateContent xmlns:mc="http://schemas.openxmlformats.org/markup-compatibility/2006" xmlns:p14="http://schemas.microsoft.com/office/powerpoint/2010/main">
    <mc:Choice Requires="p14">
      <p:transition spd="slow" p14:dur="2000" advTm="172563"/>
    </mc:Choice>
    <mc:Fallback xmlns="">
      <p:transition spd="slow" advTm="17256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72888" y="2220774"/>
            <a:ext cx="12466775" cy="5750409"/>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Writing Test cases from the decision table  I am writing a sample test case for test case 1 (TC1) and Test Case 2 (TC2).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 similar fashion, you can create other test cases.  (A test case contains many other attributes like preconditions, test data, severity, priority, build, version, release, environment etc. I assume all these attributes to be included when you write the test cases in actual situation The columns in the decision table are converted into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160" y="3162650"/>
            <a:ext cx="9715707" cy="38666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5136241" y="1457449"/>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1497543212"/>
      </p:ext>
    </p:extLst>
  </p:cSld>
  <p:clrMapOvr>
    <a:masterClrMapping/>
  </p:clrMapOvr>
  <mc:AlternateContent xmlns:mc="http://schemas.openxmlformats.org/markup-compatibility/2006" xmlns:p14="http://schemas.microsoft.com/office/powerpoint/2010/main">
    <mc:Choice Requires="p14">
      <p:transition spd="slow" p14:dur="2000" advTm="121493"/>
    </mc:Choice>
    <mc:Fallback xmlns="">
      <p:transition spd="slow" advTm="12149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1378" y="361718"/>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55312" y="1509920"/>
            <a:ext cx="11668125" cy="5967413"/>
          </a:xfrm>
        </p:spPr>
        <p:txBody>
          <a:bodyPr>
            <a:normAutofit fontScale="70000" lnSpcReduction="20000"/>
          </a:bodyPr>
          <a:lstStyle/>
          <a:p>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EXAMPLE: </a:t>
            </a:r>
            <a:r>
              <a:rPr lang="en-US" sz="2800" b="1" dirty="0" smtClean="0">
                <a:solidFill>
                  <a:schemeClr val="accent2">
                    <a:lumMod val="60000"/>
                    <a:lumOff val="40000"/>
                  </a:schemeClr>
                </a:solidFill>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In the following example. Withdrawing money at an Automated Teller Machine (ATM) shall illustrate how to prepare a Cause Effect Graph.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following conditions must be fulfilled in order to get money from the machine</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The bankcard is valid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PIN must be correctly entered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The maximum number of PIN Inputs is three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There is money in the machine, and in the account    </a:t>
            </a:r>
          </a:p>
          <a:p>
            <a:pPr marL="0" indent="0">
              <a:buNone/>
            </a:pPr>
            <a:r>
              <a:rPr lang="en-US" sz="2800" b="1" dirty="0">
                <a:solidFill>
                  <a:schemeClr val="accent3">
                    <a:lumMod val="60000"/>
                    <a:lumOff val="40000"/>
                  </a:schemeClr>
                </a:solidFill>
                <a:latin typeface="Times New Roman" panose="02020603050405020304" pitchFamily="18" charset="0"/>
                <a:cs typeface="Times New Roman" panose="02020603050405020304" pitchFamily="18" charset="0"/>
              </a:rPr>
              <a:t>The following </a:t>
            </a:r>
            <a:r>
              <a:rPr lang="en-US" sz="2800" b="1" dirty="0" smtClean="0">
                <a:solidFill>
                  <a:schemeClr val="accent3">
                    <a:lumMod val="60000"/>
                    <a:lumOff val="40000"/>
                  </a:schemeClr>
                </a:solidFill>
                <a:latin typeface="Times New Roman" panose="02020603050405020304" pitchFamily="18" charset="0"/>
                <a:cs typeface="Times New Roman" panose="02020603050405020304" pitchFamily="18" charset="0"/>
              </a:rPr>
              <a:t>actions/Effects </a:t>
            </a:r>
            <a:r>
              <a:rPr lang="en-US" sz="2800" b="1" dirty="0">
                <a:solidFill>
                  <a:schemeClr val="accent3">
                    <a:lumMod val="60000"/>
                    <a:lumOff val="40000"/>
                  </a:schemeClr>
                </a:solidFill>
                <a:latin typeface="Times New Roman" panose="02020603050405020304" pitchFamily="18" charset="0"/>
                <a:cs typeface="Times New Roman" panose="02020603050405020304" pitchFamily="18" charset="0"/>
              </a:rPr>
              <a:t>are possible at the machine:  </a:t>
            </a:r>
            <a:endParaRPr lang="en-US" sz="2800" b="1" dirty="0" smtClean="0">
              <a:solidFill>
                <a:schemeClr val="accent3">
                  <a:lumMod val="60000"/>
                  <a:lumOff val="40000"/>
                </a:schemeClr>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Reject Card ,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Ask for another PIN input ,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“Held” the card.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Ask for an alternate dollar amount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Pay the requested amount of Money  </a:t>
            </a:r>
          </a:p>
          <a:p>
            <a:r>
              <a:rPr lang="en-US" sz="2400" dirty="0">
                <a:solidFill>
                  <a:srgbClr val="00B0F0"/>
                </a:solidFill>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For a module, identify the input conditions (causes) and actions (effect).    </a:t>
            </a:r>
          </a:p>
          <a:p>
            <a:r>
              <a:rPr lang="en-US" sz="2400" b="1" dirty="0">
                <a:solidFill>
                  <a:srgbClr val="00B0F0"/>
                </a:solidFill>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Develop a cause-effect graph. </a:t>
            </a: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5235632" y="888760"/>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3353522494"/>
      </p:ext>
    </p:extLst>
  </p:cSld>
  <p:clrMapOvr>
    <a:masterClrMapping/>
  </p:clrMapOvr>
  <mc:AlternateContent xmlns:mc="http://schemas.openxmlformats.org/markup-compatibility/2006" xmlns:p14="http://schemas.microsoft.com/office/powerpoint/2010/main">
    <mc:Choice Requires="p14">
      <p:transition spd="slow" p14:dur="2000" advTm="146088"/>
    </mc:Choice>
    <mc:Fallback xmlns="">
      <p:transition spd="slow" advTm="14608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486" y="1748459"/>
            <a:ext cx="11668125" cy="5967413"/>
          </a:xfrm>
        </p:spPr>
        <p:txBody>
          <a:bodyPr>
            <a:normAutofit fontScale="85000" lnSpcReduction="20000"/>
          </a:bodyPr>
          <a:lstStyle/>
          <a:p>
            <a:pPr marL="0" indent="0" algn="ctr">
              <a:buNone/>
            </a:pPr>
            <a:r>
              <a:rPr lang="en-US" sz="4000" b="1" dirty="0" smtClean="0">
                <a:solidFill>
                  <a:srgbClr val="00B0F0"/>
                </a:solidFill>
                <a:latin typeface="Times New Roman" panose="02020603050405020304" pitchFamily="18" charset="0"/>
                <a:cs typeface="Times New Roman" panose="02020603050405020304" pitchFamily="18" charset="0"/>
              </a:rPr>
              <a:t>iv </a:t>
            </a:r>
            <a:r>
              <a:rPr lang="en-US" sz="4000" b="1" dirty="0">
                <a:solidFill>
                  <a:srgbClr val="00B0F0"/>
                </a:solidFill>
                <a:latin typeface="Times New Roman" panose="02020603050405020304" pitchFamily="18" charset="0"/>
                <a:cs typeface="Times New Roman" panose="02020603050405020304" pitchFamily="18" charset="0"/>
              </a:rPr>
              <a:t>Cause-Effect Graph-Black Box Software </a:t>
            </a:r>
            <a:endParaRPr lang="en-US" sz="4000" b="1" dirty="0" smtClean="0">
              <a:solidFill>
                <a:srgbClr val="00B0F0"/>
              </a:solidFill>
              <a:latin typeface="Times New Roman" panose="02020603050405020304" pitchFamily="18" charset="0"/>
              <a:cs typeface="Times New Roman" panose="02020603050405020304" pitchFamily="18" charset="0"/>
            </a:endParaRPr>
          </a:p>
          <a:p>
            <a:pPr marL="0" indent="0" algn="ctr">
              <a:buNone/>
            </a:pPr>
            <a:r>
              <a:rPr lang="en-US" sz="4000" b="1" dirty="0" smtClean="0">
                <a:solidFill>
                  <a:srgbClr val="00B0F0"/>
                </a:solidFill>
                <a:latin typeface="Times New Roman" panose="02020603050405020304" pitchFamily="18" charset="0"/>
                <a:cs typeface="Times New Roman" panose="02020603050405020304" pitchFamily="18" charset="0"/>
              </a:rPr>
              <a:t>   </a:t>
            </a:r>
            <a:endParaRPr lang="en-US" sz="4000" b="1" dirty="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Cause and effect graph is a test case design technique.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a black box testing technique.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is generally uses for hardware testing but now adapted to software testing, usually tests external behavior of a system.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is a testing technique that aids in choosing test cases that logically relate Causes (inputs) to Effects (outputs) to produce test cases.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Cause-Effect Graphing is a technique which starts with set of requirements and determines the minimum possible test cases for maximum test coverage which reduces test execution time and ultimately cost.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The Cause-Effect graph technique restates the requirements specification in terms of logical relationship between the input and output conditions. Since it is logical, it is obvious to use Boolean operators like AND, OR and NOT</a:t>
            </a:r>
          </a:p>
          <a:p>
            <a:pPr>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Title 4"/>
          <p:cNvSpPr txBox="1">
            <a:spLocks/>
          </p:cNvSpPr>
          <p:nvPr/>
        </p:nvSpPr>
        <p:spPr>
          <a:xfrm>
            <a:off x="195677" y="956884"/>
            <a:ext cx="4651514" cy="535531"/>
          </a:xfrm>
          <a:prstGeom prst="rect">
            <a:avLst/>
          </a:prstGeom>
        </p:spPr>
        <p:txBody>
          <a:bodyPr vert="horz" wrap="square" lIns="91440" tIns="45720" rIns="91440" bIns="45720" rtlCol="0" anchor="ctr">
            <a:sp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3200" b="1" smtClean="0">
                <a:solidFill>
                  <a:srgbClr val="FFFF00"/>
                </a:solidFill>
                <a:latin typeface="Times New Roman" panose="02020603050405020304" pitchFamily="18" charset="0"/>
                <a:cs typeface="Times New Roman" panose="02020603050405020304" pitchFamily="18" charset="0"/>
              </a:rPr>
              <a:t> Black Box Testing</a:t>
            </a:r>
            <a:endParaRPr lang="en-US" dirty="0">
              <a:solidFill>
                <a:srgbClr val="FFFF00"/>
              </a:solidFill>
            </a:endParaRPr>
          </a:p>
        </p:txBody>
      </p:sp>
    </p:spTree>
    <p:extLst>
      <p:ext uri="{BB962C8B-B14F-4D97-AF65-F5344CB8AC3E}">
        <p14:creationId xmlns:p14="http://schemas.microsoft.com/office/powerpoint/2010/main" val="2211954370"/>
      </p:ext>
    </p:extLst>
  </p:cSld>
  <p:clrMapOvr>
    <a:masterClrMapping/>
  </p:clrMapOvr>
  <mc:AlternateContent xmlns:mc="http://schemas.openxmlformats.org/markup-compatibility/2006" xmlns:p14="http://schemas.microsoft.com/office/powerpoint/2010/main">
    <mc:Choice Requires="p14">
      <p:transition spd="slow" p14:dur="2000" advTm="151182"/>
    </mc:Choice>
    <mc:Fallback xmlns="">
      <p:transition spd="slow" advTm="15118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39148" y="-1451113"/>
            <a:ext cx="134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t="1521" r="3871" b="253"/>
          <a:stretch>
            <a:fillRect/>
          </a:stretch>
        </p:blipFill>
        <p:spPr bwMode="auto">
          <a:xfrm>
            <a:off x="218661" y="1322175"/>
            <a:ext cx="5321232" cy="61379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8661" y="7669088"/>
            <a:ext cx="5532781" cy="954107"/>
          </a:xfrm>
          <a:prstGeom prst="rect">
            <a:avLst/>
          </a:prstGeom>
        </p:spPr>
        <p:txBody>
          <a:bodyPr wrap="square">
            <a:spAutoFit/>
          </a:bodyPr>
          <a:lstStyle/>
          <a:p>
            <a:r>
              <a:rPr lang="en-US" sz="2800" b="1" dirty="0">
                <a:solidFill>
                  <a:srgbClr val="00B0F0"/>
                </a:solidFill>
                <a:latin typeface="Times New Roman" panose="02020603050405020304" pitchFamily="18" charset="0"/>
                <a:cs typeface="Times New Roman" panose="02020603050405020304" pitchFamily="18" charset="0"/>
              </a:rPr>
              <a:t>Step 3</a:t>
            </a:r>
            <a:r>
              <a:rPr lang="en-US" sz="2800" dirty="0">
                <a:latin typeface="Times New Roman" panose="02020603050405020304" pitchFamily="18" charset="0"/>
                <a:cs typeface="Times New Roman" panose="02020603050405020304" pitchFamily="18" charset="0"/>
              </a:rPr>
              <a:t>: Transform cause-effect graph into a decision table </a:t>
            </a:r>
          </a:p>
        </p:txBody>
      </p:sp>
      <p:sp>
        <p:nvSpPr>
          <p:cNvPr id="6" name="Rectangle 5"/>
          <p:cNvSpPr/>
          <p:nvPr/>
        </p:nvSpPr>
        <p:spPr>
          <a:xfrm>
            <a:off x="239023" y="8880901"/>
            <a:ext cx="10164417" cy="830997"/>
          </a:xfrm>
          <a:prstGeom prst="rect">
            <a:avLst/>
          </a:prstGeom>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Convert decision table rules to test cases. Each column of the decision table represents a test case  Write down the test cases  according to decision table. </a:t>
            </a:r>
          </a:p>
        </p:txBody>
      </p:sp>
      <p:sp>
        <p:nvSpPr>
          <p:cNvPr id="7" name="Rectangle 4"/>
          <p:cNvSpPr>
            <a:spLocks noChangeArrowheads="1"/>
          </p:cNvSpPr>
          <p:nvPr/>
        </p:nvSpPr>
        <p:spPr bwMode="auto">
          <a:xfrm>
            <a:off x="0" y="-1"/>
            <a:ext cx="16598348" cy="1113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5751442" y="782436"/>
            <a:ext cx="2133918" cy="461665"/>
          </a:xfrm>
          <a:prstGeom prst="rect">
            <a:avLst/>
          </a:prstGeom>
        </p:spPr>
        <p:txBody>
          <a:bodyPr wrap="none">
            <a:spAutoFit/>
          </a:bodyPr>
          <a:lstStyle/>
          <a:p>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EXAMPLE: 3 </a:t>
            </a:r>
            <a:endParaRPr lang="en-US" sz="2400" dirty="0"/>
          </a:p>
        </p:txBody>
      </p:sp>
      <p:sp>
        <p:nvSpPr>
          <p:cNvPr id="3" name="Rectangle 2"/>
          <p:cNvSpPr/>
          <p:nvPr/>
        </p:nvSpPr>
        <p:spPr>
          <a:xfrm>
            <a:off x="5751442" y="1707737"/>
            <a:ext cx="7984435" cy="5632311"/>
          </a:xfrm>
          <a:prstGeom prst="rect">
            <a:avLst/>
          </a:prstGeom>
        </p:spPr>
        <p:txBody>
          <a:bodyPr wrap="square">
            <a:spAutoFit/>
          </a:bodyPr>
          <a:lstStyle/>
          <a:p>
            <a:pPr marL="0" indent="0">
              <a:buNone/>
            </a:pP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C1     The </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bankcard is valid   </a:t>
            </a:r>
          </a:p>
          <a:p>
            <a:pPr marL="0" indent="0">
              <a:buNone/>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C2      </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The PIN must be correctly entered  </a:t>
            </a:r>
          </a:p>
          <a:p>
            <a:pPr marL="0" indent="0">
              <a:buNone/>
            </a:pP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C3      The </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maximum number of PIN Inputs is three  </a:t>
            </a:r>
          </a:p>
          <a:p>
            <a:pPr marL="0" indent="0">
              <a:buNone/>
            </a:pP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C4      There </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is money in the machine, and in the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account</a:t>
            </a:r>
          </a:p>
          <a:p>
            <a:pPr marL="0" indent="0">
              <a:buNone/>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following actions are possible at the machine</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endPar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a:p>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a:p>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E1      Reject </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Card ,  </a:t>
            </a:r>
            <a:r>
              <a:rPr lang="en-US" sz="2400" b="1" dirty="0" smtClean="0">
                <a:solidFill>
                  <a:srgbClr val="00B0F0"/>
                </a:solidFill>
                <a:latin typeface="Times New Roman" panose="02020603050405020304" pitchFamily="18" charset="0"/>
                <a:cs typeface="Times New Roman" panose="02020603050405020304" pitchFamily="18" charset="0"/>
              </a:rPr>
              <a:t>C1=0  -&gt; E1=1</a:t>
            </a:r>
            <a:endParaRPr lang="en-US" sz="2400" b="1" dirty="0">
              <a:solidFill>
                <a:srgbClr val="00B0F0"/>
              </a:solidFill>
              <a:latin typeface="Times New Roman" panose="02020603050405020304" pitchFamily="18" charset="0"/>
              <a:cs typeface="Times New Roman" panose="02020603050405020304" pitchFamily="18" charset="0"/>
            </a:endParaRPr>
          </a:p>
          <a:p>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E2     </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Ask for another PIN input , </a:t>
            </a:r>
            <a:r>
              <a:rPr lang="en-US" sz="2400" dirty="0" smtClean="0">
                <a:solidFill>
                  <a:srgbClr val="00B0F0"/>
                </a:solidFill>
                <a:latin typeface="Times New Roman" panose="02020603050405020304" pitchFamily="18" charset="0"/>
                <a:cs typeface="Times New Roman" panose="02020603050405020304" pitchFamily="18" charset="0"/>
              </a:rPr>
              <a:t>(C1=1^ C2=0 ^C3=0) True</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p>
          <a:p>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cond</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for E2</a:t>
            </a: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a:p>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E3     “Held</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the card.  </a:t>
            </a:r>
            <a:r>
              <a:rPr lang="en-US" sz="2400" b="1" dirty="0" smtClean="0">
                <a:solidFill>
                  <a:srgbClr val="00B0F0"/>
                </a:solidFill>
                <a:latin typeface="Times New Roman" panose="02020603050405020304" pitchFamily="18" charset="0"/>
                <a:cs typeface="Times New Roman" panose="02020603050405020304" pitchFamily="18" charset="0"/>
              </a:rPr>
              <a:t>(C1=1^C2=0 ^C3=1)</a:t>
            </a:r>
            <a:r>
              <a:rPr lang="en-US" sz="2400" b="1"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E3=1</a:t>
            </a:r>
            <a:endParaRPr lang="en-US" sz="2400" b="1" dirty="0">
              <a:solidFill>
                <a:srgbClr val="00B0F0"/>
              </a:solidFill>
              <a:latin typeface="Times New Roman" panose="02020603050405020304" pitchFamily="18" charset="0"/>
              <a:cs typeface="Times New Roman" panose="02020603050405020304" pitchFamily="18" charset="0"/>
            </a:endParaRPr>
          </a:p>
          <a:p>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E4       </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Ask for an alternate dollar amount  </a:t>
            </a:r>
          </a:p>
          <a:p>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E5      </a:t>
            </a: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Pay the requested amount of Money </a:t>
            </a:r>
            <a:endPar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a:p>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a:t>
            </a:r>
            <a:r>
              <a:rPr lang="en-US" sz="2400" b="1" dirty="0" smtClean="0">
                <a:solidFill>
                  <a:srgbClr val="00B0F0"/>
                </a:solidFill>
                <a:latin typeface="Times New Roman" panose="02020603050405020304" pitchFamily="18" charset="0"/>
                <a:cs typeface="Times New Roman" panose="02020603050405020304" pitchFamily="18" charset="0"/>
              </a:rPr>
              <a:t>C1=1^C2=1 </a:t>
            </a:r>
            <a:r>
              <a:rPr lang="en-US" sz="2400" b="1" dirty="0">
                <a:solidFill>
                  <a:srgbClr val="00B0F0"/>
                </a:solidFill>
                <a:latin typeface="Times New Roman" panose="02020603050405020304" pitchFamily="18" charset="0"/>
                <a:cs typeface="Times New Roman" panose="02020603050405020304" pitchFamily="18" charset="0"/>
              </a:rPr>
              <a:t>^</a:t>
            </a:r>
            <a:r>
              <a:rPr lang="en-US" sz="2400" b="1" dirty="0" smtClean="0">
                <a:solidFill>
                  <a:srgbClr val="00B0F0"/>
                </a:solidFill>
                <a:latin typeface="Times New Roman" panose="02020603050405020304" pitchFamily="18" charset="0"/>
                <a:cs typeface="Times New Roman" panose="02020603050405020304" pitchFamily="18" charset="0"/>
              </a:rPr>
              <a:t>C4=1</a:t>
            </a:r>
            <a:r>
              <a:rPr lang="en-US" sz="2400" b="1" dirty="0">
                <a:solidFill>
                  <a:srgbClr val="00B0F0"/>
                </a:solidFill>
                <a:latin typeface="Times New Roman" panose="02020603050405020304" pitchFamily="18" charset="0"/>
                <a:cs typeface="Times New Roman" panose="02020603050405020304" pitchFamily="18" charset="0"/>
              </a:rPr>
              <a:t>)</a:t>
            </a:r>
            <a:r>
              <a:rPr lang="en-US" sz="24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E5=1</a:t>
            </a:r>
            <a:endParaRPr lang="en-US" sz="2400" b="1" dirty="0">
              <a:solidFill>
                <a:srgbClr val="00B0F0"/>
              </a:solidFill>
              <a:latin typeface="Times New Roman" panose="02020603050405020304" pitchFamily="18" charset="0"/>
              <a:cs typeface="Times New Roman" panose="02020603050405020304" pitchFamily="18" charset="0"/>
            </a:endParaRPr>
          </a:p>
          <a:p>
            <a:endParaRPr lang="en-US" sz="2400" dirty="0">
              <a:solidFill>
                <a:schemeClr val="accent3">
                  <a:lumMod val="40000"/>
                  <a:lumOff val="60000"/>
                </a:schemeClr>
              </a:solidFill>
            </a:endParaRPr>
          </a:p>
        </p:txBody>
      </p:sp>
    </p:spTree>
    <p:extLst>
      <p:ext uri="{BB962C8B-B14F-4D97-AF65-F5344CB8AC3E}">
        <p14:creationId xmlns:p14="http://schemas.microsoft.com/office/powerpoint/2010/main" val="384941733"/>
      </p:ext>
    </p:extLst>
  </p:cSld>
  <p:clrMapOvr>
    <a:masterClrMapping/>
  </p:clrMapOvr>
  <mc:AlternateContent xmlns:mc="http://schemas.openxmlformats.org/markup-compatibility/2006" xmlns:p14="http://schemas.microsoft.com/office/powerpoint/2010/main">
    <mc:Choice Requires="p14">
      <p:transition spd="slow" p14:dur="2000" advTm="662113"/>
    </mc:Choice>
    <mc:Fallback xmlns="">
      <p:transition spd="slow" advTm="66211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39148" y="-1451113"/>
            <a:ext cx="134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t="1521" r="3871" b="253"/>
          <a:stretch>
            <a:fillRect/>
          </a:stretch>
        </p:blipFill>
        <p:spPr bwMode="auto">
          <a:xfrm>
            <a:off x="0" y="33817"/>
            <a:ext cx="5321232" cy="61379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8661" y="6226637"/>
            <a:ext cx="5532781" cy="954107"/>
          </a:xfrm>
          <a:prstGeom prst="rect">
            <a:avLst/>
          </a:prstGeom>
        </p:spPr>
        <p:txBody>
          <a:bodyPr wrap="square">
            <a:spAutoFit/>
          </a:bodyPr>
          <a:lstStyle/>
          <a:p>
            <a:r>
              <a:rPr lang="en-US" sz="2800" b="1" dirty="0">
                <a:solidFill>
                  <a:srgbClr val="00B0F0"/>
                </a:solidFill>
                <a:latin typeface="Times New Roman" panose="02020603050405020304" pitchFamily="18" charset="0"/>
                <a:cs typeface="Times New Roman" panose="02020603050405020304" pitchFamily="18" charset="0"/>
              </a:rPr>
              <a:t>Step 3:</a:t>
            </a:r>
            <a:r>
              <a:rPr lang="en-US" sz="2800" dirty="0">
                <a:latin typeface="Times New Roman" panose="02020603050405020304" pitchFamily="18" charset="0"/>
                <a:cs typeface="Times New Roman" panose="02020603050405020304" pitchFamily="18" charset="0"/>
              </a:rPr>
              <a:t> Transform cause-effect graph into a decision table </a:t>
            </a:r>
          </a:p>
        </p:txBody>
      </p:sp>
      <p:sp>
        <p:nvSpPr>
          <p:cNvPr id="6" name="Rectangle 5"/>
          <p:cNvSpPr/>
          <p:nvPr/>
        </p:nvSpPr>
        <p:spPr>
          <a:xfrm>
            <a:off x="39757" y="8682204"/>
            <a:ext cx="10164417" cy="830997"/>
          </a:xfrm>
          <a:prstGeom prst="rect">
            <a:avLst/>
          </a:prstGeom>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Convert decision table rules to test cases. Each column of the decision table represents a test case  Write down the test cases  according to decision table. </a:t>
            </a:r>
          </a:p>
        </p:txBody>
      </p:sp>
      <p:sp>
        <p:nvSpPr>
          <p:cNvPr id="7" name="Rectangle 4"/>
          <p:cNvSpPr>
            <a:spLocks noChangeArrowheads="1"/>
          </p:cNvSpPr>
          <p:nvPr/>
        </p:nvSpPr>
        <p:spPr bwMode="auto">
          <a:xfrm>
            <a:off x="0" y="-1"/>
            <a:ext cx="16598348" cy="1113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245" y="4906131"/>
            <a:ext cx="7245510" cy="38696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B902CA13-58CC-45C3-A688-7591C9941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5686778" y="391223"/>
            <a:ext cx="2133918" cy="461665"/>
          </a:xfrm>
          <a:prstGeom prst="rect">
            <a:avLst/>
          </a:prstGeom>
        </p:spPr>
        <p:txBody>
          <a:bodyPr wrap="none">
            <a:spAutoFit/>
          </a:bodyPr>
          <a:lstStyle/>
          <a:p>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EXAMPLE: 3 </a:t>
            </a:r>
            <a:endParaRPr lang="en-US" sz="2400" dirty="0"/>
          </a:p>
        </p:txBody>
      </p:sp>
      <p:sp>
        <p:nvSpPr>
          <p:cNvPr id="12" name="Rectangle 11"/>
          <p:cNvSpPr/>
          <p:nvPr/>
        </p:nvSpPr>
        <p:spPr>
          <a:xfrm>
            <a:off x="5640397" y="1073421"/>
            <a:ext cx="7507358" cy="4008790"/>
          </a:xfrm>
          <a:prstGeom prst="rect">
            <a:avLst/>
          </a:prstGeom>
        </p:spPr>
        <p:txBody>
          <a:bodyPr wrap="square">
            <a:spAutoFit/>
          </a:bodyPr>
          <a:lstStyle/>
          <a:p>
            <a:pPr marL="0" indent="0">
              <a:buNone/>
            </a:pP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C1     The </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bankcard is valid   </a:t>
            </a:r>
          </a:p>
          <a:p>
            <a:pPr marL="0" indent="0">
              <a:buNone/>
            </a:pPr>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C2      The PIN must be </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correctly entered  </a:t>
            </a:r>
          </a:p>
          <a:p>
            <a:pPr marL="0" indent="0">
              <a:buNone/>
            </a:pP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C3      The </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maximum number of PIN Inputs is three  </a:t>
            </a:r>
          </a:p>
          <a:p>
            <a:pPr marL="0" indent="0">
              <a:buNone/>
            </a:pP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C4      There </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is money in the machine, and in the </a:t>
            </a:r>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account</a:t>
            </a:r>
            <a:endParaRPr lang="en-US" sz="2000" dirty="0">
              <a:solidFill>
                <a:schemeClr val="accent3">
                  <a:lumMod val="40000"/>
                  <a:lumOff val="60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following actions are possible at the machine</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  </a:t>
            </a:r>
            <a:endPar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a:p>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E1      Reject </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Card ,  </a:t>
            </a:r>
            <a:r>
              <a:rPr lang="en-US" sz="2000" b="1" dirty="0" smtClean="0">
                <a:solidFill>
                  <a:srgbClr val="00B0F0"/>
                </a:solidFill>
                <a:latin typeface="Times New Roman" panose="02020603050405020304" pitchFamily="18" charset="0"/>
                <a:cs typeface="Times New Roman" panose="02020603050405020304" pitchFamily="18" charset="0"/>
              </a:rPr>
              <a:t>C1=0  -&gt; E1=1</a:t>
            </a:r>
            <a:endParaRPr lang="en-US" sz="2000" b="1" dirty="0">
              <a:solidFill>
                <a:srgbClr val="00B0F0"/>
              </a:solidFill>
              <a:latin typeface="Times New Roman" panose="02020603050405020304" pitchFamily="18" charset="0"/>
              <a:cs typeface="Times New Roman" panose="02020603050405020304" pitchFamily="18" charset="0"/>
            </a:endParaRPr>
          </a:p>
          <a:p>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E2     </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Ask for another PIN input , </a:t>
            </a:r>
            <a:r>
              <a:rPr lang="en-US" sz="2000" dirty="0" smtClean="0">
                <a:solidFill>
                  <a:srgbClr val="00B0F0"/>
                </a:solidFill>
                <a:latin typeface="Times New Roman" panose="02020603050405020304" pitchFamily="18" charset="0"/>
                <a:cs typeface="Times New Roman" panose="02020603050405020304" pitchFamily="18" charset="0"/>
              </a:rPr>
              <a:t>(C1=1^ C2=0 ^C3=0) True</a:t>
            </a:r>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0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cond</a:t>
            </a:r>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 for E2</a:t>
            </a:r>
            <a:endParaRPr lang="en-US" sz="2000" dirty="0">
              <a:solidFill>
                <a:schemeClr val="accent3">
                  <a:lumMod val="40000"/>
                  <a:lumOff val="60000"/>
                </a:schemeClr>
              </a:solidFill>
              <a:latin typeface="Times New Roman" panose="02020603050405020304" pitchFamily="18" charset="0"/>
              <a:cs typeface="Times New Roman" panose="02020603050405020304" pitchFamily="18" charset="0"/>
            </a:endParaRPr>
          </a:p>
          <a:p>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 E3     “Held</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 the card.  </a:t>
            </a:r>
            <a:r>
              <a:rPr lang="en-US" sz="2000" b="1" dirty="0" smtClean="0">
                <a:solidFill>
                  <a:srgbClr val="00B0F0"/>
                </a:solidFill>
                <a:latin typeface="Times New Roman" panose="02020603050405020304" pitchFamily="18" charset="0"/>
                <a:cs typeface="Times New Roman" panose="02020603050405020304" pitchFamily="18" charset="0"/>
              </a:rPr>
              <a:t>(C1=1^C2=0 ^C3=1)</a:t>
            </a:r>
            <a:r>
              <a:rPr lang="en-US" sz="2000" b="1"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E3=1</a:t>
            </a:r>
            <a:endParaRPr lang="en-US" sz="2000" b="1" dirty="0">
              <a:solidFill>
                <a:srgbClr val="00B0F0"/>
              </a:solidFill>
              <a:latin typeface="Times New Roman" panose="02020603050405020304" pitchFamily="18" charset="0"/>
              <a:cs typeface="Times New Roman" panose="02020603050405020304" pitchFamily="18" charset="0"/>
            </a:endParaRPr>
          </a:p>
          <a:p>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E4       </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Ask for an alternate dollar amount  </a:t>
            </a:r>
          </a:p>
          <a:p>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E5      </a:t>
            </a:r>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Pay the requested amount of Money </a:t>
            </a:r>
            <a:endPar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a:p>
            <a:r>
              <a:rPr lang="en-US" sz="20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0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a:t>
            </a:r>
            <a:r>
              <a:rPr lang="en-US" sz="2000" b="1" dirty="0" smtClean="0">
                <a:solidFill>
                  <a:srgbClr val="00B0F0"/>
                </a:solidFill>
                <a:latin typeface="Times New Roman" panose="02020603050405020304" pitchFamily="18" charset="0"/>
                <a:cs typeface="Times New Roman" panose="02020603050405020304" pitchFamily="18" charset="0"/>
              </a:rPr>
              <a:t>C1=1^C2=1 </a:t>
            </a:r>
            <a:r>
              <a:rPr lang="en-US" sz="2000" b="1" dirty="0">
                <a:solidFill>
                  <a:srgbClr val="00B0F0"/>
                </a:solidFill>
                <a:latin typeface="Times New Roman" panose="02020603050405020304" pitchFamily="18" charset="0"/>
                <a:cs typeface="Times New Roman" panose="02020603050405020304" pitchFamily="18" charset="0"/>
              </a:rPr>
              <a:t>^</a:t>
            </a:r>
            <a:r>
              <a:rPr lang="en-US" sz="2000" b="1" dirty="0" smtClean="0">
                <a:solidFill>
                  <a:srgbClr val="00B0F0"/>
                </a:solidFill>
                <a:latin typeface="Times New Roman" panose="02020603050405020304" pitchFamily="18" charset="0"/>
                <a:cs typeface="Times New Roman" panose="02020603050405020304" pitchFamily="18" charset="0"/>
              </a:rPr>
              <a:t>C4=1</a:t>
            </a:r>
            <a:r>
              <a:rPr lang="en-US" sz="2000" b="1" dirty="0">
                <a:solidFill>
                  <a:srgbClr val="00B0F0"/>
                </a:solidFill>
                <a:latin typeface="Times New Roman" panose="02020603050405020304" pitchFamily="18" charset="0"/>
                <a:cs typeface="Times New Roman" panose="02020603050405020304" pitchFamily="18" charset="0"/>
              </a:rPr>
              <a:t>)</a:t>
            </a:r>
            <a:r>
              <a:rPr 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smtClean="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E5=1</a:t>
            </a:r>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1050" dirty="0">
              <a:solidFill>
                <a:schemeClr val="accent3">
                  <a:lumMod val="40000"/>
                  <a:lumOff val="60000"/>
                </a:schemeClr>
              </a:solidFill>
            </a:endParaRPr>
          </a:p>
        </p:txBody>
      </p:sp>
    </p:spTree>
    <p:extLst>
      <p:ext uri="{BB962C8B-B14F-4D97-AF65-F5344CB8AC3E}">
        <p14:creationId xmlns:p14="http://schemas.microsoft.com/office/powerpoint/2010/main" val="999737409"/>
      </p:ext>
    </p:extLst>
  </p:cSld>
  <p:clrMapOvr>
    <a:masterClrMapping/>
  </p:clrMapOvr>
  <mc:AlternateContent xmlns:mc="http://schemas.openxmlformats.org/markup-compatibility/2006" xmlns:p14="http://schemas.microsoft.com/office/powerpoint/2010/main">
    <mc:Choice Requires="p14">
      <p:transition spd="slow" p14:dur="2000" advTm="411374"/>
    </mc:Choice>
    <mc:Fallback xmlns="">
      <p:transition spd="slow" advTm="411374"/>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34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43" y="2069306"/>
            <a:ext cx="9729478" cy="31767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0" y="0"/>
            <a:ext cx="134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333" r="-756" b="38201"/>
          <a:stretch/>
        </p:blipFill>
        <p:spPr bwMode="auto">
          <a:xfrm>
            <a:off x="556438" y="6062091"/>
            <a:ext cx="9803087" cy="25064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10111" y="4918914"/>
            <a:ext cx="990977" cy="220573"/>
          </a:xfrm>
          <a:prstGeom prst="rect">
            <a:avLst/>
          </a:prstGeom>
        </p:spPr>
        <p:txBody>
          <a:bodyPr wrap="none">
            <a:spAutoFit/>
          </a:bodyPr>
          <a:lstStyle/>
          <a:p>
            <a:pPr marL="0" marR="0">
              <a:lnSpc>
                <a:spcPts val="1000"/>
              </a:lnSpc>
              <a:spcBef>
                <a:spcPts val="0"/>
              </a:spcBef>
              <a:spcAft>
                <a:spcPts val="0"/>
              </a:spcAft>
            </a:pPr>
            <a:r>
              <a:rPr lang="en-US" sz="1600" b="1" i="1" baseline="-25000" dirty="0">
                <a:latin typeface="Verdana" panose="020B0604030504040204" pitchFamily="34" charset="0"/>
                <a:ea typeface="Calibri" panose="020F0502020204030204" pitchFamily="34" charset="0"/>
                <a:cs typeface="Arial" panose="020B0604020202020204" pitchFamily="34" charset="0"/>
              </a:rPr>
              <a:t>Example:4</a:t>
            </a:r>
            <a:endParaRPr lang="en-US" sz="1000" dirty="0">
              <a:ea typeface="Calibri" panose="020F0502020204030204" pitchFamily="34" charset="0"/>
              <a:cs typeface="Arial" panose="020B0604020202020204" pitchFamily="34" charset="0"/>
            </a:endParaRPr>
          </a:p>
        </p:txBody>
      </p:sp>
      <p:sp>
        <p:nvSpPr>
          <p:cNvPr id="8" name="Rectangle 7"/>
          <p:cNvSpPr/>
          <p:nvPr/>
        </p:nvSpPr>
        <p:spPr>
          <a:xfrm>
            <a:off x="1388033" y="1479975"/>
            <a:ext cx="1763624" cy="308739"/>
          </a:xfrm>
          <a:prstGeom prst="rect">
            <a:avLst/>
          </a:prstGeom>
        </p:spPr>
        <p:txBody>
          <a:bodyPr wrap="none">
            <a:spAutoFit/>
          </a:bodyPr>
          <a:lstStyle/>
          <a:p>
            <a:pPr marL="0" marR="0">
              <a:lnSpc>
                <a:spcPts val="1000"/>
              </a:lnSpc>
              <a:spcBef>
                <a:spcPts val="0"/>
              </a:spcBef>
              <a:spcAft>
                <a:spcPts val="0"/>
              </a:spcAft>
            </a:pPr>
            <a:r>
              <a:rPr lang="en-US" sz="4000" b="1" baseline="-25000" dirty="0">
                <a:solidFill>
                  <a:schemeClr val="accent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Example:4</a:t>
            </a:r>
            <a:endParaRPr lang="en-US" sz="2000" dirty="0">
              <a:solidFill>
                <a:schemeClr val="accent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B902CA13-58CC-45C3-A688-7591C9941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2"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13" name="Rectangle 12"/>
          <p:cNvSpPr/>
          <p:nvPr/>
        </p:nvSpPr>
        <p:spPr>
          <a:xfrm>
            <a:off x="4858765" y="1253312"/>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3072387095"/>
      </p:ext>
    </p:extLst>
  </p:cSld>
  <p:clrMapOvr>
    <a:masterClrMapping/>
  </p:clrMapOvr>
  <mc:AlternateContent xmlns:mc="http://schemas.openxmlformats.org/markup-compatibility/2006" xmlns:p14="http://schemas.microsoft.com/office/powerpoint/2010/main">
    <mc:Choice Requires="p14">
      <p:transition spd="slow" p14:dur="2000" advTm="255632"/>
    </mc:Choice>
    <mc:Fallback xmlns="">
      <p:transition spd="slow" advTm="25563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75190" y="1688824"/>
            <a:ext cx="11668125" cy="5967413"/>
          </a:xfrm>
        </p:spPr>
        <p:txBody>
          <a:bodyPr>
            <a:normAutofit lnSpcReduction="10000"/>
          </a:bodyPr>
          <a:lstStyle/>
          <a:p>
            <a:pPr marL="0" indent="0" algn="ctr">
              <a:buNone/>
            </a:pPr>
            <a:r>
              <a:rPr lang="en-US" sz="4000" b="1" dirty="0" smtClean="0">
                <a:solidFill>
                  <a:srgbClr val="00B0F0"/>
                </a:solidFill>
                <a:latin typeface="Times New Roman" panose="02020603050405020304" pitchFamily="18" charset="0"/>
                <a:cs typeface="Times New Roman" panose="02020603050405020304" pitchFamily="18" charset="0"/>
              </a:rPr>
              <a:t>v. State </a:t>
            </a:r>
            <a:r>
              <a:rPr lang="en-US" sz="4000" b="1" dirty="0">
                <a:solidFill>
                  <a:srgbClr val="00B0F0"/>
                </a:solidFill>
                <a:latin typeface="Times New Roman" panose="02020603050405020304" pitchFamily="18" charset="0"/>
                <a:cs typeface="Times New Roman" panose="02020603050405020304" pitchFamily="18" charset="0"/>
              </a:rPr>
              <a:t>Transition </a:t>
            </a:r>
          </a:p>
          <a:p>
            <a:r>
              <a:rPr lang="en-US" sz="2400" dirty="0">
                <a:latin typeface="Times New Roman" panose="02020603050405020304" pitchFamily="18" charset="0"/>
                <a:cs typeface="Times New Roman" panose="02020603050405020304" pitchFamily="18" charset="0"/>
              </a:rPr>
              <a:t>State transition testing is a</a:t>
            </a:r>
            <a:r>
              <a:rPr lang="en-US" sz="2400" dirty="0">
                <a:latin typeface="Times New Roman" panose="02020603050405020304" pitchFamily="18" charset="0"/>
                <a:cs typeface="Times New Roman" panose="02020603050405020304" pitchFamily="18" charset="0"/>
                <a:hlinkClick r:id="rId2"/>
              </a:rPr>
              <a:t> </a:t>
            </a:r>
            <a:r>
              <a:rPr lang="en-US" sz="2400" b="1" u="sng" dirty="0">
                <a:latin typeface="Times New Roman" panose="02020603050405020304" pitchFamily="18" charset="0"/>
                <a:cs typeface="Times New Roman" panose="02020603050405020304" pitchFamily="18" charset="0"/>
                <a:hlinkClick r:id="rId2"/>
              </a:rPr>
              <a:t>black box testing technique</a:t>
            </a:r>
            <a:r>
              <a:rPr lang="en-US" sz="2400" dirty="0">
                <a:latin typeface="Times New Roman" panose="02020603050405020304" pitchFamily="18" charset="0"/>
                <a:cs typeface="Times New Roman" panose="02020603050405020304" pitchFamily="18" charset="0"/>
                <a:hlinkClick r:id="rId2"/>
              </a:rPr>
              <a:t> </a:t>
            </a:r>
            <a:r>
              <a:rPr lang="en-US" sz="2400" dirty="0">
                <a:latin typeface="Times New Roman" panose="02020603050405020304" pitchFamily="18" charset="0"/>
                <a:cs typeface="Times New Roman" panose="02020603050405020304" pitchFamily="18" charset="0"/>
              </a:rPr>
              <a:t>and is used where some aspect of the system can be described in what is called a “finite state machine”. This simply means that the system can be in a (finite) number of different states, and the transitions from one state to another are determined by the rules of the “machine”.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is the model on which the system and the tests are based. Any system where you get a different output for the same input, depending on what has happened before, is a finite state system.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State Transition testing, a black box testing technique, in which outputs are triggered by changes to the input conditions or changes to 'state' of the system. In other words, tests are designed to execute valid and invalid state transitions. </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1734899269"/>
      </p:ext>
    </p:extLst>
  </p:cSld>
  <p:clrMapOvr>
    <a:masterClrMapping/>
  </p:clrMapOvr>
  <mc:AlternateContent xmlns:mc="http://schemas.openxmlformats.org/markup-compatibility/2006" xmlns:p14="http://schemas.microsoft.com/office/powerpoint/2010/main">
    <mc:Choice Requires="p14">
      <p:transition spd="slow" p14:dur="2000" advTm="174372"/>
    </mc:Choice>
    <mc:Fallback xmlns="">
      <p:transition spd="slow" advTm="17437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37323" y="2822714"/>
            <a:ext cx="11628781" cy="6321287"/>
            <a:chOff x="0" y="0"/>
            <a:chExt cx="5080381" cy="3603625"/>
          </a:xfrm>
        </p:grpSpPr>
        <p:pic>
          <p:nvPicPr>
            <p:cNvPr id="5" name="Picture 4"/>
            <p:cNvPicPr/>
            <p:nvPr/>
          </p:nvPicPr>
          <p:blipFill>
            <a:blip r:embed="rId2"/>
            <a:stretch>
              <a:fillRect/>
            </a:stretch>
          </p:blipFill>
          <p:spPr>
            <a:xfrm>
              <a:off x="0" y="0"/>
              <a:ext cx="5079238" cy="1772920"/>
            </a:xfrm>
            <a:prstGeom prst="rect">
              <a:avLst/>
            </a:prstGeom>
          </p:spPr>
        </p:pic>
        <p:pic>
          <p:nvPicPr>
            <p:cNvPr id="6" name="Picture 5"/>
            <p:cNvPicPr/>
            <p:nvPr/>
          </p:nvPicPr>
          <p:blipFill>
            <a:blip r:embed="rId3"/>
            <a:stretch>
              <a:fillRect/>
            </a:stretch>
          </p:blipFill>
          <p:spPr>
            <a:xfrm>
              <a:off x="0" y="1864360"/>
              <a:ext cx="5080381" cy="1739265"/>
            </a:xfrm>
            <a:prstGeom prst="rect">
              <a:avLst/>
            </a:prstGeom>
          </p:spPr>
        </p:pic>
      </p:grpSp>
      <p:pic>
        <p:nvPicPr>
          <p:cNvPr id="7" name="Picture 6">
            <a:extLst>
              <a:ext uri="{FF2B5EF4-FFF2-40B4-BE49-F238E27FC236}">
                <a16:creationId xmlns="" xmlns:a16="http://schemas.microsoft.com/office/drawing/2014/main" id="{B902CA13-58CC-45C3-A688-7591C9941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2" name="Rectangle 1"/>
          <p:cNvSpPr/>
          <p:nvPr/>
        </p:nvSpPr>
        <p:spPr>
          <a:xfrm>
            <a:off x="3974481" y="1630496"/>
            <a:ext cx="3474414" cy="584775"/>
          </a:xfrm>
          <a:prstGeom prst="rect">
            <a:avLst/>
          </a:prstGeom>
        </p:spPr>
        <p:txBody>
          <a:bodyPr wrap="none">
            <a:spAutoFit/>
          </a:bodyPr>
          <a:lstStyle/>
          <a:p>
            <a:pPr marL="0" indent="0" algn="ctr">
              <a:buNone/>
            </a:pPr>
            <a:r>
              <a:rPr lang="en-US" sz="32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3875063638"/>
      </p:ext>
    </p:extLst>
  </p:cSld>
  <p:clrMapOvr>
    <a:masterClrMapping/>
  </p:clrMapOvr>
  <mc:AlternateContent xmlns:mc="http://schemas.openxmlformats.org/markup-compatibility/2006" xmlns:p14="http://schemas.microsoft.com/office/powerpoint/2010/main">
    <mc:Choice Requires="p14">
      <p:transition spd="slow" p14:dur="2000" advTm="80347"/>
    </mc:Choice>
    <mc:Fallback xmlns="">
      <p:transition spd="slow" advTm="8034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0" y="2459263"/>
            <a:ext cx="12923975" cy="3300621"/>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State Transition Testing Technique is helpful where you need to</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test different system transitions.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State Transition Testing Example</a:t>
            </a:r>
            <a:r>
              <a:rPr lang="en-US" sz="2400" dirty="0">
                <a:latin typeface="Times New Roman" panose="02020603050405020304" pitchFamily="18" charset="0"/>
                <a:cs typeface="Times New Roman" panose="02020603050405020304" pitchFamily="18" charset="0"/>
              </a:rPr>
              <a:t>: If you request to withdraw </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100 </a:t>
            </a:r>
            <a:r>
              <a:rPr lang="en-US" sz="2400" dirty="0">
                <a:latin typeface="Times New Roman" panose="02020603050405020304" pitchFamily="18" charset="0"/>
                <a:cs typeface="Times New Roman" panose="02020603050405020304" pitchFamily="18" charset="0"/>
              </a:rPr>
              <a:t>from a bank ATM, you may be given cash. Later you may make exactly the same request but be refused the money (because your balance is insufficient). </a:t>
            </a:r>
          </a:p>
          <a:p>
            <a:r>
              <a:rPr lang="en-US" sz="2400" dirty="0">
                <a:latin typeface="Times New Roman" panose="02020603050405020304" pitchFamily="18" charset="0"/>
                <a:cs typeface="Times New Roman" panose="02020603050405020304" pitchFamily="18" charset="0"/>
              </a:rPr>
              <a:t>This later refusal is because the state of your bank account had changed from having sufficient funds to cover the withdrawal to having insufficient funds. The transaction that caused your account to change its state was probably the earlier </a:t>
            </a:r>
            <a:r>
              <a:rPr lang="en-US" sz="2400" dirty="0" smtClean="0">
                <a:latin typeface="Times New Roman" panose="02020603050405020304" pitchFamily="18" charset="0"/>
                <a:cs typeface="Times New Roman" panose="02020603050405020304" pitchFamily="18" charset="0"/>
              </a:rPr>
              <a:t>withdrawal.</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115481" y="6106395"/>
            <a:ext cx="9044609" cy="3375536"/>
          </a:xfrm>
          <a:prstGeom prst="rect">
            <a:avLst/>
          </a:prstGeom>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175260204"/>
      </p:ext>
    </p:extLst>
  </p:cSld>
  <p:clrMapOvr>
    <a:masterClrMapping/>
  </p:clrMapOvr>
  <mc:AlternateContent xmlns:mc="http://schemas.openxmlformats.org/markup-compatibility/2006" xmlns:p14="http://schemas.microsoft.com/office/powerpoint/2010/main">
    <mc:Choice Requires="p14">
      <p:transition spd="slow" p14:dur="2000" advTm="108083"/>
    </mc:Choice>
    <mc:Fallback xmlns="">
      <p:transition spd="slow" advTm="10808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0" y="2459263"/>
            <a:ext cx="12923975" cy="3300621"/>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State Transition Testing Technique is helpful where you need to</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test different system transitions.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State Transition Testing Example</a:t>
            </a:r>
            <a:r>
              <a:rPr lang="en-US" sz="2400" dirty="0">
                <a:latin typeface="Times New Roman" panose="02020603050405020304" pitchFamily="18" charset="0"/>
                <a:cs typeface="Times New Roman" panose="02020603050405020304" pitchFamily="18" charset="0"/>
              </a:rPr>
              <a:t>: If you request to withdraw </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100 </a:t>
            </a:r>
            <a:r>
              <a:rPr lang="en-US" sz="2400" dirty="0">
                <a:latin typeface="Times New Roman" panose="02020603050405020304" pitchFamily="18" charset="0"/>
                <a:cs typeface="Times New Roman" panose="02020603050405020304" pitchFamily="18" charset="0"/>
              </a:rPr>
              <a:t>from a bank ATM, you may be given cash. Later you may make exactly the same request but be refused the money (because your balance is insufficient). </a:t>
            </a:r>
          </a:p>
          <a:p>
            <a:r>
              <a:rPr lang="en-US" sz="2400" dirty="0">
                <a:latin typeface="Times New Roman" panose="02020603050405020304" pitchFamily="18" charset="0"/>
                <a:cs typeface="Times New Roman" panose="02020603050405020304" pitchFamily="18" charset="0"/>
              </a:rPr>
              <a:t>This later refusal is because the state of your bank account had changed from having sufficient funds to cover the withdrawal to having insufficient funds. The transaction that caused your account to change its state was probably the earlier </a:t>
            </a:r>
            <a:r>
              <a:rPr lang="en-US" sz="2400" dirty="0" smtClean="0">
                <a:latin typeface="Times New Roman" panose="02020603050405020304" pitchFamily="18" charset="0"/>
                <a:cs typeface="Times New Roman" panose="02020603050405020304" pitchFamily="18" charset="0"/>
              </a:rPr>
              <a:t>withdrawal.</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115481" y="6106395"/>
            <a:ext cx="9044609" cy="3375536"/>
          </a:xfrm>
          <a:prstGeom prst="rect">
            <a:avLst/>
          </a:prstGeom>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1661837930"/>
      </p:ext>
    </p:extLst>
  </p:cSld>
  <p:clrMapOvr>
    <a:masterClrMapping/>
  </p:clrMapOvr>
  <mc:AlternateContent xmlns:mc="http://schemas.openxmlformats.org/markup-compatibility/2006" xmlns:p14="http://schemas.microsoft.com/office/powerpoint/2010/main">
    <mc:Choice Requires="p14">
      <p:transition spd="slow" p14:dur="2000" advTm="312488"/>
    </mc:Choice>
    <mc:Fallback xmlns="">
      <p:transition spd="slow" advTm="31248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374582" y="1728580"/>
            <a:ext cx="11668125" cy="5967413"/>
          </a:xfrm>
        </p:spPr>
        <p:txBody>
          <a:bodyPr>
            <a:normAutofit lnSpcReduction="10000"/>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When to use? </a:t>
            </a: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can be used when a tester is testing the application for a finite set of input values. </a:t>
            </a:r>
            <a:endParaRPr lang="en-US" sz="2800" dirty="0" smtClean="0">
              <a:latin typeface="Times New Roman" panose="02020603050405020304" pitchFamily="18" charset="0"/>
              <a:cs typeface="Times New Roman" panose="02020603050405020304" pitchFamily="18" charset="0"/>
            </a:endParaRPr>
          </a:p>
          <a:p>
            <a:pPr marL="0" lvl="0" indent="0">
              <a:buNone/>
            </a:pPr>
            <a:endParaRPr lang="en-US" sz="28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When the system under test has a dependency on the events/values in the past</a:t>
            </a:r>
            <a:r>
              <a:rPr lang="en-US" sz="2800" dirty="0" smtClean="0">
                <a:latin typeface="Times New Roman" panose="02020603050405020304" pitchFamily="18" charset="0"/>
                <a:cs typeface="Times New Roman" panose="02020603050405020304" pitchFamily="18" charset="0"/>
              </a:rPr>
              <a:t>.</a:t>
            </a:r>
          </a:p>
          <a:p>
            <a:pPr marL="0" lvl="0" indent="0">
              <a:buNone/>
            </a:pP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When we have sequence of events that occur and associated conditions that apply to those events </a:t>
            </a:r>
            <a:endParaRPr lang="en-US" sz="2800" dirty="0" smtClean="0">
              <a:latin typeface="Times New Roman" panose="02020603050405020304" pitchFamily="18" charset="0"/>
              <a:cs typeface="Times New Roman" panose="02020603050405020304" pitchFamily="18" charset="0"/>
            </a:endParaRPr>
          </a:p>
          <a:p>
            <a:pPr marL="0" lvl="0" indent="0">
              <a:buNone/>
            </a:pPr>
            <a:endParaRPr lang="en-US" sz="28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It is used for real time systems with various states and transitions involved </a:t>
            </a:r>
          </a:p>
          <a:p>
            <a:pPr>
              <a:buFont typeface="Wingdings" panose="05000000000000000000" pitchFamily="2" charset="2"/>
              <a:buChar char="ü"/>
            </a:pPr>
            <a:endParaRPr lang="en-US" sz="3600" dirty="0"/>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3827052621"/>
      </p:ext>
    </p:extLst>
  </p:cSld>
  <p:clrMapOvr>
    <a:masterClrMapping/>
  </p:clrMapOvr>
  <mc:AlternateContent xmlns:mc="http://schemas.openxmlformats.org/markup-compatibility/2006" xmlns:p14="http://schemas.microsoft.com/office/powerpoint/2010/main">
    <mc:Choice Requires="p14">
      <p:transition spd="slow" p14:dur="2000" advTm="113558"/>
    </mc:Choice>
    <mc:Fallback xmlns="">
      <p:transition spd="slow" advTm="11355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920" y="3349214"/>
            <a:ext cx="3277462" cy="97848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701" y="5372434"/>
            <a:ext cx="2872408" cy="7665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400" y="6967935"/>
            <a:ext cx="3101009" cy="7516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111211" y="1296148"/>
            <a:ext cx="13299989"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Four Parts of State Transition Model: </a:t>
            </a:r>
            <a:endParaRPr kumimoji="0" lang="en-US" altLang="en-US" sz="2800" b="0"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There are 4 main components of the State Transition Model as below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 </a:t>
            </a:r>
            <a:endParaRPr kumimoji="0" lang="en-US" altLang="en-US" sz="28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States</a:t>
            </a:r>
            <a:r>
              <a:rPr kumimoji="0" lang="en-US" altLang="en-US" sz="2800" b="0"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 The</a:t>
            </a:r>
            <a:r>
              <a:rPr kumimoji="0" lang="en-US" altLang="en-US" sz="28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states that the software may occupy (open/closed or funded/insufficient funds); </a:t>
            </a:r>
            <a:endParaRPr kumimoji="0" lang="en-US" altLang="en-US" sz="28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5" name="Rectangle 5"/>
          <p:cNvSpPr>
            <a:spLocks noChangeArrowheads="1"/>
          </p:cNvSpPr>
          <p:nvPr/>
        </p:nvSpPr>
        <p:spPr bwMode="auto">
          <a:xfrm>
            <a:off x="111211" y="3871319"/>
            <a:ext cx="1301970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endParaRPr kumimoji="0" lang="en-US" altLang="en-US" sz="28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Transition</a:t>
            </a:r>
            <a:r>
              <a:rPr kumimoji="0" lang="en-US" altLang="en-US" sz="2800" b="0"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 from one state to another:</a:t>
            </a:r>
            <a:r>
              <a:rPr kumimoji="0" lang="en-US" altLang="en-US" sz="28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The transitions from one state to another (not all transitions are allowed);      </a:t>
            </a:r>
            <a:r>
              <a:rPr kumimoji="0" lang="en-US" altLang="en-US" sz="2400" b="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40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224404" y="5604673"/>
            <a:ext cx="13449131" cy="194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 tIns="0" rIns="0" bIns="3491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endParaRPr kumimoji="0" lang="en-US" altLang="en-US" sz="28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 </a:t>
            </a:r>
            <a:endParaRPr kumimoji="0" lang="en-US" altLang="en-US" sz="2800" b="0"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3) Events</a:t>
            </a:r>
            <a:r>
              <a:rPr kumimoji="0" lang="en-US" altLang="en-US" sz="2800" b="0"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 that causes a transition like closing a file or withdrawing money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251350" y="7668644"/>
            <a:ext cx="12214307" cy="132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0" rIns="0" bIns="3491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4. </a:t>
            </a:r>
            <a:r>
              <a:rPr kumimoji="0" lang="en-US" altLang="en-US" sz="2800" b="1"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 Actions</a:t>
            </a:r>
            <a:r>
              <a:rPr kumimoji="0" lang="en-US" altLang="en-US" sz="2800" b="0" u="none" strike="noStrike" cap="none" normalizeH="0" baseline="0" dirty="0" smtClean="0">
                <a:ln>
                  <a:noFill/>
                </a:ln>
                <a:effectLst/>
                <a:latin typeface="Times New Roman" panose="02020603050405020304" pitchFamily="18" charset="0"/>
                <a:ea typeface="Arial" panose="020B0604020202020204" pitchFamily="34" charset="0"/>
                <a:cs typeface="Times New Roman" panose="02020603050405020304" pitchFamily="18" charset="0"/>
              </a:rPr>
              <a:t> that results from a transition (an error message or being given the cash.)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pic>
        <p:nvPicPr>
          <p:cNvPr id="11" name="Picture 10"/>
          <p:cNvPicPr/>
          <p:nvPr/>
        </p:nvPicPr>
        <p:blipFill>
          <a:blip r:embed="rId5"/>
          <a:stretch>
            <a:fillRect/>
          </a:stretch>
        </p:blipFill>
        <p:spPr>
          <a:xfrm>
            <a:off x="4625701" y="8358883"/>
            <a:ext cx="3255755" cy="1011834"/>
          </a:xfrm>
          <a:prstGeom prst="rect">
            <a:avLst/>
          </a:prstGeom>
        </p:spPr>
      </p:pic>
      <p:pic>
        <p:nvPicPr>
          <p:cNvPr id="10" name="Picture 9">
            <a:extLst>
              <a:ext uri="{FF2B5EF4-FFF2-40B4-BE49-F238E27FC236}">
                <a16:creationId xmlns="" xmlns:a16="http://schemas.microsoft.com/office/drawing/2014/main" id="{B902CA13-58CC-45C3-A688-7591C99414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2"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13" name="Rectangle 12"/>
          <p:cNvSpPr/>
          <p:nvPr/>
        </p:nvSpPr>
        <p:spPr>
          <a:xfrm>
            <a:off x="5250303" y="751524"/>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2179810422"/>
      </p:ext>
    </p:extLst>
  </p:cSld>
  <p:clrMapOvr>
    <a:masterClrMapping/>
  </p:clrMapOvr>
  <mc:AlternateContent xmlns:mc="http://schemas.openxmlformats.org/markup-compatibility/2006" xmlns:p14="http://schemas.microsoft.com/office/powerpoint/2010/main">
    <mc:Choice Requires="p14">
      <p:transition spd="slow" p14:dur="2000" advTm="175584"/>
    </mc:Choice>
    <mc:Fallback xmlns="">
      <p:transition spd="slow" advTm="175584"/>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337931" y="1649896"/>
            <a:ext cx="13073269" cy="6483420"/>
          </a:xfrm>
        </p:spPr>
        <p:txBody>
          <a:bodyPr>
            <a:normAutofit fontScale="92500"/>
          </a:bodyPr>
          <a:lstStyle/>
          <a:p>
            <a:pPr marL="0" indent="0">
              <a:buNone/>
            </a:pPr>
            <a:r>
              <a:rPr lang="en-US" sz="4000" b="1" smtClean="0">
                <a:solidFill>
                  <a:schemeClr val="accent2">
                    <a:lumMod val="60000"/>
                    <a:lumOff val="40000"/>
                  </a:schemeClr>
                </a:solidFill>
                <a:latin typeface="Times New Roman" panose="02020603050405020304" pitchFamily="18" charset="0"/>
                <a:cs typeface="Times New Roman" panose="02020603050405020304" pitchFamily="18" charset="0"/>
              </a:rPr>
              <a:t>Deriving </a:t>
            </a:r>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Test cases:  </a:t>
            </a:r>
          </a:p>
          <a:p>
            <a:pPr lvl="0"/>
            <a:r>
              <a:rPr lang="en-US" sz="2400" dirty="0">
                <a:latin typeface="Times New Roman" panose="02020603050405020304" pitchFamily="18" charset="0"/>
                <a:cs typeface="Times New Roman" panose="02020603050405020304" pitchFamily="18" charset="0"/>
              </a:rPr>
              <a:t>Understand the various state and transition and mark each valid and invalid state </a:t>
            </a:r>
          </a:p>
          <a:p>
            <a:pPr lvl="0"/>
            <a:r>
              <a:rPr lang="en-US" sz="2400" dirty="0">
                <a:latin typeface="Times New Roman" panose="02020603050405020304" pitchFamily="18" charset="0"/>
                <a:cs typeface="Times New Roman" panose="02020603050405020304" pitchFamily="18" charset="0"/>
              </a:rPr>
              <a:t>Defining a sequence of an event that leads to an allowed test ending state </a:t>
            </a:r>
          </a:p>
          <a:p>
            <a:pPr lvl="0"/>
            <a:r>
              <a:rPr lang="en-US" sz="2400" dirty="0">
                <a:latin typeface="Times New Roman" panose="02020603050405020304" pitchFamily="18" charset="0"/>
                <a:cs typeface="Times New Roman" panose="02020603050405020304" pitchFamily="18" charset="0"/>
              </a:rPr>
              <a:t>Each one of those visited state and traversed transition should be noted down </a:t>
            </a:r>
          </a:p>
          <a:p>
            <a:pPr lvl="0"/>
            <a:r>
              <a:rPr lang="en-US" sz="2400" dirty="0">
                <a:latin typeface="Times New Roman" panose="02020603050405020304" pitchFamily="18" charset="0"/>
                <a:cs typeface="Times New Roman" panose="02020603050405020304" pitchFamily="18" charset="0"/>
              </a:rPr>
              <a:t>Steps 2 and 3 should be repeated until all states have been visited and all transitions traversed </a:t>
            </a:r>
          </a:p>
          <a:p>
            <a:pPr lvl="0"/>
            <a:r>
              <a:rPr lang="en-US" sz="2400" dirty="0">
                <a:latin typeface="Times New Roman" panose="02020603050405020304" pitchFamily="18" charset="0"/>
                <a:cs typeface="Times New Roman" panose="02020603050405020304" pitchFamily="18" charset="0"/>
              </a:rPr>
              <a:t>For test cases to have a good coverage, actual input values and the actual output values have to be generated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3600" b="1" dirty="0" smtClean="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3600" b="1" dirty="0" smtClean="0">
                <a:solidFill>
                  <a:schemeClr val="accent2">
                    <a:lumMod val="60000"/>
                    <a:lumOff val="40000"/>
                  </a:schemeClr>
                </a:solidFill>
                <a:latin typeface="Times New Roman" panose="02020603050405020304" pitchFamily="18" charset="0"/>
                <a:cs typeface="Times New Roman" panose="02020603050405020304" pitchFamily="18" charset="0"/>
              </a:rPr>
              <a:t>State </a:t>
            </a:r>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Transition Diagram and State Transition Table </a:t>
            </a:r>
          </a:p>
          <a:p>
            <a:r>
              <a:rPr lang="en-US" sz="2800" dirty="0">
                <a:latin typeface="Times New Roman" panose="02020603050405020304" pitchFamily="18" charset="0"/>
                <a:cs typeface="Times New Roman" panose="02020603050405020304" pitchFamily="18" charset="0"/>
              </a:rPr>
              <a:t>There are two main ways to represent or design state </a:t>
            </a:r>
            <a:r>
              <a:rPr lang="en-US" sz="2800" dirty="0" smtClean="0">
                <a:latin typeface="Times New Roman" panose="02020603050405020304" pitchFamily="18" charset="0"/>
                <a:cs typeface="Times New Roman" panose="02020603050405020304" pitchFamily="18" charset="0"/>
              </a:rPr>
              <a:t>transition</a:t>
            </a: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State </a:t>
            </a:r>
            <a:r>
              <a:rPr lang="en-US" sz="2800" dirty="0">
                <a:latin typeface="Times New Roman" panose="02020603050405020304" pitchFamily="18" charset="0"/>
                <a:cs typeface="Times New Roman" panose="02020603050405020304" pitchFamily="18" charset="0"/>
              </a:rPr>
              <a:t>transition diagram</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state </a:t>
            </a:r>
            <a:r>
              <a:rPr lang="en-US" sz="2800" dirty="0">
                <a:latin typeface="Times New Roman" panose="02020603050405020304" pitchFamily="18" charset="0"/>
                <a:cs typeface="Times New Roman" panose="02020603050405020304" pitchFamily="18" charset="0"/>
              </a:rPr>
              <a:t>transition table. </a:t>
            </a:r>
          </a:p>
          <a:p>
            <a:pPr lvl="0">
              <a:buFont typeface="Wingdings" panose="05000000000000000000" pitchFamily="2" charset="2"/>
              <a:buChar char="ü"/>
            </a:pPr>
            <a:endParaRPr lang="en-US" sz="2800" dirty="0" smtClean="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3125767229"/>
      </p:ext>
    </p:extLst>
  </p:cSld>
  <p:clrMapOvr>
    <a:masterClrMapping/>
  </p:clrMapOvr>
  <mc:AlternateContent xmlns:mc="http://schemas.openxmlformats.org/markup-compatibility/2006" xmlns:p14="http://schemas.microsoft.com/office/powerpoint/2010/main">
    <mc:Choice Requires="p14">
      <p:transition spd="slow" p14:dur="2000" advTm="178314"/>
    </mc:Choice>
    <mc:Fallback xmlns="">
      <p:transition spd="slow" advTm="17831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5" name="Content Placeholder 4"/>
          <p:cNvSpPr>
            <a:spLocks noGrp="1"/>
          </p:cNvSpPr>
          <p:nvPr>
            <p:ph idx="1"/>
          </p:nvPr>
        </p:nvSpPr>
        <p:spPr>
          <a:xfrm>
            <a:off x="516835" y="2636838"/>
            <a:ext cx="12268200" cy="4932119"/>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STEPS</a:t>
            </a:r>
          </a:p>
          <a:p>
            <a:r>
              <a:rPr lang="en-US" sz="3600" dirty="0">
                <a:latin typeface="Times New Roman" panose="02020603050405020304" pitchFamily="18" charset="0"/>
                <a:cs typeface="Times New Roman" panose="02020603050405020304" pitchFamily="18" charset="0"/>
              </a:rPr>
              <a:t>Step 1: For a module, identify the input conditions (causes) and actions (effect</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Step 2: Develop a cause-effect graph</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Step 3: Transform cause-effect graph into a decision table</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Step  4: Convert decision table rules to test cases. Each column of the decision table represents a test case.</a:t>
            </a:r>
          </a:p>
          <a:p>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Rectangle 7"/>
          <p:cNvSpPr/>
          <p:nvPr/>
        </p:nvSpPr>
        <p:spPr>
          <a:xfrm>
            <a:off x="4847191" y="2034912"/>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253510578"/>
      </p:ext>
    </p:extLst>
  </p:cSld>
  <p:clrMapOvr>
    <a:masterClrMapping/>
  </p:clrMapOvr>
  <mc:AlternateContent xmlns:mc="http://schemas.openxmlformats.org/markup-compatibility/2006" xmlns:p14="http://schemas.microsoft.com/office/powerpoint/2010/main">
    <mc:Choice Requires="p14">
      <p:transition spd="slow" p14:dur="2000" advTm="147214"/>
    </mc:Choice>
    <mc:Fallback xmlns="">
      <p:transition spd="slow" advTm="147214"/>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337932" y="2241661"/>
            <a:ext cx="11946834" cy="6663800"/>
          </a:xfrm>
        </p:spPr>
        <p:txBody>
          <a:bodyPr/>
          <a:lstStyle/>
          <a:p>
            <a:pPr marL="0" indent="0">
              <a:buNone/>
            </a:pPr>
            <a:r>
              <a:rPr lang="en-US" sz="3600" b="1" dirty="0" smtClean="0">
                <a:solidFill>
                  <a:schemeClr val="accent2">
                    <a:lumMod val="60000"/>
                    <a:lumOff val="40000"/>
                  </a:schemeClr>
                </a:solidFill>
                <a:latin typeface="Times New Roman" panose="02020603050405020304" pitchFamily="18" charset="0"/>
                <a:cs typeface="Times New Roman" panose="02020603050405020304" pitchFamily="18" charset="0"/>
              </a:rPr>
              <a:t>State </a:t>
            </a:r>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Transition Diagram and State Transition Table </a:t>
            </a:r>
          </a:p>
          <a:p>
            <a:r>
              <a:rPr lang="en-US" sz="2800" dirty="0">
                <a:latin typeface="Times New Roman" panose="02020603050405020304" pitchFamily="18" charset="0"/>
                <a:cs typeface="Times New Roman" panose="02020603050405020304" pitchFamily="18" charset="0"/>
              </a:rPr>
              <a:t>There are two main ways to represent or design state transition, </a:t>
            </a:r>
            <a:endParaRPr lang="en-US" sz="2800" dirty="0" smtClean="0">
              <a:latin typeface="Times New Roman" panose="02020603050405020304" pitchFamily="18" charset="0"/>
              <a:cs typeface="Times New Roman" panose="02020603050405020304" pitchFamily="18" charset="0"/>
            </a:endParaRPr>
          </a:p>
          <a:p>
            <a:pPr marL="514350" indent="-514350">
              <a:buAutoNum type="arabicPeriod"/>
            </a:pPr>
            <a:r>
              <a:rPr lang="en-US" sz="2800" dirty="0" smtClean="0">
                <a:solidFill>
                  <a:srgbClr val="FFFF00"/>
                </a:solidFill>
                <a:latin typeface="Times New Roman" panose="02020603050405020304" pitchFamily="18" charset="0"/>
                <a:cs typeface="Times New Roman" panose="02020603050405020304" pitchFamily="18" charset="0"/>
              </a:rPr>
              <a:t>State </a:t>
            </a:r>
            <a:r>
              <a:rPr lang="en-US" sz="2800" dirty="0">
                <a:solidFill>
                  <a:srgbClr val="FFFF00"/>
                </a:solidFill>
                <a:latin typeface="Times New Roman" panose="02020603050405020304" pitchFamily="18" charset="0"/>
                <a:cs typeface="Times New Roman" panose="02020603050405020304" pitchFamily="18" charset="0"/>
              </a:rPr>
              <a:t>transition </a:t>
            </a:r>
            <a:r>
              <a:rPr lang="en-US" sz="2800" dirty="0" smtClean="0">
                <a:solidFill>
                  <a:srgbClr val="FFFF00"/>
                </a:solidFill>
                <a:latin typeface="Times New Roman" panose="02020603050405020304" pitchFamily="18" charset="0"/>
                <a:cs typeface="Times New Roman" panose="02020603050405020304" pitchFamily="18" charset="0"/>
              </a:rPr>
              <a:t>diagram  </a:t>
            </a:r>
            <a:r>
              <a:rPr lang="en-US" sz="2800" dirty="0" smtClean="0">
                <a:latin typeface="Times New Roman" panose="02020603050405020304" pitchFamily="18" charset="0"/>
                <a:cs typeface="Times New Roman" panose="02020603050405020304" pitchFamily="18" charset="0"/>
              </a:rPr>
              <a:t>,</a:t>
            </a:r>
          </a:p>
          <a:p>
            <a:pPr marL="514350" indent="-514350">
              <a:buAutoNum type="arabicPeriod"/>
            </a:pPr>
            <a:r>
              <a:rPr lang="en-US" sz="2800" dirty="0" smtClean="0">
                <a:solidFill>
                  <a:srgbClr val="FFFF00"/>
                </a:solidFill>
                <a:latin typeface="Times New Roman" panose="02020603050405020304" pitchFamily="18" charset="0"/>
                <a:cs typeface="Times New Roman" panose="02020603050405020304" pitchFamily="18" charset="0"/>
              </a:rPr>
              <a:t> State </a:t>
            </a:r>
            <a:r>
              <a:rPr lang="en-US" sz="2800" dirty="0">
                <a:solidFill>
                  <a:srgbClr val="FFFF00"/>
                </a:solidFill>
                <a:latin typeface="Times New Roman" panose="02020603050405020304" pitchFamily="18" charset="0"/>
                <a:cs typeface="Times New Roman" panose="02020603050405020304" pitchFamily="18" charset="0"/>
              </a:rPr>
              <a:t>transition table. </a:t>
            </a:r>
          </a:p>
          <a:p>
            <a:r>
              <a:rPr lang="en-US" sz="2800" dirty="0">
                <a:latin typeface="Times New Roman" panose="02020603050405020304" pitchFamily="18" charset="0"/>
                <a:cs typeface="Times New Roman" panose="02020603050405020304" pitchFamily="18" charset="0"/>
              </a:rPr>
              <a:t>In state transition diagram the states are shown in boxed texts, and the transition is represented by arrows. It is also called State Chart or Graph. It is useful in identifying valid transitions. </a:t>
            </a:r>
          </a:p>
          <a:p>
            <a:r>
              <a:rPr lang="en-US" sz="2800" dirty="0">
                <a:latin typeface="Times New Roman" panose="02020603050405020304" pitchFamily="18" charset="0"/>
                <a:cs typeface="Times New Roman" panose="02020603050405020304" pitchFamily="18" charset="0"/>
              </a:rPr>
              <a:t>In state transition table all the states are listed on the left side, and the events are described on the top. Each cell in the table represents the state of the system after the event has occurred. It is also called State Table. It is useful in identifying invalid transitions. </a:t>
            </a:r>
          </a:p>
          <a:p>
            <a:pPr lvl="0"/>
            <a:endParaRPr lang="en-US" sz="2800" dirty="0" smtClean="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3781356888"/>
      </p:ext>
    </p:extLst>
  </p:cSld>
  <p:clrMapOvr>
    <a:masterClrMapping/>
  </p:clrMapOvr>
  <mc:AlternateContent xmlns:mc="http://schemas.openxmlformats.org/markup-compatibility/2006" xmlns:p14="http://schemas.microsoft.com/office/powerpoint/2010/main">
    <mc:Choice Requires="p14">
      <p:transition spd="slow" p14:dur="2000" advTm="131201"/>
    </mc:Choice>
    <mc:Fallback xmlns="">
      <p:transition spd="slow" advTm="13120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9636" y="1422622"/>
            <a:ext cx="863935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Example 1</a:t>
            </a:r>
            <a:r>
              <a:rPr kumimoji="0" lang="en-US" altLang="en-US" sz="32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endParaRPr kumimoji="0" lang="en-US" altLang="en-US" sz="24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A System's transition is represented as shown in the below diagram: </a:t>
            </a:r>
            <a:endParaRPr kumimoji="0" lang="en-US" altLang="en-US" sz="24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pic>
        <p:nvPicPr>
          <p:cNvPr id="3073" name="Picture 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3853536"/>
            <a:ext cx="10934979" cy="3633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9636" y="5330038"/>
            <a:ext cx="11966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4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7" name="Picture 6">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9" name="Rectangle 8"/>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1911035709"/>
      </p:ext>
    </p:extLst>
  </p:cSld>
  <p:clrMapOvr>
    <a:masterClrMapping/>
  </p:clrMapOvr>
  <mc:AlternateContent xmlns:mc="http://schemas.openxmlformats.org/markup-compatibility/2006" xmlns:p14="http://schemas.microsoft.com/office/powerpoint/2010/main">
    <mc:Choice Requires="p14">
      <p:transition spd="slow" p14:dur="2000" advTm="101047"/>
    </mc:Choice>
    <mc:Fallback xmlns="">
      <p:transition spd="slow" advTm="101047"/>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9636" y="1422622"/>
            <a:ext cx="863935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Example 1</a:t>
            </a:r>
            <a:r>
              <a:rPr kumimoji="0" lang="en-US" altLang="en-US" sz="32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endParaRPr kumimoji="0" lang="en-US" altLang="en-US" sz="24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A System's transition is represented as shown in the below diagram: </a:t>
            </a:r>
            <a:endParaRPr kumimoji="0" lang="en-US" altLang="en-US" sz="24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pic>
        <p:nvPicPr>
          <p:cNvPr id="3073" name="Picture 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939" y="2405269"/>
            <a:ext cx="7315199" cy="29530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854651"/>
            <a:ext cx="13258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4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The tests are derived from the above state and transition and below are the possible scenarios that need to be tested</a:t>
            </a:r>
            <a:r>
              <a:rPr kumimoji="0" lang="en-US" altLang="en-US" sz="2400" b="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altLang="en-US" sz="36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20845015"/>
              </p:ext>
            </p:extLst>
          </p:nvPr>
        </p:nvGraphicFramePr>
        <p:xfrm>
          <a:off x="163573" y="5995689"/>
          <a:ext cx="7818376" cy="4034976"/>
        </p:xfrm>
        <a:graphic>
          <a:graphicData uri="http://schemas.openxmlformats.org/drawingml/2006/table">
            <a:tbl>
              <a:tblPr firstRow="1" firstCol="1" bandRow="1">
                <a:tableStyleId>{5C22544A-7EE6-4342-B048-85BDC9FD1C3A}</a:tableStyleId>
              </a:tblPr>
              <a:tblGrid>
                <a:gridCol w="2044819"/>
                <a:gridCol w="1835922"/>
                <a:gridCol w="1824032"/>
                <a:gridCol w="2113603"/>
              </a:tblGrid>
              <a:tr h="765285">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Tests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Test 1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Test 2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Test 3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solidFill>
                      <a:schemeClr val="accent4">
                        <a:lumMod val="75000"/>
                      </a:schemeClr>
                    </a:solidFill>
                  </a:tcPr>
                </a:tc>
              </a:tr>
              <a:tr h="765285">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Start State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b">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Off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b">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On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b">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On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b">
                    <a:solidFill>
                      <a:schemeClr val="accent4">
                        <a:lumMod val="75000"/>
                      </a:schemeClr>
                    </a:solidFill>
                  </a:tcPr>
                </a:tc>
              </a:tr>
              <a:tr h="765285">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Input </a:t>
                      </a:r>
                      <a:r>
                        <a:rPr lang="en-US" sz="2400" dirty="0" smtClean="0">
                          <a:effectLst/>
                          <a:latin typeface="Times New Roman" panose="02020603050405020304" pitchFamily="18" charset="0"/>
                          <a:cs typeface="Times New Roman" panose="02020603050405020304" pitchFamily="18" charset="0"/>
                        </a:rPr>
                        <a:t>/Event</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Switch ON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Switch Off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Switch off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r>
              <a:tr h="765285">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Output </a:t>
                      </a:r>
                      <a:r>
                        <a:rPr lang="en-US" sz="2400" dirty="0" smtClean="0">
                          <a:effectLst/>
                          <a:latin typeface="Times New Roman" panose="02020603050405020304" pitchFamily="18" charset="0"/>
                          <a:cs typeface="Times New Roman" panose="02020603050405020304" pitchFamily="18" charset="0"/>
                        </a:rPr>
                        <a:t>/Action</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Light ON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Light Off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Fault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r>
              <a:tr h="765285">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Finish State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ON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OFF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On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r>
            </a:tbl>
          </a:graphicData>
        </a:graphic>
      </p:graphicFrame>
      <p:pic>
        <p:nvPicPr>
          <p:cNvPr id="7" name="Picture 6">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9" name="Rectangle 8"/>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graphicFrame>
        <p:nvGraphicFramePr>
          <p:cNvPr id="12" name="Table 11"/>
          <p:cNvGraphicFramePr>
            <a:graphicFrameLocks noGrp="1"/>
          </p:cNvGraphicFramePr>
          <p:nvPr>
            <p:extLst>
              <p:ext uri="{D42A27DB-BD31-4B8C-83A1-F6EECF244321}">
                <p14:modId xmlns:p14="http://schemas.microsoft.com/office/powerpoint/2010/main" val="2581263227"/>
              </p:ext>
            </p:extLst>
          </p:nvPr>
        </p:nvGraphicFramePr>
        <p:xfrm>
          <a:off x="8261698" y="5855996"/>
          <a:ext cx="5084474" cy="2408262"/>
        </p:xfrm>
        <a:graphic>
          <a:graphicData uri="http://schemas.openxmlformats.org/drawingml/2006/table">
            <a:tbl>
              <a:tblPr firstRow="1" firstCol="1" bandRow="1">
                <a:tableStyleId>{5C22544A-7EE6-4342-B048-85BDC9FD1C3A}</a:tableStyleId>
              </a:tblPr>
              <a:tblGrid>
                <a:gridCol w="1750724"/>
                <a:gridCol w="1103962"/>
                <a:gridCol w="896288"/>
                <a:gridCol w="1333500"/>
              </a:tblGrid>
              <a:tr h="752308">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Tests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solidFill>
                      <a:schemeClr val="accent4">
                        <a:lumMod val="75000"/>
                      </a:schemeClr>
                    </a:solidFill>
                  </a:tcPr>
                </a:tc>
                <a:tc>
                  <a:txBody>
                    <a:bodyPr/>
                    <a:lstStyle/>
                    <a:p>
                      <a:pPr marL="1270" marR="0">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Input</a:t>
                      </a:r>
                      <a:r>
                        <a:rPr lang="en-US" sz="2400" baseline="0" dirty="0" smtClean="0">
                          <a:effectLst/>
                          <a:latin typeface="Times New Roman" panose="02020603050405020304" pitchFamily="18" charset="0"/>
                          <a:cs typeface="Times New Roman" panose="02020603050405020304" pitchFamily="18" charset="0"/>
                        </a:rPr>
                        <a:t> </a:t>
                      </a:r>
                      <a:r>
                        <a:rPr lang="en-US" sz="2400" dirty="0" smtClean="0">
                          <a:effectLst/>
                          <a:latin typeface="Times New Roman" panose="02020603050405020304" pitchFamily="18" charset="0"/>
                          <a:cs typeface="Times New Roman" panose="02020603050405020304" pitchFamily="18" charset="0"/>
                        </a:rPr>
                        <a:t>ON</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solidFill>
                      <a:schemeClr val="accent4">
                        <a:lumMod val="75000"/>
                      </a:schemeClr>
                    </a:solidFill>
                  </a:tcPr>
                </a:tc>
                <a:tc>
                  <a:txBody>
                    <a:bodyPr/>
                    <a:lstStyle/>
                    <a:p>
                      <a:pPr marL="1270" marR="0">
                        <a:lnSpc>
                          <a:spcPct val="107000"/>
                        </a:lnSpc>
                        <a:spcBef>
                          <a:spcPts val="0"/>
                        </a:spcBef>
                        <a:spcAft>
                          <a:spcPts val="0"/>
                        </a:spcAft>
                      </a:pPr>
                      <a:r>
                        <a:rPr lang="en-US" sz="2400" dirty="0" smtClean="0">
                          <a:solidFill>
                            <a:schemeClr val="lt1"/>
                          </a:solidFill>
                          <a:effectLst/>
                          <a:latin typeface="Times New Roman" panose="02020603050405020304" pitchFamily="18" charset="0"/>
                          <a:ea typeface="+mn-ea"/>
                          <a:cs typeface="Times New Roman" panose="02020603050405020304" pitchFamily="18" charset="0"/>
                        </a:rPr>
                        <a:t>Input</a:t>
                      </a:r>
                      <a:r>
                        <a:rPr lang="en-US" sz="2400" baseline="0" dirty="0" smtClean="0">
                          <a:solidFill>
                            <a:schemeClr val="lt1"/>
                          </a:solidFill>
                          <a:effectLst/>
                          <a:latin typeface="Times New Roman" panose="02020603050405020304" pitchFamily="18" charset="0"/>
                          <a:ea typeface="+mn-ea"/>
                          <a:cs typeface="Times New Roman" panose="02020603050405020304" pitchFamily="18" charset="0"/>
                        </a:rPr>
                        <a:t> OFF</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solidFill>
                      <a:schemeClr val="accent4">
                        <a:lumMod val="75000"/>
                      </a:schemeClr>
                    </a:solidFill>
                  </a:tcPr>
                </a:tc>
                <a:tc>
                  <a:txBody>
                    <a:bodyPr/>
                    <a:lstStyle/>
                    <a:p>
                      <a:pPr marL="1270" marR="0">
                        <a:lnSpc>
                          <a:spcPct val="107000"/>
                        </a:lnSpc>
                        <a:spcBef>
                          <a:spcPts val="0"/>
                        </a:spcBef>
                        <a:spcAft>
                          <a:spcPts val="0"/>
                        </a:spcAft>
                      </a:pPr>
                      <a:r>
                        <a:rPr lang="en-US"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 </a:t>
                      </a:r>
                      <a:r>
                        <a:rPr lang="en-US"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solidFill>
                      <a:schemeClr val="accent4">
                        <a:lumMod val="75000"/>
                      </a:schemeClr>
                    </a:solidFill>
                  </a:tcPr>
                </a:tc>
              </a:tr>
              <a:tr h="570274">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Start </a:t>
                      </a:r>
                      <a:r>
                        <a:rPr lang="en-US" sz="2400" dirty="0" smtClean="0">
                          <a:effectLst/>
                          <a:latin typeface="Times New Roman" panose="02020603050405020304" pitchFamily="18" charset="0"/>
                          <a:cs typeface="Times New Roman" panose="02020603050405020304" pitchFamily="18" charset="0"/>
                        </a:rPr>
                        <a:t>State</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b">
                    <a:solidFill>
                      <a:schemeClr val="accent4">
                        <a:lumMod val="75000"/>
                      </a:schemeClr>
                    </a:solidFill>
                  </a:tcPr>
                </a:tc>
                <a:tc>
                  <a:txBody>
                    <a:bodyPr/>
                    <a:lstStyle/>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Off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b">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On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b">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On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b">
                    <a:solidFill>
                      <a:schemeClr val="accent4">
                        <a:lumMod val="75000"/>
                      </a:schemeClr>
                    </a:solidFill>
                  </a:tcPr>
                </a:tc>
              </a:tr>
              <a:tr h="752308">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Finish State </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ON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OFF </a:t>
                      </a:r>
                      <a:endPar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c>
                  <a:txBody>
                    <a:bodyPr/>
                    <a:lstStyle/>
                    <a:p>
                      <a:pPr marL="1270" marR="0">
                        <a:lnSpc>
                          <a:spcPct val="107000"/>
                        </a:lnSpc>
                        <a:spcBef>
                          <a:spcPts val="0"/>
                        </a:spcBef>
                        <a:spcAft>
                          <a:spcPts val="0"/>
                        </a:spcAft>
                      </a:pPr>
                      <a:r>
                        <a:rPr lang="en-US" sz="2400" dirty="0" smtClean="0">
                          <a:solidFill>
                            <a:schemeClr val="dk1"/>
                          </a:solidFill>
                          <a:effectLst/>
                          <a:latin typeface="Times New Roman" panose="02020603050405020304" pitchFamily="18" charset="0"/>
                          <a:ea typeface="+mn-ea"/>
                          <a:cs typeface="Times New Roman" panose="02020603050405020304" pitchFamily="18" charset="0"/>
                        </a:rPr>
                        <a:t>Fault</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111125" marB="80010" anchor="ctr">
                    <a:solidFill>
                      <a:schemeClr val="accent4">
                        <a:lumMod val="75000"/>
                      </a:schemeClr>
                    </a:solidFill>
                  </a:tcPr>
                </a:tc>
              </a:tr>
            </a:tbl>
          </a:graphicData>
        </a:graphic>
      </p:graphicFrame>
    </p:spTree>
    <p:extLst>
      <p:ext uri="{BB962C8B-B14F-4D97-AF65-F5344CB8AC3E}">
        <p14:creationId xmlns:p14="http://schemas.microsoft.com/office/powerpoint/2010/main" val="1136499661"/>
      </p:ext>
    </p:extLst>
  </p:cSld>
  <p:clrMapOvr>
    <a:masterClrMapping/>
  </p:clrMapOvr>
  <mc:AlternateContent xmlns:mc="http://schemas.openxmlformats.org/markup-compatibility/2006" xmlns:p14="http://schemas.microsoft.com/office/powerpoint/2010/main">
    <mc:Choice Requires="p14">
      <p:transition spd="slow" p14:dur="2000" advTm="513353"/>
    </mc:Choice>
    <mc:Fallback xmlns="">
      <p:transition spd="slow" advTm="513353"/>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91478" y="3520627"/>
            <a:ext cx="10595113" cy="5027026"/>
          </a:xfrm>
          <a:prstGeom prst="rect">
            <a:avLst/>
          </a:prstGeom>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Title 4"/>
          <p:cNvSpPr txBox="1">
            <a:spLocks/>
          </p:cNvSpPr>
          <p:nvPr/>
        </p:nvSpPr>
        <p:spPr>
          <a:xfrm>
            <a:off x="485547" y="641411"/>
            <a:ext cx="4651514" cy="535531"/>
          </a:xfrm>
          <a:prstGeom prst="rect">
            <a:avLst/>
          </a:prstGeom>
        </p:spPr>
        <p:txBody>
          <a:bodyPr vert="horz" wrap="square" lIns="91440" tIns="45720" rIns="91440" bIns="45720" rtlCol="0" anchor="ctr">
            <a:sp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3200" b="1" smtClean="0">
                <a:solidFill>
                  <a:srgbClr val="FFFF00"/>
                </a:solidFill>
                <a:latin typeface="Times New Roman" panose="02020603050405020304" pitchFamily="18" charset="0"/>
                <a:cs typeface="Times New Roman" panose="02020603050405020304" pitchFamily="18" charset="0"/>
              </a:rPr>
              <a:t> Black Box Testing</a:t>
            </a:r>
            <a:endParaRPr lang="en-US" dirty="0">
              <a:solidFill>
                <a:srgbClr val="FFFF00"/>
              </a:solidFill>
            </a:endParaRPr>
          </a:p>
        </p:txBody>
      </p:sp>
      <p:sp>
        <p:nvSpPr>
          <p:cNvPr id="7" name="Rectangle 6"/>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2005004988"/>
      </p:ext>
    </p:extLst>
  </p:cSld>
  <p:clrMapOvr>
    <a:masterClrMapping/>
  </p:clrMapOvr>
  <mc:AlternateContent xmlns:mc="http://schemas.openxmlformats.org/markup-compatibility/2006" xmlns:p14="http://schemas.microsoft.com/office/powerpoint/2010/main">
    <mc:Choice Requires="p14">
      <p:transition spd="slow" p14:dur="2000" advTm="419028"/>
    </mc:Choice>
    <mc:Fallback xmlns="">
      <p:transition spd="slow" advTm="419028"/>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pic>
        <p:nvPicPr>
          <p:cNvPr id="4" name="Content Placeholder 3"/>
          <p:cNvPicPr>
            <a:picLocks noGrp="1"/>
          </p:cNvPicPr>
          <p:nvPr>
            <p:ph idx="1"/>
          </p:nvPr>
        </p:nvPicPr>
        <p:blipFill>
          <a:blip r:embed="rId2"/>
          <a:stretch>
            <a:fillRect/>
          </a:stretch>
        </p:blipFill>
        <p:spPr>
          <a:xfrm>
            <a:off x="792190" y="2938325"/>
            <a:ext cx="10436087" cy="6662875"/>
          </a:xfrm>
          <a:prstGeom prst="rect">
            <a:avLst/>
          </a:prstGeom>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5137061" y="1102580"/>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pic>
        <p:nvPicPr>
          <p:cNvPr id="8" name="Content Placeholder 3"/>
          <p:cNvPicPr>
            <a:picLocks/>
          </p:cNvPicPr>
          <p:nvPr/>
        </p:nvPicPr>
        <p:blipFill>
          <a:blip r:embed="rId4"/>
          <a:stretch>
            <a:fillRect/>
          </a:stretch>
        </p:blipFill>
        <p:spPr bwMode="auto">
          <a:xfrm>
            <a:off x="792190" y="2581492"/>
            <a:ext cx="10436087" cy="321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578042"/>
      </p:ext>
    </p:extLst>
  </p:cSld>
  <p:clrMapOvr>
    <a:masterClrMapping/>
  </p:clrMapOvr>
  <mc:AlternateContent xmlns:mc="http://schemas.openxmlformats.org/markup-compatibility/2006" xmlns:p14="http://schemas.microsoft.com/office/powerpoint/2010/main">
    <mc:Choice Requires="p14">
      <p:transition spd="slow" p14:dur="2000" advTm="266274"/>
    </mc:Choice>
    <mc:Fallback xmlns="">
      <p:transition spd="slow" advTm="26627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pic>
        <p:nvPicPr>
          <p:cNvPr id="4" name="Content Placeholder 3"/>
          <p:cNvPicPr>
            <a:picLocks noGrp="1"/>
          </p:cNvPicPr>
          <p:nvPr>
            <p:ph idx="1"/>
          </p:nvPr>
        </p:nvPicPr>
        <p:blipFill>
          <a:blip r:embed="rId2"/>
          <a:stretch>
            <a:fillRect/>
          </a:stretch>
        </p:blipFill>
        <p:spPr>
          <a:xfrm>
            <a:off x="198782" y="3218277"/>
            <a:ext cx="10436087" cy="6662875"/>
          </a:xfrm>
          <a:prstGeom prst="rect">
            <a:avLst/>
          </a:prstGeom>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5137061" y="1102580"/>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pic>
        <p:nvPicPr>
          <p:cNvPr id="8" name="Content Placeholder 3"/>
          <p:cNvPicPr>
            <a:picLocks/>
          </p:cNvPicPr>
          <p:nvPr/>
        </p:nvPicPr>
        <p:blipFill>
          <a:blip r:embed="rId4"/>
          <a:stretch>
            <a:fillRect/>
          </a:stretch>
        </p:blipFill>
        <p:spPr bwMode="auto">
          <a:xfrm>
            <a:off x="198782" y="1176942"/>
            <a:ext cx="10436087" cy="321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3484148"/>
      </p:ext>
    </p:extLst>
  </p:cSld>
  <p:clrMapOvr>
    <a:masterClrMapping/>
  </p:clrMapOvr>
  <mc:AlternateContent xmlns:mc="http://schemas.openxmlformats.org/markup-compatibility/2006" xmlns:p14="http://schemas.microsoft.com/office/powerpoint/2010/main">
    <mc:Choice Requires="p14">
      <p:transition spd="slow" p14:dur="2000" advTm="657332"/>
    </mc:Choice>
    <mc:Fallback xmlns="">
      <p:transition spd="slow" advTm="65733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547" y="2420359"/>
            <a:ext cx="12009575" cy="5967413"/>
          </a:xfrm>
        </p:spPr>
        <p:txBody>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Example 3: </a:t>
            </a: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Let's consider an ATM system function where if the user enters the invalid password three times the account will be locked. </a:t>
            </a:r>
          </a:p>
          <a:p>
            <a:r>
              <a:rPr lang="en-US" sz="2800" dirty="0">
                <a:latin typeface="Times New Roman" panose="02020603050405020304" pitchFamily="18" charset="0"/>
                <a:cs typeface="Times New Roman" panose="02020603050405020304" pitchFamily="18" charset="0"/>
              </a:rPr>
              <a:t>In this system, if the user enters a valid password in any of the first three attempts the user will be logged in successfully. If the user enters the invalid password in the first or second try, the user will be asked to re-enter the password. And finally, if the user enters incorrect password 3</a:t>
            </a:r>
            <a:r>
              <a:rPr lang="en-US" sz="2800" baseline="30000" dirty="0">
                <a:latin typeface="Times New Roman" panose="02020603050405020304" pitchFamily="18" charset="0"/>
                <a:cs typeface="Times New Roman" panose="02020603050405020304" pitchFamily="18" charset="0"/>
              </a:rPr>
              <a:t>rd</a:t>
            </a:r>
            <a:r>
              <a:rPr lang="en-US" sz="2800" dirty="0">
                <a:latin typeface="Times New Roman" panose="02020603050405020304" pitchFamily="18" charset="0"/>
                <a:cs typeface="Times New Roman" panose="02020603050405020304" pitchFamily="18" charset="0"/>
              </a:rPr>
              <a:t> time, the account will be blocked. </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Title 4"/>
          <p:cNvSpPr txBox="1">
            <a:spLocks/>
          </p:cNvSpPr>
          <p:nvPr/>
        </p:nvSpPr>
        <p:spPr>
          <a:xfrm>
            <a:off x="485547" y="641411"/>
            <a:ext cx="4651514" cy="535531"/>
          </a:xfrm>
          <a:prstGeom prst="rect">
            <a:avLst/>
          </a:prstGeom>
        </p:spPr>
        <p:txBody>
          <a:bodyPr vert="horz" wrap="square" lIns="91440" tIns="45720" rIns="91440" bIns="45720" rtlCol="0" anchor="ctr">
            <a:sp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3200" b="1" smtClean="0">
                <a:solidFill>
                  <a:srgbClr val="FFFF00"/>
                </a:solidFill>
                <a:latin typeface="Times New Roman" panose="02020603050405020304" pitchFamily="18" charset="0"/>
                <a:cs typeface="Times New Roman" panose="02020603050405020304" pitchFamily="18" charset="0"/>
              </a:rPr>
              <a:t> Black Box Testing</a:t>
            </a:r>
            <a:endParaRPr lang="en-US" dirty="0">
              <a:solidFill>
                <a:srgbClr val="FFFF00"/>
              </a:solidFill>
            </a:endParaRPr>
          </a:p>
        </p:txBody>
      </p:sp>
      <p:sp>
        <p:nvSpPr>
          <p:cNvPr id="6" name="Rectangle 5"/>
          <p:cNvSpPr/>
          <p:nvPr/>
        </p:nvSpPr>
        <p:spPr>
          <a:xfrm>
            <a:off x="4871945" y="1176942"/>
            <a:ext cx="5444871"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1500855141"/>
      </p:ext>
    </p:extLst>
  </p:cSld>
  <p:clrMapOvr>
    <a:masterClrMapping/>
  </p:clrMapOvr>
  <mc:AlternateContent xmlns:mc="http://schemas.openxmlformats.org/markup-compatibility/2006" xmlns:p14="http://schemas.microsoft.com/office/powerpoint/2010/main">
    <mc:Choice Requires="p14">
      <p:transition spd="slow" p14:dur="2000" advTm="75346"/>
    </mc:Choice>
    <mc:Fallback xmlns="">
      <p:transition spd="slow" advTm="7534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85547" y="4645542"/>
            <a:ext cx="11580557" cy="4823791"/>
          </a:xfrm>
          <a:prstGeom prst="rect">
            <a:avLst/>
          </a:prstGeom>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Title 4"/>
          <p:cNvSpPr txBox="1">
            <a:spLocks/>
          </p:cNvSpPr>
          <p:nvPr/>
        </p:nvSpPr>
        <p:spPr>
          <a:xfrm>
            <a:off x="485547" y="641411"/>
            <a:ext cx="4651514" cy="535531"/>
          </a:xfrm>
          <a:prstGeom prst="rect">
            <a:avLst/>
          </a:prstGeom>
        </p:spPr>
        <p:txBody>
          <a:bodyPr vert="horz" wrap="square" lIns="91440" tIns="45720" rIns="91440" bIns="45720" rtlCol="0" anchor="ctr">
            <a:sp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3200" b="1" smtClean="0">
                <a:solidFill>
                  <a:srgbClr val="FFFF00"/>
                </a:solidFill>
                <a:latin typeface="Times New Roman" panose="02020603050405020304" pitchFamily="18" charset="0"/>
                <a:cs typeface="Times New Roman" panose="02020603050405020304" pitchFamily="18" charset="0"/>
              </a:rPr>
              <a:t> Black Box Testing</a:t>
            </a:r>
            <a:endParaRPr lang="en-US" dirty="0">
              <a:solidFill>
                <a:srgbClr val="FFFF00"/>
              </a:solidFill>
            </a:endParaRPr>
          </a:p>
        </p:txBody>
      </p:sp>
      <p:sp>
        <p:nvSpPr>
          <p:cNvPr id="7" name="Rectangle 6"/>
          <p:cNvSpPr/>
          <p:nvPr/>
        </p:nvSpPr>
        <p:spPr>
          <a:xfrm>
            <a:off x="5137061" y="853666"/>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
        <p:nvSpPr>
          <p:cNvPr id="3" name="Rectangle 2"/>
          <p:cNvSpPr/>
          <p:nvPr/>
        </p:nvSpPr>
        <p:spPr>
          <a:xfrm>
            <a:off x="227058" y="1757080"/>
            <a:ext cx="13031741"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1.In </a:t>
            </a:r>
            <a:r>
              <a:rPr lang="en-US" sz="2400" dirty="0">
                <a:latin typeface="Times New Roman" panose="02020603050405020304" pitchFamily="18" charset="0"/>
                <a:cs typeface="Times New Roman" panose="02020603050405020304" pitchFamily="18" charset="0"/>
              </a:rPr>
              <a:t>this system, if the user enters a valid password in any of the first three attempts the user will be logged in successfully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If the user enters the invalid password in the first or second try, the user will be asked to re-enter the password.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finally, </a:t>
            </a:r>
          </a:p>
          <a:p>
            <a:r>
              <a:rPr lang="en-US" sz="2400" dirty="0" smtClean="0">
                <a:latin typeface="Times New Roman" panose="02020603050405020304" pitchFamily="18" charset="0"/>
                <a:cs typeface="Times New Roman" panose="02020603050405020304" pitchFamily="18" charset="0"/>
              </a:rPr>
              <a:t>3. if </a:t>
            </a:r>
            <a:r>
              <a:rPr lang="en-US" sz="2400" dirty="0">
                <a:latin typeface="Times New Roman" panose="02020603050405020304" pitchFamily="18" charset="0"/>
                <a:cs typeface="Times New Roman" panose="02020603050405020304" pitchFamily="18" charset="0"/>
              </a:rPr>
              <a:t>the user enters incorrect password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time, the account will be blocked. </a:t>
            </a:r>
          </a:p>
        </p:txBody>
      </p:sp>
    </p:spTree>
    <p:extLst>
      <p:ext uri="{BB962C8B-B14F-4D97-AF65-F5344CB8AC3E}">
        <p14:creationId xmlns:p14="http://schemas.microsoft.com/office/powerpoint/2010/main" val="387089918"/>
      </p:ext>
    </p:extLst>
  </p:cSld>
  <p:clrMapOvr>
    <a:masterClrMapping/>
  </p:clrMapOvr>
  <mc:AlternateContent xmlns:mc="http://schemas.openxmlformats.org/markup-compatibility/2006" xmlns:p14="http://schemas.microsoft.com/office/powerpoint/2010/main">
    <mc:Choice Requires="p14">
      <p:transition spd="slow" p14:dur="2000" advTm="369619"/>
    </mc:Choice>
    <mc:Fallback xmlns="">
      <p:transition spd="slow" advTm="3696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p:cNvSpPr>
            <a:spLocks noGrp="1"/>
          </p:cNvSpPr>
          <p:nvPr>
            <p:ph type="title"/>
          </p:nvPr>
        </p:nvSpPr>
        <p:spPr>
          <a:xfrm>
            <a:off x="159026" y="223559"/>
            <a:ext cx="4918400"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35961" y="792687"/>
            <a:ext cx="3617844" cy="1894594"/>
          </a:xfrm>
        </p:spPr>
        <p:txBody>
          <a:bodyPr>
            <a:normAutofit fontScale="70000" lnSpcReduction="20000"/>
          </a:bodyPr>
          <a:lstStyle/>
          <a:p>
            <a:r>
              <a:rPr lang="en-US" sz="2000" dirty="0">
                <a:latin typeface="Times New Roman" panose="02020603050405020304" pitchFamily="18" charset="0"/>
                <a:cs typeface="Times New Roman" panose="02020603050405020304" pitchFamily="18" charset="0"/>
              </a:rPr>
              <a:t>In the diagram whenever the user enters the correct PIN he is moved to Access granted state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if he enters the wrong password he is moved to next try and if he does the same for </a:t>
            </a:r>
            <a:r>
              <a:rPr lang="en-US" sz="2000" dirty="0" smtClean="0">
                <a:latin typeface="Times New Roman" panose="02020603050405020304" pitchFamily="18" charset="0"/>
                <a:cs typeface="Times New Roman" panose="02020603050405020304" pitchFamily="18" charset="0"/>
              </a:rPr>
              <a:t>the</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time the account blocked state is reached.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0284036"/>
              </p:ext>
            </p:extLst>
          </p:nvPr>
        </p:nvGraphicFramePr>
        <p:xfrm>
          <a:off x="931663" y="4969253"/>
          <a:ext cx="9047223" cy="4631947"/>
        </p:xfrm>
        <a:graphic>
          <a:graphicData uri="http://schemas.openxmlformats.org/drawingml/2006/table">
            <a:tbl>
              <a:tblPr firstRow="1" firstCol="1" bandRow="1">
                <a:tableStyleId>{5C22544A-7EE6-4342-B048-85BDC9FD1C3A}</a:tableStyleId>
              </a:tblPr>
              <a:tblGrid>
                <a:gridCol w="89061"/>
                <a:gridCol w="3881912"/>
                <a:gridCol w="90998"/>
                <a:gridCol w="3060032"/>
                <a:gridCol w="1897394"/>
                <a:gridCol w="27826"/>
              </a:tblGrid>
              <a:tr h="181101">
                <a:tc gridSpan="3">
                  <a:txBody>
                    <a:bodyPr/>
                    <a:lstStyle/>
                    <a:p>
                      <a:pPr marL="0" marR="0">
                        <a:lnSpc>
                          <a:spcPct val="107000"/>
                        </a:lnSpc>
                        <a:spcBef>
                          <a:spcPts val="0"/>
                        </a:spcBef>
                        <a:spcAft>
                          <a:spcPts val="0"/>
                        </a:spcAft>
                      </a:pPr>
                      <a:r>
                        <a:rPr lang="en-US"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4">
                        <a:lumMod val="75000"/>
                      </a:schemeClr>
                    </a:solidFill>
                  </a:tcPr>
                </a:tc>
                <a:tc hMerge="1">
                  <a:txBody>
                    <a:bodyPr/>
                    <a:lstStyle/>
                    <a:p>
                      <a:endParaRPr lang="en-US"/>
                    </a:p>
                  </a:txBody>
                  <a:tcPr/>
                </a:tc>
                <a:tc hMerge="1">
                  <a:txBody>
                    <a:bodyPr/>
                    <a:lstStyle/>
                    <a:p>
                      <a:endParaRPr lang="en-US"/>
                    </a:p>
                  </a:txBody>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Incorrect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1685302">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0">
                        <a:lnSpc>
                          <a:spcPct val="107000"/>
                        </a:lnSpc>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State</a:t>
                      </a: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S1) Start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1</a:t>
                      </a:r>
                      <a:r>
                        <a:rPr lang="en-US" sz="2800" baseline="30000">
                          <a:effectLst/>
                          <a:latin typeface="Times New Roman" panose="02020603050405020304" pitchFamily="18" charset="0"/>
                          <a:cs typeface="Times New Roman" panose="02020603050405020304" pitchFamily="18" charset="0"/>
                        </a:rPr>
                        <a:t>st</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smtClean="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2</a:t>
                      </a:r>
                      <a:r>
                        <a:rPr lang="en-US" sz="2800" baseline="30000">
                          <a:effectLst/>
                          <a:latin typeface="Times New Roman" panose="02020603050405020304" pitchFamily="18" charset="0"/>
                          <a:cs typeface="Times New Roman" panose="02020603050405020304" pitchFamily="18" charset="0"/>
                        </a:rPr>
                        <a:t>nd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S4) 3</a:t>
                      </a:r>
                      <a:r>
                        <a:rPr lang="en-US" sz="2800" baseline="30000">
                          <a:effectLst/>
                          <a:latin typeface="Times New Roman" panose="02020603050405020304" pitchFamily="18" charset="0"/>
                          <a:cs typeface="Times New Roman" panose="02020603050405020304" pitchFamily="18" charset="0"/>
                        </a:rPr>
                        <a:t>rd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S5) Access Granted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S6) Account blocked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bl>
          </a:graphicData>
        </a:graphic>
      </p:graphicFrame>
      <p:pic>
        <p:nvPicPr>
          <p:cNvPr id="12" name="Picture 11">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4" name="Rectangle 13"/>
          <p:cNvSpPr/>
          <p:nvPr/>
        </p:nvSpPr>
        <p:spPr>
          <a:xfrm>
            <a:off x="4789819" y="468780"/>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pic>
        <p:nvPicPr>
          <p:cNvPr id="8" name="Content Placeholder 3"/>
          <p:cNvPicPr>
            <a:picLocks/>
          </p:cNvPicPr>
          <p:nvPr/>
        </p:nvPicPr>
        <p:blipFill>
          <a:blip r:embed="rId3"/>
          <a:stretch>
            <a:fillRect/>
          </a:stretch>
        </p:blipFill>
        <p:spPr bwMode="auto">
          <a:xfrm>
            <a:off x="3531705" y="1627668"/>
            <a:ext cx="9422295" cy="282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89981"/>
      </p:ext>
    </p:extLst>
  </p:cSld>
  <p:clrMapOvr>
    <a:masterClrMapping/>
  </p:clrMapOvr>
  <mc:AlternateContent xmlns:mc="http://schemas.openxmlformats.org/markup-compatibility/2006" xmlns:p14="http://schemas.microsoft.com/office/powerpoint/2010/main">
    <mc:Choice Requires="p14">
      <p:transition spd="slow" p14:dur="2000" advTm="98625"/>
    </mc:Choice>
    <mc:Fallback xmlns="">
      <p:transition spd="slow" advTm="98625"/>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p:cNvSpPr>
            <a:spLocks noGrp="1"/>
          </p:cNvSpPr>
          <p:nvPr>
            <p:ph type="title"/>
          </p:nvPr>
        </p:nvSpPr>
        <p:spPr>
          <a:xfrm>
            <a:off x="159026" y="223559"/>
            <a:ext cx="4918400"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35961" y="792687"/>
            <a:ext cx="3617844" cy="1894594"/>
          </a:xfrm>
        </p:spPr>
        <p:txBody>
          <a:bodyPr>
            <a:normAutofit fontScale="70000" lnSpcReduction="20000"/>
          </a:bodyPr>
          <a:lstStyle/>
          <a:p>
            <a:r>
              <a:rPr lang="en-US" sz="2000" dirty="0">
                <a:latin typeface="Times New Roman" panose="02020603050405020304" pitchFamily="18" charset="0"/>
                <a:cs typeface="Times New Roman" panose="02020603050405020304" pitchFamily="18" charset="0"/>
              </a:rPr>
              <a:t>In the diagram whenever the user enters the correct PIN he is moved to Access granted state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if he enters the wrong password he is moved to next try and if he does the same for </a:t>
            </a:r>
            <a:r>
              <a:rPr lang="en-US" sz="2000" dirty="0" smtClean="0">
                <a:latin typeface="Times New Roman" panose="02020603050405020304" pitchFamily="18" charset="0"/>
                <a:cs typeface="Times New Roman" panose="02020603050405020304" pitchFamily="18" charset="0"/>
              </a:rPr>
              <a:t>the</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time the account blocked state is reached.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37847447"/>
              </p:ext>
            </p:extLst>
          </p:nvPr>
        </p:nvGraphicFramePr>
        <p:xfrm>
          <a:off x="218661" y="4077837"/>
          <a:ext cx="9142317" cy="4631947"/>
        </p:xfrm>
        <a:graphic>
          <a:graphicData uri="http://schemas.openxmlformats.org/drawingml/2006/table">
            <a:tbl>
              <a:tblPr firstRow="1" firstCol="1" bandRow="1">
                <a:tableStyleId>{5C22544A-7EE6-4342-B048-85BDC9FD1C3A}</a:tableStyleId>
              </a:tblPr>
              <a:tblGrid>
                <a:gridCol w="81296"/>
                <a:gridCol w="3543465"/>
                <a:gridCol w="83064"/>
                <a:gridCol w="2793241"/>
                <a:gridCol w="1731968"/>
                <a:gridCol w="909283"/>
              </a:tblGrid>
              <a:tr h="181101">
                <a:tc gridSpan="3">
                  <a:txBody>
                    <a:bodyPr/>
                    <a:lstStyle/>
                    <a:p>
                      <a:pPr marL="0" marR="0">
                        <a:lnSpc>
                          <a:spcPct val="107000"/>
                        </a:lnSpc>
                        <a:spcBef>
                          <a:spcPts val="0"/>
                        </a:spcBef>
                        <a:spcAft>
                          <a:spcPts val="0"/>
                        </a:spcAft>
                      </a:pPr>
                      <a:r>
                        <a:rPr lang="en-US"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4">
                        <a:lumMod val="75000"/>
                      </a:schemeClr>
                    </a:solidFill>
                  </a:tcPr>
                </a:tc>
                <a:tc hMerge="1">
                  <a:txBody>
                    <a:bodyPr/>
                    <a:lstStyle/>
                    <a:p>
                      <a:endParaRPr lang="en-US"/>
                    </a:p>
                  </a:txBody>
                  <a:tcPr/>
                </a:tc>
                <a:tc hMerge="1">
                  <a:txBody>
                    <a:bodyPr/>
                    <a:lstStyle/>
                    <a:p>
                      <a:endParaRPr lang="en-US"/>
                    </a:p>
                  </a:txBody>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Incorrect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1685302">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0">
                        <a:lnSpc>
                          <a:spcPct val="107000"/>
                        </a:lnSpc>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State</a:t>
                      </a: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S1) Start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a:t>
                      </a:r>
                      <a:r>
                        <a:rPr lang="en-US" sz="2800" baseline="30000" dirty="0">
                          <a:effectLst/>
                          <a:latin typeface="Times New Roman" panose="02020603050405020304" pitchFamily="18" charset="0"/>
                          <a:cs typeface="Times New Roman" panose="02020603050405020304" pitchFamily="18" charset="0"/>
                        </a:rPr>
                        <a:t>st</a:t>
                      </a:r>
                      <a:r>
                        <a:rPr lang="en-US" sz="2800" dirty="0">
                          <a:effectLst/>
                          <a:latin typeface="Times New Roman" panose="02020603050405020304" pitchFamily="18" charset="0"/>
                          <a:cs typeface="Times New Roman" panose="02020603050405020304" pitchFamily="18" charset="0"/>
                        </a:rPr>
                        <a:t> attempt (s2)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1</a:t>
                      </a:r>
                      <a:r>
                        <a:rPr lang="en-US" sz="2800" baseline="30000">
                          <a:effectLst/>
                          <a:latin typeface="Times New Roman" panose="02020603050405020304" pitchFamily="18" charset="0"/>
                          <a:cs typeface="Times New Roman" panose="02020603050405020304" pitchFamily="18" charset="0"/>
                        </a:rPr>
                        <a:t>st</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S5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smtClean="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2</a:t>
                      </a:r>
                      <a:r>
                        <a:rPr lang="en-US" sz="2800" baseline="30000">
                          <a:effectLst/>
                          <a:latin typeface="Times New Roman" panose="02020603050405020304" pitchFamily="18" charset="0"/>
                          <a:cs typeface="Times New Roman" panose="02020603050405020304" pitchFamily="18" charset="0"/>
                        </a:rPr>
                        <a:t>nd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S4) 3</a:t>
                      </a:r>
                      <a:r>
                        <a:rPr lang="en-US" sz="2800" baseline="30000">
                          <a:effectLst/>
                          <a:latin typeface="Times New Roman" panose="02020603050405020304" pitchFamily="18" charset="0"/>
                          <a:cs typeface="Times New Roman" panose="02020603050405020304" pitchFamily="18" charset="0"/>
                        </a:rPr>
                        <a:t>rd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S5) Access Granted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S6) Account blocked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bl>
          </a:graphicData>
        </a:graphic>
      </p:graphicFrame>
      <p:sp>
        <p:nvSpPr>
          <p:cNvPr id="11" name="Rectangle 10"/>
          <p:cNvSpPr/>
          <p:nvPr/>
        </p:nvSpPr>
        <p:spPr>
          <a:xfrm>
            <a:off x="218661" y="8119408"/>
            <a:ext cx="13000382" cy="1815882"/>
          </a:xfrm>
          <a:prstGeom prst="rect">
            <a:avLst/>
          </a:prstGeom>
        </p:spPr>
        <p:txBody>
          <a:bodyPr wrap="square">
            <a:spAutoFit/>
          </a:bodyPr>
          <a:lstStyle/>
          <a:p>
            <a:endParaRPr lang="en-US" dirty="0"/>
          </a:p>
          <a:p>
            <a:endParaRPr lang="en-US" dirty="0"/>
          </a:p>
          <a:p>
            <a:r>
              <a:rPr lang="en-US" sz="2400" dirty="0">
                <a:latin typeface="Times New Roman" panose="02020603050405020304" pitchFamily="18" charset="0"/>
                <a:cs typeface="Times New Roman" panose="02020603050405020304" pitchFamily="18" charset="0"/>
              </a:rPr>
              <a:t>In the table when the user enters the correct PIN, state is transitioned to S5 which	 </a:t>
            </a:r>
          </a:p>
          <a:p>
            <a:r>
              <a:rPr lang="en-US" sz="2400" dirty="0">
                <a:latin typeface="Times New Roman" panose="02020603050405020304" pitchFamily="18" charset="0"/>
                <a:cs typeface="Times New Roman" panose="02020603050405020304" pitchFamily="18" charset="0"/>
              </a:rPr>
              <a:t>is Access granted. And if the user enters a wrong password he is moved to next state. If he does the same 3rdtime, he will reach the account blocked state</a:t>
            </a:r>
            <a:r>
              <a:rPr lang="en-US" sz="280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4" name="Rectangle 13"/>
          <p:cNvSpPr/>
          <p:nvPr/>
        </p:nvSpPr>
        <p:spPr>
          <a:xfrm>
            <a:off x="4789819" y="468780"/>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pic>
        <p:nvPicPr>
          <p:cNvPr id="8" name="Content Placeholder 3"/>
          <p:cNvPicPr>
            <a:picLocks/>
          </p:cNvPicPr>
          <p:nvPr/>
        </p:nvPicPr>
        <p:blipFill>
          <a:blip r:embed="rId3"/>
          <a:stretch>
            <a:fillRect/>
          </a:stretch>
        </p:blipFill>
        <p:spPr bwMode="auto">
          <a:xfrm>
            <a:off x="3796748" y="1166658"/>
            <a:ext cx="9422295" cy="282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799102"/>
      </p:ext>
    </p:extLst>
  </p:cSld>
  <p:clrMapOvr>
    <a:masterClrMapping/>
  </p:clrMapOvr>
  <mc:AlternateContent xmlns:mc="http://schemas.openxmlformats.org/markup-compatibility/2006" xmlns:p14="http://schemas.microsoft.com/office/powerpoint/2010/main">
    <mc:Choice Requires="p14">
      <p:transition spd="slow" p14:dur="2000" advTm="168852"/>
    </mc:Choice>
    <mc:Fallback xmlns="">
      <p:transition spd="slow" advTm="16885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use effect graph, an exampleâ¢ File management:    â¢ If the character of the first column is âAâ or âBâ, and the second  ..."/>
          <p:cNvPicPr>
            <a:picLocks noChangeAspect="1" noChangeArrowheads="1"/>
          </p:cNvPicPr>
          <p:nvPr/>
        </p:nvPicPr>
        <p:blipFill rotWithShape="1">
          <a:blip r:embed="rId2">
            <a:extLst>
              <a:ext uri="{28A0092B-C50C-407E-A947-70E740481C1C}">
                <a14:useLocalDpi xmlns:a14="http://schemas.microsoft.com/office/drawing/2010/main" val="0"/>
              </a:ext>
            </a:extLst>
          </a:blip>
          <a:srcRect l="12220" t="25836" r="17787" b="18058"/>
          <a:stretch/>
        </p:blipFill>
        <p:spPr bwMode="auto">
          <a:xfrm>
            <a:off x="1736033" y="1550504"/>
            <a:ext cx="8746436" cy="345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58418" y="5009321"/>
            <a:ext cx="12357651" cy="4821833"/>
          </a:xfrm>
          <a:prstGeom prst="rect">
            <a:avLst/>
          </a:prstGeom>
        </p:spPr>
        <p:txBody>
          <a:bodyPr wrap="square">
            <a:spAutoFit/>
          </a:bodyPr>
          <a:lstStyle/>
          <a:p>
            <a:pPr marL="0" marR="0">
              <a:spcBef>
                <a:spcPts val="0"/>
              </a:spcBef>
              <a:spcAft>
                <a:spcPts val="0"/>
              </a:spcAft>
            </a:pPr>
            <a:r>
              <a:rPr lang="en-US" sz="4000" b="1" dirty="0">
                <a:latin typeface="Times New Roman" panose="02020603050405020304" pitchFamily="18" charset="0"/>
                <a:ea typeface="Calibri" panose="020F0502020204030204" pitchFamily="34" charset="0"/>
                <a:cs typeface="Times New Roman" panose="02020603050405020304" pitchFamily="18" charset="0"/>
              </a:rPr>
              <a:t>Basic symbols used in Cause-effect graphs are as under:</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Consider each node as having the value 0 or 1 where 0 represents the 'absent state </a:t>
            </a:r>
            <a:r>
              <a:rPr lang="en-US" sz="3200" b="1" dirty="0">
                <a:latin typeface="Times New Roman" panose="02020603050405020304" pitchFamily="18" charset="0"/>
                <a:ea typeface="Calibri" panose="020F0502020204030204" pitchFamily="34" charset="0"/>
                <a:cs typeface="Times New Roman" panose="02020603050405020304" pitchFamily="18" charset="0"/>
              </a:rPr>
              <a:t>(FALSE)</a:t>
            </a:r>
            <a:r>
              <a:rPr lang="en-US" sz="3200" dirty="0">
                <a:latin typeface="Times New Roman" panose="02020603050405020304" pitchFamily="18" charset="0"/>
                <a:ea typeface="Calibri" panose="020F0502020204030204" pitchFamily="34" charset="0"/>
                <a:cs typeface="Times New Roman" panose="02020603050405020304" pitchFamily="18" charset="0"/>
              </a:rPr>
              <a:t>' and 1 represents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 present </a:t>
            </a:r>
            <a:r>
              <a:rPr lang="en-US" sz="3200" dirty="0">
                <a:latin typeface="Times New Roman" panose="02020603050405020304" pitchFamily="18" charset="0"/>
                <a:ea typeface="Calibri" panose="020F0502020204030204" pitchFamily="34" charset="0"/>
                <a:cs typeface="Times New Roman" panose="02020603050405020304" pitchFamily="18" charset="0"/>
              </a:rPr>
              <a:t>state</a:t>
            </a:r>
            <a:r>
              <a:rPr lang="en-US" sz="3200" b="1" dirty="0">
                <a:latin typeface="Times New Roman" panose="02020603050405020304" pitchFamily="18" charset="0"/>
                <a:ea typeface="Calibri" panose="020F0502020204030204" pitchFamily="34" charset="0"/>
                <a:cs typeface="Times New Roman" panose="02020603050405020304" pitchFamily="18" charset="0"/>
              </a:rPr>
              <a:t>(TRUE)</a:t>
            </a:r>
            <a:r>
              <a:rPr lang="en-US" sz="3200" dirty="0">
                <a:latin typeface="Times New Roman" panose="02020603050405020304" pitchFamily="18" charset="0"/>
                <a:ea typeface="Calibri" panose="020F0502020204030204" pitchFamily="34" charset="0"/>
                <a:cs typeface="Times New Roman" panose="02020603050405020304" pitchFamily="18" charset="0"/>
              </a:rPr>
              <a:t>'. Then the identity function states that if c1 is 1, e1 is 1 or we can say if c0 is 0, e0 is 0</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Bef>
                <a:spcPts val="0"/>
              </a:spcBef>
              <a:spcAft>
                <a:spcPts val="0"/>
              </a:spcAft>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NOT </a:t>
            </a:r>
            <a:r>
              <a:rPr lang="en-US" sz="2800" dirty="0">
                <a:latin typeface="Times New Roman" panose="02020603050405020304" pitchFamily="18" charset="0"/>
                <a:cs typeface="Times New Roman" panose="02020603050405020304" pitchFamily="18" charset="0"/>
              </a:rPr>
              <a:t>function states that if C1 is 1, e1 is 0 and vice-versa. Similarly, </a:t>
            </a:r>
          </a:p>
          <a:p>
            <a:pPr marL="342900" lvl="0" indent="-342900">
              <a:spcBef>
                <a:spcPts val="0"/>
              </a:spcBef>
              <a:spcAft>
                <a:spcPts val="0"/>
              </a:spcAft>
              <a:buFont typeface="Symbol" panose="05050102010706020507" pitchFamily="18" charset="2"/>
              <a:buChar char=""/>
            </a:pPr>
            <a:r>
              <a:rPr lang="en-US" sz="2800" b="1" dirty="0">
                <a:latin typeface="Times New Roman" panose="02020603050405020304" pitchFamily="18" charset="0"/>
                <a:cs typeface="Times New Roman" panose="02020603050405020304" pitchFamily="18" charset="0"/>
              </a:rPr>
              <a:t>OR</a:t>
            </a:r>
            <a:r>
              <a:rPr lang="en-US" sz="2800" dirty="0">
                <a:latin typeface="Times New Roman" panose="02020603050405020304" pitchFamily="18" charset="0"/>
                <a:cs typeface="Times New Roman" panose="02020603050405020304" pitchFamily="18" charset="0"/>
              </a:rPr>
              <a:t> function states that if C1 or C2 or C3 is 1, e1 is 1 else e1 is 0. </a:t>
            </a:r>
          </a:p>
          <a:p>
            <a:pPr marL="342900" lvl="0" indent="-342900">
              <a:spcBef>
                <a:spcPts val="0"/>
              </a:spcBef>
              <a:spcAft>
                <a:spcPts val="0"/>
              </a:spcAft>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AND</a:t>
            </a:r>
            <a:r>
              <a:rPr lang="en-US" sz="2800" dirty="0">
                <a:latin typeface="Times New Roman" panose="02020603050405020304" pitchFamily="18" charset="0"/>
                <a:cs typeface="Times New Roman" panose="02020603050405020304" pitchFamily="18" charset="0"/>
              </a:rPr>
              <a:t> function states that if both C, and C2 are 1, e1 is 1; else e1 is 0. </a:t>
            </a:r>
          </a:p>
          <a:p>
            <a:pPr marL="342900" lvl="0" indent="-342900">
              <a:spcBef>
                <a:spcPts val="0"/>
              </a:spcBef>
              <a:spcAft>
                <a:spcPts val="0"/>
              </a:spcAft>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The AND and OR functions are allowed to have any number of input</a:t>
            </a:r>
          </a:p>
          <a:p>
            <a:pPr marL="0" marR="0">
              <a:lnSpc>
                <a:spcPts val="100"/>
              </a:lnSpc>
              <a:spcBef>
                <a:spcPts val="0"/>
              </a:spcBef>
              <a:spcAft>
                <a:spcPts val="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100"/>
              </a:lnSpc>
              <a:spcBef>
                <a:spcPts val="0"/>
              </a:spcBef>
              <a:spcAft>
                <a:spcPts val="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100"/>
              </a:lnSpc>
              <a:spcBef>
                <a:spcPts val="0"/>
              </a:spcBef>
              <a:spcAft>
                <a:spcPts val="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100"/>
              </a:lnSpc>
              <a:spcBef>
                <a:spcPts val="0"/>
              </a:spcBef>
              <a:spcAft>
                <a:spcPts val="0"/>
              </a:spcAft>
            </a:pPr>
            <a:r>
              <a:rPr lang="en-US" sz="1100" i="1" dirty="0">
                <a:latin typeface="Verdana" panose="020B0604030504040204" pitchFamily="34" charset="0"/>
                <a:ea typeface="Times New Roman" panose="02020603050405020304" pitchFamily="18" charset="0"/>
                <a:cs typeface="Arial" panose="020B0604020202020204" pitchFamily="34" charset="0"/>
              </a:rPr>
              <a:t> </a:t>
            </a:r>
            <a:endParaRPr lang="en-US" sz="1100" dirty="0">
              <a:ea typeface="Calibri" panose="020F0502020204030204" pitchFamily="34" charset="0"/>
              <a:cs typeface="Arial" panose="020B0604020202020204" pitchFamily="34" charset="0"/>
            </a:endParaRPr>
          </a:p>
        </p:txBody>
      </p:sp>
      <p:sp>
        <p:nvSpPr>
          <p:cNvPr id="3" name="Rectangle 2"/>
          <p:cNvSpPr/>
          <p:nvPr/>
        </p:nvSpPr>
        <p:spPr>
          <a:xfrm>
            <a:off x="5235632" y="888760"/>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pic>
        <p:nvPicPr>
          <p:cNvPr id="7" name="Picture 6">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Title 4"/>
          <p:cNvSpPr>
            <a:spLocks noGrp="1"/>
          </p:cNvSpPr>
          <p:nvPr>
            <p:ph type="title"/>
          </p:nvPr>
        </p:nvSpPr>
        <p:spPr>
          <a:xfrm>
            <a:off x="258418" y="41005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Tree>
    <p:extLst>
      <p:ext uri="{BB962C8B-B14F-4D97-AF65-F5344CB8AC3E}">
        <p14:creationId xmlns:p14="http://schemas.microsoft.com/office/powerpoint/2010/main" val="4085700280"/>
      </p:ext>
    </p:extLst>
  </p:cSld>
  <p:clrMapOvr>
    <a:masterClrMapping/>
  </p:clrMapOvr>
  <mc:AlternateContent xmlns:mc="http://schemas.openxmlformats.org/markup-compatibility/2006" xmlns:p14="http://schemas.microsoft.com/office/powerpoint/2010/main">
    <mc:Choice Requires="p14">
      <p:transition spd="slow" p14:dur="2000" advTm="305523"/>
    </mc:Choice>
    <mc:Fallback xmlns="">
      <p:transition spd="slow" advTm="305523"/>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p:cNvSpPr>
            <a:spLocks noGrp="1"/>
          </p:cNvSpPr>
          <p:nvPr>
            <p:ph type="title"/>
          </p:nvPr>
        </p:nvSpPr>
        <p:spPr>
          <a:xfrm>
            <a:off x="159026" y="223559"/>
            <a:ext cx="4918400"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35961" y="792687"/>
            <a:ext cx="3617844" cy="1894594"/>
          </a:xfrm>
        </p:spPr>
        <p:txBody>
          <a:bodyPr>
            <a:normAutofit fontScale="70000" lnSpcReduction="20000"/>
          </a:bodyPr>
          <a:lstStyle/>
          <a:p>
            <a:r>
              <a:rPr lang="en-US" sz="2000" dirty="0">
                <a:latin typeface="Times New Roman" panose="02020603050405020304" pitchFamily="18" charset="0"/>
                <a:cs typeface="Times New Roman" panose="02020603050405020304" pitchFamily="18" charset="0"/>
              </a:rPr>
              <a:t>In the diagram whenever the user enters the correct PIN he is moved to Access granted state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if he enters the wrong password he is moved to next try and if he does the same for </a:t>
            </a:r>
            <a:r>
              <a:rPr lang="en-US" sz="2000" dirty="0" smtClean="0">
                <a:latin typeface="Times New Roman" panose="02020603050405020304" pitchFamily="18" charset="0"/>
                <a:cs typeface="Times New Roman" panose="02020603050405020304" pitchFamily="18" charset="0"/>
              </a:rPr>
              <a:t>the</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time the account blocked state is reached.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77137997"/>
              </p:ext>
            </p:extLst>
          </p:nvPr>
        </p:nvGraphicFramePr>
        <p:xfrm>
          <a:off x="704208" y="4691324"/>
          <a:ext cx="8746435" cy="4631947"/>
        </p:xfrm>
        <a:graphic>
          <a:graphicData uri="http://schemas.openxmlformats.org/drawingml/2006/table">
            <a:tbl>
              <a:tblPr firstRow="1" firstCol="1" bandRow="1">
                <a:tableStyleId>{5C22544A-7EE6-4342-B048-85BDC9FD1C3A}</a:tableStyleId>
              </a:tblPr>
              <a:tblGrid>
                <a:gridCol w="81296"/>
                <a:gridCol w="3543465"/>
                <a:gridCol w="83064"/>
                <a:gridCol w="2793241"/>
                <a:gridCol w="1731968"/>
                <a:gridCol w="513401"/>
              </a:tblGrid>
              <a:tr h="181101">
                <a:tc gridSpan="3">
                  <a:txBody>
                    <a:bodyPr/>
                    <a:lstStyle/>
                    <a:p>
                      <a:pPr marL="0" marR="0">
                        <a:lnSpc>
                          <a:spcPct val="107000"/>
                        </a:lnSpc>
                        <a:spcBef>
                          <a:spcPts val="0"/>
                        </a:spcBef>
                        <a:spcAft>
                          <a:spcPts val="0"/>
                        </a:spcAft>
                      </a:pPr>
                      <a:r>
                        <a:rPr lang="en-US"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4">
                        <a:lumMod val="75000"/>
                      </a:schemeClr>
                    </a:solidFill>
                  </a:tcPr>
                </a:tc>
                <a:tc hMerge="1">
                  <a:txBody>
                    <a:bodyPr/>
                    <a:lstStyle/>
                    <a:p>
                      <a:endParaRPr lang="en-US"/>
                    </a:p>
                  </a:txBody>
                  <a:tcPr/>
                </a:tc>
                <a:tc hMerge="1">
                  <a:txBody>
                    <a:bodyPr/>
                    <a:lstStyle/>
                    <a:p>
                      <a:endParaRPr lang="en-US"/>
                    </a:p>
                  </a:txBody>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Incorrect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1685302">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0">
                        <a:lnSpc>
                          <a:spcPct val="107000"/>
                        </a:lnSpc>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State</a:t>
                      </a: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S1) Start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a:t>
                      </a:r>
                      <a:r>
                        <a:rPr lang="en-US" sz="2800" baseline="30000" dirty="0">
                          <a:effectLst/>
                          <a:latin typeface="Times New Roman" panose="02020603050405020304" pitchFamily="18" charset="0"/>
                          <a:cs typeface="Times New Roman" panose="02020603050405020304" pitchFamily="18" charset="0"/>
                        </a:rPr>
                        <a:t>st</a:t>
                      </a:r>
                      <a:r>
                        <a:rPr lang="en-US" sz="2800" dirty="0">
                          <a:effectLst/>
                          <a:latin typeface="Times New Roman" panose="02020603050405020304" pitchFamily="18" charset="0"/>
                          <a:cs typeface="Times New Roman" panose="02020603050405020304" pitchFamily="18" charset="0"/>
                        </a:rPr>
                        <a:t> attempt (s2)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b="1" dirty="0">
                          <a:solidFill>
                            <a:srgbClr val="FFFF00"/>
                          </a:solidFill>
                          <a:effectLst/>
                          <a:latin typeface="Times New Roman" panose="02020603050405020304" pitchFamily="18" charset="0"/>
                          <a:cs typeface="Times New Roman" panose="02020603050405020304" pitchFamily="18" charset="0"/>
                        </a:rPr>
                        <a:t>S2 </a:t>
                      </a:r>
                      <a:endParaRPr lang="en-US"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1</a:t>
                      </a:r>
                      <a:r>
                        <a:rPr lang="en-US" sz="2800" baseline="30000">
                          <a:effectLst/>
                          <a:latin typeface="Times New Roman" panose="02020603050405020304" pitchFamily="18" charset="0"/>
                          <a:cs typeface="Times New Roman" panose="02020603050405020304" pitchFamily="18" charset="0"/>
                        </a:rPr>
                        <a:t>st</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S5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b="1" dirty="0">
                          <a:solidFill>
                            <a:srgbClr val="FFFF00"/>
                          </a:solidFill>
                          <a:effectLst/>
                          <a:latin typeface="Times New Roman" panose="02020603050405020304" pitchFamily="18" charset="0"/>
                          <a:cs typeface="Times New Roman" panose="02020603050405020304" pitchFamily="18" charset="0"/>
                        </a:rPr>
                        <a:t>S3 </a:t>
                      </a:r>
                      <a:endParaRPr lang="en-US"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2</a:t>
                      </a:r>
                      <a:r>
                        <a:rPr lang="en-US" sz="2800" baseline="30000">
                          <a:effectLst/>
                          <a:latin typeface="Times New Roman" panose="02020603050405020304" pitchFamily="18" charset="0"/>
                          <a:cs typeface="Times New Roman" panose="02020603050405020304" pitchFamily="18" charset="0"/>
                        </a:rPr>
                        <a:t>nd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S4) 3</a:t>
                      </a:r>
                      <a:r>
                        <a:rPr lang="en-US" sz="2800" baseline="30000">
                          <a:effectLst/>
                          <a:latin typeface="Times New Roman" panose="02020603050405020304" pitchFamily="18" charset="0"/>
                          <a:cs typeface="Times New Roman" panose="02020603050405020304" pitchFamily="18" charset="0"/>
                        </a:rPr>
                        <a:t>rd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S5) Access Granted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S6) Account blocked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bl>
          </a:graphicData>
        </a:graphic>
      </p:graphicFrame>
      <p:pic>
        <p:nvPicPr>
          <p:cNvPr id="12" name="Picture 11">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4" name="Rectangle 13"/>
          <p:cNvSpPr/>
          <p:nvPr/>
        </p:nvSpPr>
        <p:spPr>
          <a:xfrm>
            <a:off x="4789819" y="468780"/>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pic>
        <p:nvPicPr>
          <p:cNvPr id="8" name="Content Placeholder 3"/>
          <p:cNvPicPr>
            <a:picLocks/>
          </p:cNvPicPr>
          <p:nvPr/>
        </p:nvPicPr>
        <p:blipFill>
          <a:blip r:embed="rId3"/>
          <a:stretch>
            <a:fillRect/>
          </a:stretch>
        </p:blipFill>
        <p:spPr bwMode="auto">
          <a:xfrm>
            <a:off x="3796748" y="1166658"/>
            <a:ext cx="9422295" cy="282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160864"/>
      </p:ext>
    </p:extLst>
  </p:cSld>
  <p:clrMapOvr>
    <a:masterClrMapping/>
  </p:clrMapOvr>
  <mc:AlternateContent xmlns:mc="http://schemas.openxmlformats.org/markup-compatibility/2006" xmlns:p14="http://schemas.microsoft.com/office/powerpoint/2010/main">
    <mc:Choice Requires="p14">
      <p:transition spd="slow" p14:dur="2000" advTm="228574"/>
    </mc:Choice>
    <mc:Fallback xmlns="">
      <p:transition spd="slow" advTm="228574"/>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p:cNvSpPr>
            <a:spLocks noGrp="1"/>
          </p:cNvSpPr>
          <p:nvPr>
            <p:ph type="title"/>
          </p:nvPr>
        </p:nvSpPr>
        <p:spPr>
          <a:xfrm>
            <a:off x="159026" y="223559"/>
            <a:ext cx="4918400"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35961" y="792687"/>
            <a:ext cx="3617844" cy="1894594"/>
          </a:xfrm>
        </p:spPr>
        <p:txBody>
          <a:bodyPr>
            <a:normAutofit fontScale="70000" lnSpcReduction="20000"/>
          </a:bodyPr>
          <a:lstStyle/>
          <a:p>
            <a:r>
              <a:rPr lang="en-US" sz="2000" dirty="0">
                <a:latin typeface="Times New Roman" panose="02020603050405020304" pitchFamily="18" charset="0"/>
                <a:cs typeface="Times New Roman" panose="02020603050405020304" pitchFamily="18" charset="0"/>
              </a:rPr>
              <a:t>In the diagram whenever the user enters the correct PIN he is moved to Access granted state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if he enters the wrong password he is moved to next try and if he does the same for </a:t>
            </a:r>
            <a:r>
              <a:rPr lang="en-US" sz="2000" dirty="0" smtClean="0">
                <a:latin typeface="Times New Roman" panose="02020603050405020304" pitchFamily="18" charset="0"/>
                <a:cs typeface="Times New Roman" panose="02020603050405020304" pitchFamily="18" charset="0"/>
              </a:rPr>
              <a:t>the</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time the account blocked state is reached.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83287978"/>
              </p:ext>
            </p:extLst>
          </p:nvPr>
        </p:nvGraphicFramePr>
        <p:xfrm>
          <a:off x="22457" y="4059083"/>
          <a:ext cx="6199439" cy="5955539"/>
        </p:xfrm>
        <a:graphic>
          <a:graphicData uri="http://schemas.openxmlformats.org/drawingml/2006/table">
            <a:tbl>
              <a:tblPr firstRow="1" firstCol="1" bandRow="1">
                <a:tableStyleId>{5C22544A-7EE6-4342-B048-85BDC9FD1C3A}</a:tableStyleId>
              </a:tblPr>
              <a:tblGrid>
                <a:gridCol w="59746"/>
                <a:gridCol w="2604156"/>
                <a:gridCol w="61045"/>
                <a:gridCol w="2052802"/>
                <a:gridCol w="1272854"/>
                <a:gridCol w="148836"/>
              </a:tblGrid>
              <a:tr h="174432">
                <a:tc gridSpan="3">
                  <a:txBody>
                    <a:bodyPr/>
                    <a:lstStyle/>
                    <a:p>
                      <a:pPr marL="0" marR="0">
                        <a:lnSpc>
                          <a:spcPct val="107000"/>
                        </a:lnSpc>
                        <a:spcBef>
                          <a:spcPts val="0"/>
                        </a:spcBef>
                        <a:spcAft>
                          <a:spcPts val="0"/>
                        </a:spcAft>
                      </a:pPr>
                      <a:r>
                        <a:rPr lang="en-US"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4">
                        <a:lumMod val="75000"/>
                      </a:schemeClr>
                    </a:solidFill>
                  </a:tcPr>
                </a:tc>
                <a:tc hMerge="1">
                  <a:txBody>
                    <a:bodyPr/>
                    <a:lstStyle/>
                    <a:p>
                      <a:endParaRPr lang="en-US"/>
                    </a:p>
                  </a:txBody>
                  <a:tcPr/>
                </a:tc>
                <a:tc hMerge="1">
                  <a:txBody>
                    <a:bodyPr/>
                    <a:lstStyle/>
                    <a:p>
                      <a:endParaRPr lang="en-US"/>
                    </a:p>
                  </a:txBody>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Incorrect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1621009">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0">
                        <a:lnSpc>
                          <a:spcPct val="107000"/>
                        </a:lnSpc>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State</a:t>
                      </a: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S1) Start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a:t>
                      </a:r>
                      <a:r>
                        <a:rPr lang="en-US" sz="2800" baseline="30000" dirty="0">
                          <a:effectLst/>
                          <a:latin typeface="Times New Roman" panose="02020603050405020304" pitchFamily="18" charset="0"/>
                          <a:cs typeface="Times New Roman" panose="02020603050405020304" pitchFamily="18" charset="0"/>
                        </a:rPr>
                        <a:t>st</a:t>
                      </a:r>
                      <a:r>
                        <a:rPr lang="en-US" sz="2800" dirty="0">
                          <a:effectLst/>
                          <a:latin typeface="Times New Roman" panose="02020603050405020304" pitchFamily="18" charset="0"/>
                          <a:cs typeface="Times New Roman" panose="02020603050405020304" pitchFamily="18" charset="0"/>
                        </a:rPr>
                        <a:t> attempt (s2)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1</a:t>
                      </a:r>
                      <a:r>
                        <a:rPr lang="en-US" sz="2800" baseline="30000">
                          <a:effectLst/>
                          <a:latin typeface="Times New Roman" panose="02020603050405020304" pitchFamily="18" charset="0"/>
                          <a:cs typeface="Times New Roman" panose="02020603050405020304" pitchFamily="18" charset="0"/>
                        </a:rPr>
                        <a:t>st</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S5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2</a:t>
                      </a:r>
                      <a:r>
                        <a:rPr lang="en-US" sz="2800" baseline="30000">
                          <a:effectLst/>
                          <a:latin typeface="Times New Roman" panose="02020603050405020304" pitchFamily="18" charset="0"/>
                          <a:cs typeface="Times New Roman" panose="02020603050405020304" pitchFamily="18" charset="0"/>
                        </a:rPr>
                        <a:t>nd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S5</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S4</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S4) 3</a:t>
                      </a:r>
                      <a:r>
                        <a:rPr lang="en-US" sz="2800" baseline="30000">
                          <a:effectLst/>
                          <a:latin typeface="Times New Roman" panose="02020603050405020304" pitchFamily="18" charset="0"/>
                          <a:cs typeface="Times New Roman" panose="02020603050405020304" pitchFamily="18" charset="0"/>
                        </a:rPr>
                        <a:t>rd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S5) Access Granted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S6) Account blocked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bl>
          </a:graphicData>
        </a:graphic>
      </p:graphicFrame>
      <p:pic>
        <p:nvPicPr>
          <p:cNvPr id="12" name="Picture 11">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4" name="Rectangle 13"/>
          <p:cNvSpPr/>
          <p:nvPr/>
        </p:nvSpPr>
        <p:spPr>
          <a:xfrm>
            <a:off x="4789819" y="468780"/>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pic>
        <p:nvPicPr>
          <p:cNvPr id="8" name="Content Placeholder 3"/>
          <p:cNvPicPr>
            <a:picLocks/>
          </p:cNvPicPr>
          <p:nvPr/>
        </p:nvPicPr>
        <p:blipFill>
          <a:blip r:embed="rId3"/>
          <a:stretch>
            <a:fillRect/>
          </a:stretch>
        </p:blipFill>
        <p:spPr bwMode="auto">
          <a:xfrm>
            <a:off x="3796748" y="1166658"/>
            <a:ext cx="9422295" cy="282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Table 16"/>
          <p:cNvGraphicFramePr>
            <a:graphicFrameLocks noGrp="1"/>
          </p:cNvGraphicFramePr>
          <p:nvPr>
            <p:extLst>
              <p:ext uri="{D42A27DB-BD31-4B8C-83A1-F6EECF244321}">
                <p14:modId xmlns:p14="http://schemas.microsoft.com/office/powerpoint/2010/main" val="3910840832"/>
              </p:ext>
            </p:extLst>
          </p:nvPr>
        </p:nvGraphicFramePr>
        <p:xfrm>
          <a:off x="6575065" y="4059082"/>
          <a:ext cx="6245824" cy="5955539"/>
        </p:xfrm>
        <a:graphic>
          <a:graphicData uri="http://schemas.openxmlformats.org/drawingml/2006/table">
            <a:tbl>
              <a:tblPr firstRow="1" firstCol="1" bandRow="1">
                <a:tableStyleId>{5C22544A-7EE6-4342-B048-85BDC9FD1C3A}</a:tableStyleId>
              </a:tblPr>
              <a:tblGrid>
                <a:gridCol w="61398"/>
                <a:gridCol w="2676119"/>
                <a:gridCol w="62732"/>
                <a:gridCol w="2109528"/>
                <a:gridCol w="1308028"/>
                <a:gridCol w="28019"/>
              </a:tblGrid>
              <a:tr h="174432">
                <a:tc gridSpan="3">
                  <a:txBody>
                    <a:bodyPr/>
                    <a:lstStyle/>
                    <a:p>
                      <a:pPr marL="0" marR="0">
                        <a:lnSpc>
                          <a:spcPct val="107000"/>
                        </a:lnSpc>
                        <a:spcBef>
                          <a:spcPts val="0"/>
                        </a:spcBef>
                        <a:spcAft>
                          <a:spcPts val="0"/>
                        </a:spcAft>
                      </a:pPr>
                      <a:r>
                        <a:rPr lang="en-US"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4">
                        <a:lumMod val="75000"/>
                      </a:schemeClr>
                    </a:solidFill>
                  </a:tcPr>
                </a:tc>
                <a:tc hMerge="1">
                  <a:txBody>
                    <a:bodyPr/>
                    <a:lstStyle/>
                    <a:p>
                      <a:endParaRPr lang="en-US"/>
                    </a:p>
                  </a:txBody>
                  <a:tcPr/>
                </a:tc>
                <a:tc hMerge="1">
                  <a:txBody>
                    <a:bodyPr/>
                    <a:lstStyle/>
                    <a:p>
                      <a:endParaRPr lang="en-US"/>
                    </a:p>
                  </a:txBody>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Incorrect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1621009">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0">
                        <a:lnSpc>
                          <a:spcPct val="107000"/>
                        </a:lnSpc>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State</a:t>
                      </a: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S1) Start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a:t>
                      </a:r>
                      <a:r>
                        <a:rPr lang="en-US" sz="2800" baseline="30000" dirty="0">
                          <a:effectLst/>
                          <a:latin typeface="Times New Roman" panose="02020603050405020304" pitchFamily="18" charset="0"/>
                          <a:cs typeface="Times New Roman" panose="02020603050405020304" pitchFamily="18" charset="0"/>
                        </a:rPr>
                        <a:t>st</a:t>
                      </a:r>
                      <a:r>
                        <a:rPr lang="en-US" sz="2800" dirty="0">
                          <a:effectLst/>
                          <a:latin typeface="Times New Roman" panose="02020603050405020304" pitchFamily="18" charset="0"/>
                          <a:cs typeface="Times New Roman" panose="02020603050405020304" pitchFamily="18" charset="0"/>
                        </a:rPr>
                        <a:t> attempt (s2)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1</a:t>
                      </a:r>
                      <a:r>
                        <a:rPr lang="en-US" sz="2800" baseline="30000">
                          <a:effectLst/>
                          <a:latin typeface="Times New Roman" panose="02020603050405020304" pitchFamily="18" charset="0"/>
                          <a:cs typeface="Times New Roman" panose="02020603050405020304" pitchFamily="18" charset="0"/>
                        </a:rPr>
                        <a:t>st</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S5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2</a:t>
                      </a:r>
                      <a:r>
                        <a:rPr lang="en-US" sz="2800" baseline="30000">
                          <a:effectLst/>
                          <a:latin typeface="Times New Roman" panose="02020603050405020304" pitchFamily="18" charset="0"/>
                          <a:cs typeface="Times New Roman" panose="02020603050405020304" pitchFamily="18" charset="0"/>
                        </a:rPr>
                        <a:t>nd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S5</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S4</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S4) 3</a:t>
                      </a:r>
                      <a:r>
                        <a:rPr lang="en-US" sz="2800" baseline="30000">
                          <a:effectLst/>
                          <a:latin typeface="Times New Roman" panose="02020603050405020304" pitchFamily="18" charset="0"/>
                          <a:cs typeface="Times New Roman" panose="02020603050405020304" pitchFamily="18" charset="0"/>
                        </a:rPr>
                        <a:t>rd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S5</a:t>
                      </a:r>
                      <a:endParaRPr lang="en-US" sz="2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S6</a:t>
                      </a:r>
                      <a:endParaRPr lang="en-US" sz="2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S5) Access Granted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43951">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S6) Account blocked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bl>
          </a:graphicData>
        </a:graphic>
      </p:graphicFrame>
    </p:spTree>
    <p:extLst>
      <p:ext uri="{BB962C8B-B14F-4D97-AF65-F5344CB8AC3E}">
        <p14:creationId xmlns:p14="http://schemas.microsoft.com/office/powerpoint/2010/main" val="1972330346"/>
      </p:ext>
    </p:extLst>
  </p:cSld>
  <p:clrMapOvr>
    <a:masterClrMapping/>
  </p:clrMapOvr>
  <mc:AlternateContent xmlns:mc="http://schemas.openxmlformats.org/markup-compatibility/2006" xmlns:p14="http://schemas.microsoft.com/office/powerpoint/2010/main">
    <mc:Choice Requires="p14">
      <p:transition spd="slow" p14:dur="2000" advTm="173353"/>
    </mc:Choice>
    <mc:Fallback xmlns="">
      <p:transition spd="slow" advTm="173353"/>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p:cNvSpPr>
            <a:spLocks noGrp="1"/>
          </p:cNvSpPr>
          <p:nvPr>
            <p:ph type="title"/>
          </p:nvPr>
        </p:nvSpPr>
        <p:spPr>
          <a:xfrm>
            <a:off x="159026" y="223559"/>
            <a:ext cx="4918400"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35961" y="792687"/>
            <a:ext cx="3617844" cy="1894594"/>
          </a:xfrm>
        </p:spPr>
        <p:txBody>
          <a:bodyPr>
            <a:normAutofit fontScale="70000" lnSpcReduction="20000"/>
          </a:bodyPr>
          <a:lstStyle/>
          <a:p>
            <a:r>
              <a:rPr lang="en-US" sz="2000" dirty="0">
                <a:latin typeface="Times New Roman" panose="02020603050405020304" pitchFamily="18" charset="0"/>
                <a:cs typeface="Times New Roman" panose="02020603050405020304" pitchFamily="18" charset="0"/>
              </a:rPr>
              <a:t>In the diagram whenever the user enters the correct PIN he is moved to Access granted state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if he enters the wrong password he is moved to next try and if he does the same for </a:t>
            </a:r>
            <a:r>
              <a:rPr lang="en-US" sz="2000" dirty="0" smtClean="0">
                <a:latin typeface="Times New Roman" panose="02020603050405020304" pitchFamily="18" charset="0"/>
                <a:cs typeface="Times New Roman" panose="02020603050405020304" pitchFamily="18" charset="0"/>
              </a:rPr>
              <a:t>the</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time the account blocked state is reached.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7065514"/>
              </p:ext>
            </p:extLst>
          </p:nvPr>
        </p:nvGraphicFramePr>
        <p:xfrm>
          <a:off x="874643" y="4664453"/>
          <a:ext cx="9142317" cy="4631947"/>
        </p:xfrm>
        <a:graphic>
          <a:graphicData uri="http://schemas.openxmlformats.org/drawingml/2006/table">
            <a:tbl>
              <a:tblPr firstRow="1" firstCol="1" bandRow="1">
                <a:tableStyleId>{5C22544A-7EE6-4342-B048-85BDC9FD1C3A}</a:tableStyleId>
              </a:tblPr>
              <a:tblGrid>
                <a:gridCol w="81296"/>
                <a:gridCol w="3543465"/>
                <a:gridCol w="83064"/>
                <a:gridCol w="2793241"/>
                <a:gridCol w="1731968"/>
                <a:gridCol w="909283"/>
              </a:tblGrid>
              <a:tr h="181101">
                <a:tc gridSpan="3">
                  <a:txBody>
                    <a:bodyPr/>
                    <a:lstStyle/>
                    <a:p>
                      <a:pPr marL="0" marR="0">
                        <a:lnSpc>
                          <a:spcPct val="107000"/>
                        </a:lnSpc>
                        <a:spcBef>
                          <a:spcPts val="0"/>
                        </a:spcBef>
                        <a:spcAft>
                          <a:spcPts val="0"/>
                        </a:spcAft>
                      </a:pPr>
                      <a:r>
                        <a:rPr lang="en-US"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4">
                        <a:lumMod val="75000"/>
                      </a:schemeClr>
                    </a:solidFill>
                  </a:tcPr>
                </a:tc>
                <a:tc hMerge="1">
                  <a:txBody>
                    <a:bodyPr/>
                    <a:lstStyle/>
                    <a:p>
                      <a:endParaRPr lang="en-US"/>
                    </a:p>
                  </a:txBody>
                  <a:tcPr/>
                </a:tc>
                <a:tc hMerge="1">
                  <a:txBody>
                    <a:bodyPr/>
                    <a:lstStyle/>
                    <a:p>
                      <a:endParaRPr lang="en-US"/>
                    </a:p>
                  </a:txBody>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Incorrect PIN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rowSpan="2">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1685302">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0">
                        <a:lnSpc>
                          <a:spcPct val="107000"/>
                        </a:lnSpc>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State</a:t>
                      </a:r>
                      <a:endParaRPr lang="en-US" sz="2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S1) Start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a:t>
                      </a:r>
                      <a:r>
                        <a:rPr lang="en-US" sz="2800" baseline="30000" dirty="0">
                          <a:effectLst/>
                          <a:latin typeface="Times New Roman" panose="02020603050405020304" pitchFamily="18" charset="0"/>
                          <a:cs typeface="Times New Roman" panose="02020603050405020304" pitchFamily="18" charset="0"/>
                        </a:rPr>
                        <a:t>st</a:t>
                      </a:r>
                      <a:r>
                        <a:rPr lang="en-US" sz="2800" dirty="0">
                          <a:effectLst/>
                          <a:latin typeface="Times New Roman" panose="02020603050405020304" pitchFamily="18" charset="0"/>
                          <a:cs typeface="Times New Roman" panose="02020603050405020304" pitchFamily="18" charset="0"/>
                        </a:rPr>
                        <a:t> attempt (s2)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S2) 1</a:t>
                      </a:r>
                      <a:r>
                        <a:rPr lang="en-US" sz="2800" baseline="30000">
                          <a:effectLst/>
                          <a:latin typeface="Times New Roman" panose="02020603050405020304" pitchFamily="18" charset="0"/>
                          <a:cs typeface="Times New Roman" panose="02020603050405020304" pitchFamily="18" charset="0"/>
                        </a:rPr>
                        <a:t>st</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S5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S3) 2</a:t>
                      </a:r>
                      <a:r>
                        <a:rPr lang="en-US" sz="2800" baseline="30000">
                          <a:effectLst/>
                          <a:latin typeface="Times New Roman" panose="02020603050405020304" pitchFamily="18" charset="0"/>
                          <a:cs typeface="Times New Roman" panose="02020603050405020304" pitchFamily="18" charset="0"/>
                        </a:rPr>
                        <a:t>nd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S5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S4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S4) 3</a:t>
                      </a:r>
                      <a:r>
                        <a:rPr lang="en-US" sz="2800" baseline="30000">
                          <a:effectLst/>
                          <a:latin typeface="Times New Roman" panose="02020603050405020304" pitchFamily="18" charset="0"/>
                          <a:cs typeface="Times New Roman" panose="02020603050405020304" pitchFamily="18" charset="0"/>
                        </a:rPr>
                        <a:t>rd</a:t>
                      </a:r>
                      <a:r>
                        <a:rPr lang="en-US" sz="2800">
                          <a:effectLst/>
                          <a:latin typeface="Times New Roman" panose="02020603050405020304" pitchFamily="18" charset="0"/>
                          <a:cs typeface="Times New Roman" panose="02020603050405020304" pitchFamily="18" charset="0"/>
                        </a:rPr>
                        <a:t> attempt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S5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S6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S5) Access Granted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r h="460924">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8415"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S6) Account blocked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c>
                  <a:txBody>
                    <a:bodyPr/>
                    <a:lstStyle/>
                    <a:p>
                      <a:pPr marL="74930" marR="0">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 </a:t>
                      </a:r>
                      <a:endPar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7493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4">
                        <a:lumMod val="75000"/>
                      </a:schemeClr>
                    </a:solidFill>
                  </a:tcP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4">
                        <a:lumMod val="75000"/>
                      </a:schemeClr>
                    </a:solidFill>
                  </a:tcPr>
                </a:tc>
              </a:tr>
            </a:tbl>
          </a:graphicData>
        </a:graphic>
      </p:graphicFrame>
      <p:pic>
        <p:nvPicPr>
          <p:cNvPr id="12" name="Picture 11">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4" name="Rectangle 13"/>
          <p:cNvSpPr/>
          <p:nvPr/>
        </p:nvSpPr>
        <p:spPr>
          <a:xfrm>
            <a:off x="4789819" y="468780"/>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pic>
        <p:nvPicPr>
          <p:cNvPr id="8" name="Content Placeholder 3"/>
          <p:cNvPicPr>
            <a:picLocks/>
          </p:cNvPicPr>
          <p:nvPr/>
        </p:nvPicPr>
        <p:blipFill>
          <a:blip r:embed="rId3"/>
          <a:stretch>
            <a:fillRect/>
          </a:stretch>
        </p:blipFill>
        <p:spPr bwMode="auto">
          <a:xfrm>
            <a:off x="3796748" y="1166658"/>
            <a:ext cx="9422295" cy="282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8070345"/>
      </p:ext>
    </p:extLst>
  </p:cSld>
  <p:clrMapOvr>
    <a:masterClrMapping/>
  </p:clrMapOvr>
  <mc:AlternateContent xmlns:mc="http://schemas.openxmlformats.org/markup-compatibility/2006" xmlns:p14="http://schemas.microsoft.com/office/powerpoint/2010/main">
    <mc:Choice Requires="p14">
      <p:transition spd="slow" p14:dur="2000" advTm="61063"/>
    </mc:Choice>
    <mc:Fallback xmlns="">
      <p:transition spd="slow" advTm="61063"/>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457200" y="2047462"/>
            <a:ext cx="11868149" cy="7139402"/>
          </a:xfrm>
        </p:spPr>
        <p:txBody>
          <a:bodyPr>
            <a:normAutofit fontScale="92500" lnSpcReduction="10000"/>
          </a:bodyPr>
          <a:lstStyle/>
          <a:p>
            <a:pPr marL="0" indent="0" algn="ctr">
              <a:buNone/>
            </a:pPr>
            <a:r>
              <a:rPr lang="en-US" sz="4400" b="1" dirty="0">
                <a:solidFill>
                  <a:schemeClr val="accent3">
                    <a:lumMod val="60000"/>
                    <a:lumOff val="40000"/>
                  </a:schemeClr>
                </a:solidFill>
                <a:latin typeface="Times New Roman" panose="02020603050405020304" pitchFamily="18" charset="0"/>
                <a:cs typeface="Times New Roman" panose="02020603050405020304" pitchFamily="18" charset="0"/>
              </a:rPr>
              <a:t>Advantages: </a:t>
            </a:r>
          </a:p>
          <a:p>
            <a:pPr lvl="0"/>
            <a:r>
              <a:rPr lang="en-US" sz="2800" dirty="0">
                <a:latin typeface="Times New Roman" panose="02020603050405020304" pitchFamily="18" charset="0"/>
                <a:cs typeface="Times New Roman" panose="02020603050405020304" pitchFamily="18" charset="0"/>
              </a:rPr>
              <a:t>Allows testers to familiarize with the software design and enables them to design tests effectively. </a:t>
            </a:r>
            <a:endParaRPr lang="en-US" sz="2800" dirty="0" smtClean="0">
              <a:latin typeface="Times New Roman" panose="02020603050405020304" pitchFamily="18" charset="0"/>
              <a:cs typeface="Times New Roman" panose="02020603050405020304" pitchFamily="18" charset="0"/>
            </a:endParaRPr>
          </a:p>
          <a:p>
            <a:pPr marL="0" lvl="0" indent="0">
              <a:buNone/>
            </a:pP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It also enables testers to cover the unplanned or invalid states. </a:t>
            </a:r>
          </a:p>
          <a:p>
            <a:pPr marL="0" indent="0" algn="ctr">
              <a:buNone/>
            </a:pPr>
            <a:r>
              <a:rPr lang="en-US" sz="4000" b="1" dirty="0" smtClean="0">
                <a:solidFill>
                  <a:schemeClr val="accent3">
                    <a:lumMod val="60000"/>
                    <a:lumOff val="40000"/>
                  </a:schemeClr>
                </a:solidFill>
                <a:latin typeface="Times New Roman" panose="02020603050405020304" pitchFamily="18" charset="0"/>
                <a:cs typeface="Times New Roman" panose="02020603050405020304" pitchFamily="18" charset="0"/>
              </a:rPr>
              <a:t>Disadvantages</a:t>
            </a:r>
            <a:r>
              <a:rPr lang="en-US" sz="4000" b="1" dirty="0">
                <a:solidFill>
                  <a:schemeClr val="accent3">
                    <a:lumMod val="60000"/>
                    <a:lumOff val="40000"/>
                  </a:schemeClr>
                </a:solidFill>
                <a:latin typeface="Times New Roman" panose="02020603050405020304" pitchFamily="18" charset="0"/>
                <a:cs typeface="Times New Roman" panose="02020603050405020304" pitchFamily="18" charset="0"/>
              </a:rPr>
              <a:t>: </a:t>
            </a:r>
            <a:endParaRPr lang="en-US" sz="4000" b="1" dirty="0" smtClean="0">
              <a:solidFill>
                <a:schemeClr val="accent3">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en-US" sz="4000" b="1" dirty="0">
              <a:solidFill>
                <a:schemeClr val="accent3">
                  <a:lumMod val="60000"/>
                  <a:lumOff val="40000"/>
                </a:schemeClr>
              </a:solidFill>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The main disadvantage of this testing technique is that we can't rely in this technique every time. For example, if the system is not a finite system (not in sequential order), this technique cannot be used. </a:t>
            </a:r>
            <a:endParaRPr lang="en-US" sz="2800" dirty="0" smtClean="0">
              <a:latin typeface="Times New Roman" panose="02020603050405020304" pitchFamily="18" charset="0"/>
              <a:cs typeface="Times New Roman" panose="02020603050405020304" pitchFamily="18" charset="0"/>
            </a:endParaRPr>
          </a:p>
          <a:p>
            <a:pPr marL="0" lvl="0" indent="0">
              <a:buNone/>
            </a:pP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Another disadvantage is that you have to define all the possible states of a system. While this is all right for small systems, it soon breaks down into larger systems as there is an exponential progression in the number of states. </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2688845466"/>
      </p:ext>
    </p:extLst>
  </p:cSld>
  <p:clrMapOvr>
    <a:masterClrMapping/>
  </p:clrMapOvr>
  <mc:AlternateContent xmlns:mc="http://schemas.openxmlformats.org/markup-compatibility/2006" xmlns:p14="http://schemas.microsoft.com/office/powerpoint/2010/main">
    <mc:Choice Requires="p14">
      <p:transition spd="slow" p14:dur="2000" advTm="72593"/>
    </mc:Choice>
    <mc:Fallback xmlns="">
      <p:transition spd="slow" advTm="72593"/>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485547" y="641411"/>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278295" y="2107095"/>
            <a:ext cx="12662453" cy="6721959"/>
          </a:xfrm>
        </p:spPr>
        <p:txBody>
          <a:bodyPr>
            <a:normAutofit fontScale="85000" lnSpcReduction="10000"/>
          </a:bodyPr>
          <a:lstStyle/>
          <a:p>
            <a:pPr marL="0" indent="0">
              <a:buNone/>
            </a:pPr>
            <a:r>
              <a:rPr lang="en-US" sz="2400" b="1" dirty="0">
                <a:latin typeface="Times New Roman" panose="02020603050405020304" pitchFamily="18" charset="0"/>
                <a:cs typeface="Times New Roman" panose="02020603050405020304" pitchFamily="18" charset="0"/>
              </a:rPr>
              <a:t>Summary: </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State Transition testing is defined as the testing technique in which changes in input conditions cause's state changes in the Application under Test. </a:t>
            </a: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State Transition Testing Technique is helpful where you need to test different system transitions. </a:t>
            </a: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Two main ways to represent or design state transition, State transition diagram, and State transition table. </a:t>
            </a: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 state transition diagram the states are shown in boxed texts, and the transition is represented by arrows. </a:t>
            </a: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 state transition table all the states are listed on the left side, and the events are described on the top. </a:t>
            </a: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main advantage of this testing technique is that it will provide a pictorial or tabular representation of system behavior which will make the tester to cover and understand the system behavior efficiently. </a:t>
            </a:r>
          </a:p>
          <a:p>
            <a:pPr lvl="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main disadvantage of this testing technique is that we can't rely in this technique every time. </a:t>
            </a: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Rectangle 7"/>
          <p:cNvSpPr/>
          <p:nvPr/>
        </p:nvSpPr>
        <p:spPr>
          <a:xfrm>
            <a:off x="4871946" y="1176942"/>
            <a:ext cx="4908158" cy="707886"/>
          </a:xfrm>
          <a:prstGeom prst="rect">
            <a:avLst/>
          </a:prstGeom>
        </p:spPr>
        <p:txBody>
          <a:bodyPr wrap="square">
            <a:spAutoFit/>
          </a:bodyPr>
          <a:lstStyle/>
          <a:p>
            <a:pPr marL="0" indent="0" algn="ctr">
              <a:buNone/>
            </a:pPr>
            <a:r>
              <a:rPr lang="en-US" sz="4000" b="1" dirty="0">
                <a:solidFill>
                  <a:srgbClr val="00B0F0"/>
                </a:solidFill>
                <a:latin typeface="Times New Roman" panose="02020603050405020304" pitchFamily="18" charset="0"/>
                <a:cs typeface="Times New Roman" panose="02020603050405020304" pitchFamily="18" charset="0"/>
              </a:rPr>
              <a:t>v. State Transition </a:t>
            </a:r>
          </a:p>
        </p:txBody>
      </p:sp>
    </p:spTree>
    <p:extLst>
      <p:ext uri="{BB962C8B-B14F-4D97-AF65-F5344CB8AC3E}">
        <p14:creationId xmlns:p14="http://schemas.microsoft.com/office/powerpoint/2010/main" val="2847321254"/>
      </p:ext>
    </p:extLst>
  </p:cSld>
  <p:clrMapOvr>
    <a:masterClrMapping/>
  </p:clrMapOvr>
  <mc:AlternateContent xmlns:mc="http://schemas.openxmlformats.org/markup-compatibility/2006" xmlns:p14="http://schemas.microsoft.com/office/powerpoint/2010/main">
    <mc:Choice Requires="p14">
      <p:transition spd="slow" p14:dur="2000" advTm="118633"/>
    </mc:Choice>
    <mc:Fallback xmlns="">
      <p:transition spd="slow" advTm="118633"/>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63" y="3656942"/>
            <a:ext cx="9355138" cy="1897063"/>
          </a:xfrm>
        </p:spPr>
        <p:txBody>
          <a:bodyPr>
            <a:noAutofit/>
          </a:bodyPr>
          <a:lstStyle/>
          <a:p>
            <a:pPr algn="ctr"/>
            <a:r>
              <a:rPr lang="en-US" sz="8800" b="1" dirty="0" smtClean="0">
                <a:solidFill>
                  <a:srgbClr val="92D050"/>
                </a:solidFill>
              </a:rPr>
              <a:t>THANKYOU</a:t>
            </a:r>
            <a:br>
              <a:rPr lang="en-US" sz="8800" b="1" dirty="0" smtClean="0">
                <a:solidFill>
                  <a:srgbClr val="92D050"/>
                </a:solidFill>
              </a:rPr>
            </a:br>
            <a:r>
              <a:rPr lang="en-US" sz="8800" b="1" dirty="0">
                <a:solidFill>
                  <a:srgbClr val="92D050"/>
                </a:solidFill>
              </a:rPr>
              <a:t/>
            </a:r>
            <a:br>
              <a:rPr lang="en-US" sz="8800" b="1" dirty="0">
                <a:solidFill>
                  <a:srgbClr val="92D050"/>
                </a:solidFill>
              </a:rPr>
            </a:br>
            <a:r>
              <a:rPr lang="en-US" sz="8800" b="1" dirty="0" smtClean="0">
                <a:solidFill>
                  <a:srgbClr val="92D050"/>
                </a:solidFill>
                <a:sym typeface="Wingdings" panose="05000000000000000000" pitchFamily="2" charset="2"/>
              </a:rPr>
              <a:t></a:t>
            </a:r>
            <a:endParaRPr lang="en-US" sz="8800" b="1" dirty="0">
              <a:solidFill>
                <a:srgbClr val="92D050"/>
              </a:solidFill>
            </a:endParaRPr>
          </a:p>
        </p:txBody>
      </p:sp>
      <p:pic>
        <p:nvPicPr>
          <p:cNvPr id="3" name="Picture 2">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42746658"/>
      </p:ext>
    </p:extLst>
  </p:cSld>
  <p:clrMapOvr>
    <a:masterClrMapping/>
  </p:clrMapOvr>
  <mc:AlternateContent xmlns:mc="http://schemas.openxmlformats.org/markup-compatibility/2006" xmlns:p14="http://schemas.microsoft.com/office/powerpoint/2010/main">
    <mc:Choice Requires="p14">
      <p:transition spd="slow" p14:dur="2000" advTm="20534"/>
    </mc:Choice>
    <mc:Fallback xmlns="">
      <p:transition spd="slow" advTm="2053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76469" y="6649127"/>
            <a:ext cx="1137036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addition to the basic relationships, under the assumption of 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being cause nodes and e, f being effect nodes, the constraints explained below and shown in Figure</a:t>
            </a:r>
            <a:endParaRPr kumimoji="0" lang="en-US" altLang="en-US" sz="4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Exclusive Or (E)</a:t>
            </a: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most one of the variables a and b can be true. </a:t>
            </a:r>
            <a:endParaRPr kumimoji="0" lang="en-US" altLang="en-US"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Inclusive Or</a:t>
            </a: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 At least one of the variables a and b must be true. </a:t>
            </a:r>
            <a:endParaRPr kumimoji="0" lang="en-US" altLang="en-US"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Only-one (O):</a:t>
            </a: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One and only one of the variables a and b must be true.</a:t>
            </a:r>
            <a:endParaRPr kumimoji="0" lang="en-US" altLang="en-US"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Required (R):</a:t>
            </a: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order to variable a to be true, variable b must be true.</a:t>
            </a:r>
            <a:endParaRPr kumimoji="0" lang="en-US" altLang="en-US"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Masking (M):</a:t>
            </a: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When the effect e is true, effect f must be false.</a:t>
            </a:r>
            <a:endParaRPr kumimoji="0" lang="en-US" altLang="en-US" sz="2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7" y="2558968"/>
            <a:ext cx="10724943" cy="3444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9" name="Rectangle 8"/>
          <p:cNvSpPr/>
          <p:nvPr/>
        </p:nvSpPr>
        <p:spPr>
          <a:xfrm>
            <a:off x="5195876" y="1358860"/>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473828410"/>
      </p:ext>
    </p:extLst>
  </p:cSld>
  <p:clrMapOvr>
    <a:masterClrMapping/>
  </p:clrMapOvr>
  <mc:AlternateContent xmlns:mc="http://schemas.openxmlformats.org/markup-compatibility/2006" xmlns:p14="http://schemas.microsoft.com/office/powerpoint/2010/main">
    <mc:Choice Requires="p14">
      <p:transition spd="slow" p14:dur="2000" advTm="388366"/>
    </mc:Choice>
    <mc:Fallback xmlns="">
      <p:transition spd="slow" advTm="38836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354703" y="353229"/>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pic>
        <p:nvPicPr>
          <p:cNvPr id="4" name="Picture 1" descr="constraint"/>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 t="-250" r="51060" b="-1535"/>
          <a:stretch/>
        </p:blipFill>
        <p:spPr bwMode="auto">
          <a:xfrm>
            <a:off x="1104984" y="1590262"/>
            <a:ext cx="10205746" cy="84681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5006217" y="1018333"/>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3135495189"/>
      </p:ext>
    </p:extLst>
  </p:cSld>
  <p:clrMapOvr>
    <a:masterClrMapping/>
  </p:clrMapOvr>
  <mc:AlternateContent xmlns:mc="http://schemas.openxmlformats.org/markup-compatibility/2006" xmlns:p14="http://schemas.microsoft.com/office/powerpoint/2010/main">
    <mc:Choice Requires="p14">
      <p:transition spd="slow" p14:dur="2000" advTm="150059"/>
    </mc:Choice>
    <mc:Fallback xmlns="">
      <p:transition spd="slow" advTm="15005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65760" y="716772"/>
            <a:ext cx="12252960"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u="none" strike="noStrike" cap="none" normalizeH="0" baseline="0" dirty="0" smtClean="0">
                <a:ln>
                  <a:noFill/>
                </a:ln>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 Simple Cause-Effect Graphing Example 1</a:t>
            </a:r>
            <a:endParaRPr kumimoji="0" lang="en-US" altLang="en-US" sz="4000" b="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starting point for the Cause-Effect Graph is the requirements document.   The requirements describe “what” the system is intended to 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requirements can describe real time systems, events, data driven systems, state transition diagrams, object oriented systems, graphical user interface standards,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Any type of logic can be modeled using a</a:t>
            </a:r>
            <a:r>
              <a:rPr kumimoji="0" lang="en-US" altLang="en-US" sz="2400" b="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Cause-Effect diagram.  Each cause (or input) in the requirements is expressed in the cause-effect graph as a condition, which is either true or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Each effect (or output) is expressed as a condition, which is either true or false.    </a:t>
            </a:r>
            <a:endParaRPr kumimoji="0" lang="en-US" altLang="en-US" sz="36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 have a requirement that says:  “If A OR B, then C.”  </a:t>
            </a:r>
            <a:endParaRPr kumimoji="0" lang="en-US" altLang="en-US" sz="36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rules hold for this requirement:</a:t>
            </a:r>
            <a:endParaRPr kumimoji="0" lang="en-US" altLang="en-US" sz="4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If A is true and B is true, then C is true.</a:t>
            </a:r>
            <a:endParaRPr kumimoji="0" lang="en-US" altLang="en-US" sz="4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If A is true and B is false, then C is true. </a:t>
            </a:r>
            <a:endParaRPr kumimoji="0" lang="en-US" altLang="en-US" sz="4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If A is false and B is true, then C is true. </a:t>
            </a:r>
            <a:endParaRPr kumimoji="0" lang="en-US" altLang="en-US" sz="4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If A is false and B is false, then C is false. </a:t>
            </a:r>
            <a:endParaRPr kumimoji="0" lang="en-US" altLang="en-US" sz="40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cause-effect graph that represents this requirement is provided in Figure 1.  </a:t>
            </a:r>
            <a:endParaRPr kumimoji="0" lang="en-US" altLang="en-US" sz="36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cause-effect graph shows the relationship between the causes and effects.</a:t>
            </a:r>
            <a:endParaRPr kumimoji="0" lang="en-US" altLang="en-US" sz="36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5121" name="Picture 1" desc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160" y="7396480"/>
            <a:ext cx="8021320" cy="232346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4"/>
          <p:cNvSpPr>
            <a:spLocks noGrp="1"/>
          </p:cNvSpPr>
          <p:nvPr>
            <p:ph type="title"/>
          </p:nvPr>
        </p:nvSpPr>
        <p:spPr>
          <a:xfrm>
            <a:off x="365760" y="449006"/>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Tree>
    <p:extLst>
      <p:ext uri="{BB962C8B-B14F-4D97-AF65-F5344CB8AC3E}">
        <p14:creationId xmlns:p14="http://schemas.microsoft.com/office/powerpoint/2010/main" val="2384639501"/>
      </p:ext>
    </p:extLst>
  </p:cSld>
  <p:clrMapOvr>
    <a:masterClrMapping/>
  </p:clrMapOvr>
  <mc:AlternateContent xmlns:mc="http://schemas.openxmlformats.org/markup-compatibility/2006" xmlns:p14="http://schemas.microsoft.com/office/powerpoint/2010/main">
    <mc:Choice Requires="p14">
      <p:transition spd="slow" p14:dur="2000" advTm="198651"/>
    </mc:Choice>
    <mc:Fallback xmlns="">
      <p:transition spd="slow" advTm="19865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2244" y="1801541"/>
            <a:ext cx="5459700" cy="535531"/>
          </a:xfrm>
          <a:prstGeom prst="rect">
            <a:avLst/>
          </a:prstGeom>
        </p:spPr>
        <p:txBody>
          <a:bodyPr wrap="non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In Figure 1, A, B and C are called nodes.  Nodes A and B are the </a:t>
            </a:r>
            <a:r>
              <a:rPr lang="en-US" sz="2800" b="1" dirty="0">
                <a:latin typeface="Times New Roman" panose="02020603050405020304" pitchFamily="18" charset="0"/>
                <a:cs typeface="Times New Roman" panose="02020603050405020304" pitchFamily="18" charset="0"/>
              </a:rPr>
              <a:t>causes</a:t>
            </a:r>
            <a:r>
              <a:rPr lang="en-US" sz="2800" dirty="0">
                <a:latin typeface="Times New Roman" panose="02020603050405020304" pitchFamily="18" charset="0"/>
                <a:cs typeface="Times New Roman" panose="02020603050405020304" pitchFamily="18" charset="0"/>
              </a:rPr>
              <a:t>, while Node C is an </a:t>
            </a:r>
            <a:r>
              <a:rPr lang="en-US" sz="2800" b="1" dirty="0">
                <a:latin typeface="Times New Roman" panose="02020603050405020304" pitchFamily="18" charset="0"/>
                <a:cs typeface="Times New Roman" panose="02020603050405020304" pitchFamily="18" charset="0"/>
              </a:rPr>
              <a:t>effect.</a:t>
            </a:r>
            <a:r>
              <a:rPr lang="en-US" sz="2800" dirty="0">
                <a:latin typeface="Times New Roman" panose="02020603050405020304" pitchFamily="18" charset="0"/>
                <a:cs typeface="Times New Roman" panose="02020603050405020304" pitchFamily="18" charset="0"/>
              </a:rPr>
              <a:t>  Each node can have a true or false condition.  The lines, called vectors, connect the cause nodes A and B to the effect node C.    </a:t>
            </a:r>
          </a:p>
          <a:p>
            <a:r>
              <a:rPr lang="en-US" sz="2800" dirty="0">
                <a:latin typeface="Times New Roman" panose="02020603050405020304" pitchFamily="18" charset="0"/>
                <a:cs typeface="Times New Roman" panose="02020603050405020304" pitchFamily="18" charset="0"/>
              </a:rPr>
              <a:t>All requirements are translated into nodes and relationships on the cause-effect graph.  There are only four possible relationships among nodes, and they are indicated by the following symbols MENTION ABOVE:  </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Title 4"/>
          <p:cNvSpPr txBox="1">
            <a:spLocks/>
          </p:cNvSpPr>
          <p:nvPr/>
        </p:nvSpPr>
        <p:spPr>
          <a:xfrm>
            <a:off x="195677" y="956884"/>
            <a:ext cx="4651514" cy="535531"/>
          </a:xfrm>
          <a:prstGeom prst="rect">
            <a:avLst/>
          </a:prstGeom>
        </p:spPr>
        <p:txBody>
          <a:bodyPr vert="horz" wrap="square" lIns="91440" tIns="45720" rIns="91440" bIns="45720" rtlCol="0" anchor="ctr">
            <a:sp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3200" b="1" smtClean="0">
                <a:solidFill>
                  <a:srgbClr val="FFFF00"/>
                </a:solidFill>
                <a:latin typeface="Times New Roman" panose="02020603050405020304" pitchFamily="18" charset="0"/>
                <a:cs typeface="Times New Roman" panose="02020603050405020304" pitchFamily="18" charset="0"/>
              </a:rPr>
              <a:t> Black Box Testing</a:t>
            </a:r>
            <a:endParaRPr lang="en-US" dirty="0">
              <a:solidFill>
                <a:srgbClr val="FFFF00"/>
              </a:solidFill>
            </a:endParaRPr>
          </a:p>
        </p:txBody>
      </p:sp>
      <p:pic>
        <p:nvPicPr>
          <p:cNvPr id="7" name="Picture 1" desc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317" y="6840864"/>
            <a:ext cx="8021320" cy="232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92742"/>
      </p:ext>
    </p:extLst>
  </p:cSld>
  <p:clrMapOvr>
    <a:masterClrMapping/>
  </p:clrMapOvr>
  <mc:AlternateContent xmlns:mc="http://schemas.openxmlformats.org/markup-compatibility/2006" xmlns:p14="http://schemas.microsoft.com/office/powerpoint/2010/main">
    <mc:Choice Requires="p14">
      <p:transition spd="slow" p14:dur="2000" advTm="78151"/>
    </mc:Choice>
    <mc:Fallback xmlns="">
      <p:transition spd="slow" advTm="7815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5677" y="956884"/>
            <a:ext cx="4651514" cy="535531"/>
          </a:xfrm>
          <a:prstGeom prst="rect">
            <a:avLst/>
          </a:prstGeom>
        </p:spPr>
        <p:txBody>
          <a:bodyPr wrap="square">
            <a:spAutoFit/>
          </a:bodyPr>
          <a:lstStyle/>
          <a:p>
            <a:pPr algn="ctr"/>
            <a:r>
              <a:rPr lang="en-US" sz="3200" b="1" dirty="0" smtClean="0">
                <a:solidFill>
                  <a:srgbClr val="FFFF00"/>
                </a:solidFill>
                <a:latin typeface="Times New Roman" panose="02020603050405020304" pitchFamily="18" charset="0"/>
                <a:cs typeface="Times New Roman" panose="02020603050405020304" pitchFamily="18" charset="0"/>
              </a:rPr>
              <a:t> Black </a:t>
            </a:r>
            <a:r>
              <a:rPr lang="en-US" sz="3200" b="1" dirty="0">
                <a:solidFill>
                  <a:srgbClr val="FFFF00"/>
                </a:solidFill>
                <a:latin typeface="Times New Roman" panose="02020603050405020304" pitchFamily="18" charset="0"/>
                <a:cs typeface="Times New Roman" panose="02020603050405020304" pitchFamily="18" charset="0"/>
              </a:rPr>
              <a:t>Box Testing</a:t>
            </a:r>
            <a:endParaRPr lang="en-US" dirty="0">
              <a:solidFill>
                <a:srgbClr val="FFFF00"/>
              </a:solidFill>
            </a:endParaRPr>
          </a:p>
        </p:txBody>
      </p:sp>
      <p:sp>
        <p:nvSpPr>
          <p:cNvPr id="3" name="Content Placeholder 2"/>
          <p:cNvSpPr>
            <a:spLocks noGrp="1"/>
          </p:cNvSpPr>
          <p:nvPr>
            <p:ph idx="1"/>
          </p:nvPr>
        </p:nvSpPr>
        <p:spPr>
          <a:xfrm>
            <a:off x="526098" y="1797050"/>
            <a:ext cx="11668125" cy="5967413"/>
          </a:xfrm>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Example:2  </a:t>
            </a:r>
          </a:p>
          <a:p>
            <a:r>
              <a:rPr lang="en-US" sz="2800" dirty="0">
                <a:latin typeface="Times New Roman" panose="02020603050405020304" pitchFamily="18" charset="0"/>
                <a:cs typeface="Times New Roman" panose="02020603050405020304" pitchFamily="18" charset="0"/>
              </a:rPr>
              <a:t>Let’s draw a cause and effect graph based on a situation: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Situation: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“Print message” is software that read two characters and, depending of their values, messages must be printed.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first character must be an “A” or a “B”.  </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second character must be a digit.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the first character is an “A” or “B” and the second character is a digit, the file must be updated.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the first character is incorrect (not an “A” or “B”), the message X must be printed.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If the second character is incorrect (not a digit), the message Y must be printed. </a:t>
            </a: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5396947" y="1352345"/>
            <a:ext cx="4128053" cy="584775"/>
          </a:xfrm>
          <a:prstGeom prst="rect">
            <a:avLst/>
          </a:prstGeom>
        </p:spPr>
        <p:txBody>
          <a:bodyPr wrap="none">
            <a:spAutoFit/>
          </a:bodyPr>
          <a:lstStyle/>
          <a:p>
            <a:r>
              <a:rPr lang="en-US" sz="3200" b="1" dirty="0">
                <a:solidFill>
                  <a:srgbClr val="00B0F0"/>
                </a:solidFill>
                <a:latin typeface="Times New Roman" panose="02020603050405020304" pitchFamily="18" charset="0"/>
                <a:cs typeface="Times New Roman" panose="02020603050405020304" pitchFamily="18" charset="0"/>
              </a:rPr>
              <a:t>iv Cause-Effect Graph</a:t>
            </a:r>
            <a:endParaRPr lang="en-US" sz="3200" dirty="0"/>
          </a:p>
        </p:txBody>
      </p:sp>
    </p:spTree>
    <p:extLst>
      <p:ext uri="{BB962C8B-B14F-4D97-AF65-F5344CB8AC3E}">
        <p14:creationId xmlns:p14="http://schemas.microsoft.com/office/powerpoint/2010/main" val="1345436732"/>
      </p:ext>
    </p:extLst>
  </p:cSld>
  <p:clrMapOvr>
    <a:masterClrMapping/>
  </p:clrMapOvr>
  <mc:AlternateContent xmlns:mc="http://schemas.openxmlformats.org/markup-compatibility/2006" xmlns:p14="http://schemas.microsoft.com/office/powerpoint/2010/main">
    <mc:Choice Requires="p14">
      <p:transition spd="slow" p14:dur="2000" advTm="166658"/>
    </mc:Choice>
    <mc:Fallback xmlns="">
      <p:transition spd="slow" advTm="166658"/>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2315</TotalTime>
  <Words>4404</Words>
  <Application>Microsoft Office PowerPoint</Application>
  <PresentationFormat>Custom</PresentationFormat>
  <Paragraphs>649</Paragraphs>
  <Slides>45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Century Gothic</vt:lpstr>
      <vt:lpstr>Symbol</vt:lpstr>
      <vt:lpstr>Times New Roman</vt:lpstr>
      <vt:lpstr>Verdana</vt:lpstr>
      <vt:lpstr>Wingdings</vt:lpstr>
      <vt:lpstr>Wingdings 3</vt:lpstr>
      <vt:lpstr>Ion</vt:lpstr>
      <vt:lpstr>WELCOME  TO  11TH   LECTURE  OF</vt:lpstr>
      <vt:lpstr>PowerPoint Presentation</vt:lpstr>
      <vt:lpstr> Black Box Testing</vt:lpstr>
      <vt:lpstr> Black Box Testing</vt:lpstr>
      <vt:lpstr> Black Box Testing</vt:lpstr>
      <vt:lpstr> Black Box Testing</vt:lpstr>
      <vt:lpstr> Black Box Testing</vt:lpstr>
      <vt:lpstr>iv Cause-Effect Graph</vt:lpstr>
      <vt:lpstr> Black Box Testing</vt:lpstr>
      <vt:lpstr> Black Box Testing</vt:lpstr>
      <vt:lpstr> Black Box Testing</vt:lpstr>
      <vt:lpstr> Black Box Testing</vt:lpstr>
      <vt:lpstr> Black Box Testing</vt:lpstr>
      <vt:lpstr> Black Box Testing</vt:lpstr>
      <vt:lpstr> Black Box Testing</vt:lpstr>
      <vt:lpstr> Black Box Testing</vt:lpstr>
      <vt:lpstr> Black Box Testing</vt:lpstr>
      <vt:lpstr> Black Box Testing</vt:lpstr>
      <vt:lpstr> Black Box Testing</vt:lpstr>
      <vt:lpstr>PowerPoint Presentation</vt:lpstr>
      <vt:lpstr>PowerPoint Presentation</vt:lpstr>
      <vt:lpstr> Black Box Testing</vt:lpstr>
      <vt:lpstr> Black Box Testing</vt:lpstr>
      <vt:lpstr> Black Box Testing</vt:lpstr>
      <vt:lpstr> Black Box Testing</vt:lpstr>
      <vt:lpstr> Black Box Testing</vt:lpstr>
      <vt:lpstr> Black Box Testing</vt:lpstr>
      <vt:lpstr> Black Box Testing</vt:lpstr>
      <vt:lpstr> Black Box Testing</vt:lpstr>
      <vt:lpstr> Black Box Testing</vt:lpstr>
      <vt:lpstr> Black Box Testing</vt:lpstr>
      <vt:lpstr> Black Box Testing</vt:lpstr>
      <vt:lpstr>PowerPoint Presentation</vt:lpstr>
      <vt:lpstr> Black Box Testing</vt:lpstr>
      <vt:lpstr> Black Box Testing</vt:lpstr>
      <vt:lpstr>PowerPoint Presentation</vt:lpstr>
      <vt:lpstr>PowerPoint Presentation</vt:lpstr>
      <vt:lpstr> Black Box Testing</vt:lpstr>
      <vt:lpstr> Black Box Testing</vt:lpstr>
      <vt:lpstr> Black Box Testing</vt:lpstr>
      <vt:lpstr> Black Box Testing</vt:lpstr>
      <vt:lpstr> Black Box Testing</vt:lpstr>
      <vt:lpstr> Black Box Testing</vt:lpstr>
      <vt:lpstr> Black Box Testing</vt:lpstr>
      <vt:lpstr>THANKYOU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199</cp:revision>
  <dcterms:modified xsi:type="dcterms:W3CDTF">2023-06-26T02:23:16Z</dcterms:modified>
</cp:coreProperties>
</file>