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6" r:id="rId1"/>
  </p:sldMasterIdLst>
  <p:notesMasterIdLst>
    <p:notesMasterId r:id="rId29"/>
  </p:notesMasterIdLst>
  <p:sldIdLst>
    <p:sldId id="280" r:id="rId2"/>
    <p:sldId id="355" r:id="rId3"/>
    <p:sldId id="359" r:id="rId4"/>
    <p:sldId id="360" r:id="rId5"/>
    <p:sldId id="365" r:id="rId6"/>
    <p:sldId id="375" r:id="rId7"/>
    <p:sldId id="374" r:id="rId8"/>
    <p:sldId id="376" r:id="rId9"/>
    <p:sldId id="400" r:id="rId10"/>
    <p:sldId id="401" r:id="rId11"/>
    <p:sldId id="370" r:id="rId12"/>
    <p:sldId id="373" r:id="rId13"/>
    <p:sldId id="402" r:id="rId14"/>
    <p:sldId id="404" r:id="rId15"/>
    <p:sldId id="403" r:id="rId16"/>
    <p:sldId id="378" r:id="rId17"/>
    <p:sldId id="379" r:id="rId18"/>
    <p:sldId id="380" r:id="rId19"/>
    <p:sldId id="381" r:id="rId20"/>
    <p:sldId id="405" r:id="rId21"/>
    <p:sldId id="411" r:id="rId22"/>
    <p:sldId id="410" r:id="rId23"/>
    <p:sldId id="406" r:id="rId24"/>
    <p:sldId id="387" r:id="rId25"/>
    <p:sldId id="407" r:id="rId26"/>
    <p:sldId id="408" r:id="rId27"/>
    <p:sldId id="352" r:id="rId28"/>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48" d="100"/>
          <a:sy n="48" d="100"/>
        </p:scale>
        <p:origin x="137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190817-D39E-40E8-927B-FE522A70D6F8}" type="datetimeFigureOut">
              <a:rPr lang="en-US"/>
              <a:pPr>
                <a:defRPr/>
              </a:pPr>
              <a:t>7/18/2023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62F380F-7476-4E35-9B1B-3B95EE98BDCE}" type="slidenum">
              <a:rPr lang="en-US"/>
              <a:pPr>
                <a:defRPr/>
              </a:pPr>
              <a:t>‹#›</a:t>
            </a:fld>
            <a:endParaRPr lang="en-US"/>
          </a:p>
        </p:txBody>
      </p:sp>
    </p:spTree>
    <p:extLst>
      <p:ext uri="{BB962C8B-B14F-4D97-AF65-F5344CB8AC3E}">
        <p14:creationId xmlns:p14="http://schemas.microsoft.com/office/powerpoint/2010/main" val="4189193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2F380F-7476-4E35-9B1B-3B95EE98BDCE}" type="slidenum">
              <a:rPr lang="en-US" smtClean="0"/>
              <a:pPr>
                <a:defRPr/>
              </a:pPr>
              <a:t>4</a:t>
            </a:fld>
            <a:endParaRPr lang="en-US"/>
          </a:p>
        </p:txBody>
      </p:sp>
    </p:spTree>
    <p:extLst>
      <p:ext uri="{BB962C8B-B14F-4D97-AF65-F5344CB8AC3E}">
        <p14:creationId xmlns:p14="http://schemas.microsoft.com/office/powerpoint/2010/main" val="12175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3E68BEA-8658-4C60-90E8-4672BEC24039}"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5DE1F8-162F-4A00-AA89-AC5B2A29736C}" type="slidenum">
              <a:rPr lang="en-US" smtClean="0"/>
              <a:pPr>
                <a:defRPr/>
              </a:pPr>
              <a:t>‹#›</a:t>
            </a:fld>
            <a:endParaRPr lang="en-US" dirty="0"/>
          </a:p>
        </p:txBody>
      </p:sp>
    </p:spTree>
    <p:extLst>
      <p:ext uri="{BB962C8B-B14F-4D97-AF65-F5344CB8AC3E}">
        <p14:creationId xmlns:p14="http://schemas.microsoft.com/office/powerpoint/2010/main" val="324497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D77703-A8CB-47F3-86A1-01ACC4DB489E}" type="datetimeFigureOut">
              <a:rPr lang="en-US" smtClean="0"/>
              <a:pPr>
                <a:defRPr/>
              </a:pPr>
              <a:t>7/18/2023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E6E5F07-3DA3-4FA7-9266-ED493C64BD36}" type="slidenum">
              <a:rPr lang="en-US" smtClean="0"/>
              <a:pPr>
                <a:defRPr/>
              </a:pPr>
              <a:t>‹#›</a:t>
            </a:fld>
            <a:endParaRPr lang="en-US" dirty="0"/>
          </a:p>
        </p:txBody>
      </p:sp>
    </p:spTree>
    <p:extLst>
      <p:ext uri="{BB962C8B-B14F-4D97-AF65-F5344CB8AC3E}">
        <p14:creationId xmlns:p14="http://schemas.microsoft.com/office/powerpoint/2010/main" val="17592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D0E9F7-06C2-4BEE-AB43-81F75ADE88D5}"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ABC4E6-6E8B-4476-B821-B5FBD74B0660}" type="slidenum">
              <a:rPr lang="en-US" smtClean="0"/>
              <a:pPr>
                <a:defRPr/>
              </a:pPr>
              <a:t>‹#›</a:t>
            </a:fld>
            <a:endParaRPr lang="en-US" dirty="0"/>
          </a:p>
        </p:txBody>
      </p:sp>
    </p:spTree>
    <p:extLst>
      <p:ext uri="{BB962C8B-B14F-4D97-AF65-F5344CB8AC3E}">
        <p14:creationId xmlns:p14="http://schemas.microsoft.com/office/powerpoint/2010/main" val="38577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7B3AFC9-3E06-4CE9-96EB-8BDCA8D1DD0E}"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917BF0-02D0-4FC4-BE37-A42839E7EE11}"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390588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956223-6A0B-4152-8BF8-32B200CC0DE1}"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46A124-6F3F-45B0-908E-917BD7BB9D92}" type="slidenum">
              <a:rPr lang="en-US" smtClean="0"/>
              <a:pPr>
                <a:defRPr/>
              </a:pPr>
              <a:t>‹#›</a:t>
            </a:fld>
            <a:endParaRPr lang="en-US" dirty="0"/>
          </a:p>
        </p:txBody>
      </p:sp>
    </p:spTree>
    <p:extLst>
      <p:ext uri="{BB962C8B-B14F-4D97-AF65-F5344CB8AC3E}">
        <p14:creationId xmlns:p14="http://schemas.microsoft.com/office/powerpoint/2010/main" val="439864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5D2E9C7-8ABD-44E6-B926-EA509C8BEF3B}" type="datetimeFigureOut">
              <a:rPr lang="en-US" smtClean="0"/>
              <a:pPr>
                <a:defRPr/>
              </a:pPr>
              <a:t>7/18/2023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FD2948-FEE1-4859-A35C-05E2D2A81EA7}" type="slidenum">
              <a:rPr lang="en-US" smtClean="0"/>
              <a:pPr>
                <a:defRPr/>
              </a:pPr>
              <a:t>‹#›</a:t>
            </a:fld>
            <a:endParaRPr lang="en-US" dirty="0"/>
          </a:p>
        </p:txBody>
      </p:sp>
    </p:spTree>
    <p:extLst>
      <p:ext uri="{BB962C8B-B14F-4D97-AF65-F5344CB8AC3E}">
        <p14:creationId xmlns:p14="http://schemas.microsoft.com/office/powerpoint/2010/main" val="1755285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0A5BDA5-8D93-47CE-9C55-527813ACEAA1}" type="datetimeFigureOut">
              <a:rPr lang="en-US" smtClean="0"/>
              <a:pPr>
                <a:defRPr/>
              </a:pPr>
              <a:t>7/18/2023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D1A3EE-26CF-4420-B3CB-1925E05194E9}" type="slidenum">
              <a:rPr lang="en-US" smtClean="0"/>
              <a:pPr>
                <a:defRPr/>
              </a:pPr>
              <a:t>‹#›</a:t>
            </a:fld>
            <a:endParaRPr lang="en-US" dirty="0"/>
          </a:p>
        </p:txBody>
      </p:sp>
    </p:spTree>
    <p:extLst>
      <p:ext uri="{BB962C8B-B14F-4D97-AF65-F5344CB8AC3E}">
        <p14:creationId xmlns:p14="http://schemas.microsoft.com/office/powerpoint/2010/main" val="401327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07232F5-AC9C-4EDB-AE21-F8E12F4B0312}"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FB810A-4A5E-44C8-8400-0FF7BCB36D2A}" type="slidenum">
              <a:rPr lang="en-US" smtClean="0"/>
              <a:pPr>
                <a:defRPr/>
              </a:pPr>
              <a:t>‹#›</a:t>
            </a:fld>
            <a:endParaRPr lang="en-US" dirty="0"/>
          </a:p>
        </p:txBody>
      </p:sp>
    </p:spTree>
    <p:extLst>
      <p:ext uri="{BB962C8B-B14F-4D97-AF65-F5344CB8AC3E}">
        <p14:creationId xmlns:p14="http://schemas.microsoft.com/office/powerpoint/2010/main" val="255659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B30ED2E-596C-447A-A6FD-ED53FE333D4A}"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CA87CD-2EBC-4906-A895-F9569ACD88FE}" type="slidenum">
              <a:rPr lang="en-US" smtClean="0"/>
              <a:pPr>
                <a:defRPr/>
              </a:pPr>
              <a:t>‹#›</a:t>
            </a:fld>
            <a:endParaRPr lang="en-US" dirty="0"/>
          </a:p>
        </p:txBody>
      </p:sp>
    </p:spTree>
    <p:extLst>
      <p:ext uri="{BB962C8B-B14F-4D97-AF65-F5344CB8AC3E}">
        <p14:creationId xmlns:p14="http://schemas.microsoft.com/office/powerpoint/2010/main" val="337006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F7EB69A-8D21-4E55-9435-3A7AE4190249}"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9B07FB-BB7D-4F17-BB65-51CB0DC3D7CA}" type="slidenum">
              <a:rPr lang="en-US" smtClean="0"/>
              <a:pPr>
                <a:defRPr/>
              </a:pPr>
              <a:t>‹#›</a:t>
            </a:fld>
            <a:endParaRPr lang="en-US" dirty="0"/>
          </a:p>
        </p:txBody>
      </p:sp>
    </p:spTree>
    <p:extLst>
      <p:ext uri="{BB962C8B-B14F-4D97-AF65-F5344CB8AC3E}">
        <p14:creationId xmlns:p14="http://schemas.microsoft.com/office/powerpoint/2010/main" val="22288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668E2A-CEAD-4A5D-909C-B9636209BD8B}" type="datetimeFigureOut">
              <a:rPr lang="en-US" smtClean="0"/>
              <a:pPr>
                <a:defRPr/>
              </a:pPr>
              <a:t>7/18/2023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61599-9BCD-4CE1-903F-DDDF74568799}" type="slidenum">
              <a:rPr lang="en-US" smtClean="0"/>
              <a:pPr>
                <a:defRPr/>
              </a:pPr>
              <a:t>‹#›</a:t>
            </a:fld>
            <a:endParaRPr lang="en-US" dirty="0"/>
          </a:p>
        </p:txBody>
      </p:sp>
    </p:spTree>
    <p:extLst>
      <p:ext uri="{BB962C8B-B14F-4D97-AF65-F5344CB8AC3E}">
        <p14:creationId xmlns:p14="http://schemas.microsoft.com/office/powerpoint/2010/main" val="385397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8794DD2-73FF-4107-B5E9-32CE6F2F31D1}" type="datetimeFigureOut">
              <a:rPr lang="en-US" smtClean="0"/>
              <a:pPr>
                <a:defRPr/>
              </a:pPr>
              <a:t>7/18/2023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B820F5-ADBF-4EB7-BF04-F28A03A4F468}" type="slidenum">
              <a:rPr lang="en-US" smtClean="0"/>
              <a:pPr>
                <a:defRPr/>
              </a:pPr>
              <a:t>‹#›</a:t>
            </a:fld>
            <a:endParaRPr lang="en-US" dirty="0"/>
          </a:p>
        </p:txBody>
      </p:sp>
    </p:spTree>
    <p:extLst>
      <p:ext uri="{BB962C8B-B14F-4D97-AF65-F5344CB8AC3E}">
        <p14:creationId xmlns:p14="http://schemas.microsoft.com/office/powerpoint/2010/main" val="394693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9A87F4E-B361-40A2-845F-092AE0979530}" type="datetimeFigureOut">
              <a:rPr lang="en-US" smtClean="0"/>
              <a:pPr>
                <a:defRPr/>
              </a:pPr>
              <a:t>7/18/2023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258031C-D803-4D15-B091-08BF34880BA7}" type="slidenum">
              <a:rPr lang="en-US" smtClean="0"/>
              <a:pPr>
                <a:defRPr/>
              </a:pPr>
              <a:t>‹#›</a:t>
            </a:fld>
            <a:endParaRPr lang="en-US" dirty="0"/>
          </a:p>
        </p:txBody>
      </p:sp>
    </p:spTree>
    <p:extLst>
      <p:ext uri="{BB962C8B-B14F-4D97-AF65-F5344CB8AC3E}">
        <p14:creationId xmlns:p14="http://schemas.microsoft.com/office/powerpoint/2010/main" val="111329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B4D63E60-53DD-4045-8CD8-0BAE74FC1B6F}" type="datetimeFigureOut">
              <a:rPr lang="en-US" smtClean="0"/>
              <a:pPr>
                <a:defRPr/>
              </a:pPr>
              <a:t>7/18/2023</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C62EAEF-28E7-43F4-AE07-329A7D7655D0}" type="slidenum">
              <a:rPr lang="en-US" smtClean="0"/>
              <a:pPr>
                <a:defRPr/>
              </a:pPr>
              <a:t>‹#›</a:t>
            </a:fld>
            <a:endParaRPr lang="en-US" dirty="0"/>
          </a:p>
        </p:txBody>
      </p:sp>
    </p:spTree>
    <p:extLst>
      <p:ext uri="{BB962C8B-B14F-4D97-AF65-F5344CB8AC3E}">
        <p14:creationId xmlns:p14="http://schemas.microsoft.com/office/powerpoint/2010/main" val="142268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36D9E0B9-65D9-4A0C-ADFF-656DE7ED5CBC}" type="datetimeFigureOut">
              <a:rPr lang="en-US" smtClean="0"/>
              <a:pPr>
                <a:defRPr/>
              </a:pPr>
              <a:t>7/18/2023</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D983438-8F9C-445E-B892-C543FFB84ADC}" type="slidenum">
              <a:rPr lang="en-US" smtClean="0"/>
              <a:pPr>
                <a:defRPr/>
              </a:pPr>
              <a:t>‹#›</a:t>
            </a:fld>
            <a:endParaRPr lang="en-US" dirty="0"/>
          </a:p>
        </p:txBody>
      </p:sp>
    </p:spTree>
    <p:extLst>
      <p:ext uri="{BB962C8B-B14F-4D97-AF65-F5344CB8AC3E}">
        <p14:creationId xmlns:p14="http://schemas.microsoft.com/office/powerpoint/2010/main" val="20060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86FF29F-904F-4E9B-94DF-7D8A509530B4}" type="datetimeFigureOut">
              <a:rPr lang="en-US" smtClean="0"/>
              <a:pPr>
                <a:defRPr/>
              </a:pPr>
              <a:t>7/18/2023</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94A3AE81-81D0-4706-B397-8266340C04A3}" type="slidenum">
              <a:rPr lang="en-US" smtClean="0"/>
              <a:pPr>
                <a:defRPr/>
              </a:pPr>
              <a:t>‹#›</a:t>
            </a:fld>
            <a:endParaRPr lang="en-US" dirty="0"/>
          </a:p>
        </p:txBody>
      </p:sp>
    </p:spTree>
    <p:extLst>
      <p:ext uri="{BB962C8B-B14F-4D97-AF65-F5344CB8AC3E}">
        <p14:creationId xmlns:p14="http://schemas.microsoft.com/office/powerpoint/2010/main" val="27707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F2D3E16-CA3F-4E97-8C58-E815C8176107}" type="datetimeFigureOut">
              <a:rPr lang="en-US" smtClean="0"/>
              <a:pPr>
                <a:defRPr/>
              </a:pPr>
              <a:t>7/18/2023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548C5F-1F83-434C-9B0C-0071C624D223}" type="slidenum">
              <a:rPr lang="en-US" smtClean="0"/>
              <a:pPr>
                <a:defRPr/>
              </a:pPr>
              <a:t>‹#›</a:t>
            </a:fld>
            <a:endParaRPr lang="en-US" dirty="0"/>
          </a:p>
        </p:txBody>
      </p:sp>
    </p:spTree>
    <p:extLst>
      <p:ext uri="{BB962C8B-B14F-4D97-AF65-F5344CB8AC3E}">
        <p14:creationId xmlns:p14="http://schemas.microsoft.com/office/powerpoint/2010/main" val="364779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52FDC965-6F43-436A-98B8-9B882715605B}" type="datetimeFigureOut">
              <a:rPr lang="en-US" smtClean="0"/>
              <a:pPr>
                <a:defRPr/>
              </a:pPr>
              <a:t>7/18/2023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A1B5B910-B678-4200-A4A8-A93891816D60}" type="slidenum">
              <a:rPr lang="en-US" smtClean="0"/>
              <a:pPr>
                <a:defRPr/>
              </a:pPr>
              <a:t>‹#›</a:t>
            </a:fld>
            <a:endParaRPr lang="en-US" dirty="0"/>
          </a:p>
        </p:txBody>
      </p:sp>
    </p:spTree>
    <p:extLst>
      <p:ext uri="{BB962C8B-B14F-4D97-AF65-F5344CB8AC3E}">
        <p14:creationId xmlns:p14="http://schemas.microsoft.com/office/powerpoint/2010/main" val="260562122"/>
      </p:ext>
    </p:extLst>
  </p:cSld>
  <p:clrMap bg1="dk1" tx1="lt1" bg2="dk2" tx2="lt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oftwaretestingfundamentals.com/defect/"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438400"/>
          </a:xfrm>
        </p:spPr>
        <p:txBody>
          <a:bodyPr wrap="square" numCol="1" anchorCtr="0" compatLnSpc="1">
            <a:prstTxWarp prst="textNoShape">
              <a:avLst/>
            </a:prstTxWarp>
            <a:noAutofit/>
          </a:bodyPr>
          <a:lstStyle/>
          <a:p>
            <a:pPr algn="ctr" defTabSz="1341150" eaLnBrk="1" fontAlgn="auto" hangingPunct="1">
              <a:spcAft>
                <a:spcPts val="0"/>
              </a:spcAft>
              <a:defRPr/>
            </a:pPr>
            <a:r>
              <a:rPr lang="en-US" altLang="en-US" sz="4800" dirty="0" smtClean="0">
                <a:latin typeface="Times New Roman" panose="02020603050405020304" pitchFamily="18" charset="0"/>
                <a:cs typeface="Times New Roman" panose="02020603050405020304" pitchFamily="18" charset="0"/>
              </a:rPr>
              <a:t>WELCOME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TO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14</a:t>
            </a:r>
            <a:r>
              <a:rPr lang="en-US" altLang="en-US" sz="4800" baseline="30000" dirty="0" smtClean="0">
                <a:latin typeface="Times New Roman" panose="02020603050405020304" pitchFamily="18" charset="0"/>
                <a:cs typeface="Times New Roman" panose="02020603050405020304" pitchFamily="18" charset="0"/>
              </a:rPr>
              <a:t>TH</a:t>
            </a:r>
            <a:r>
              <a:rPr lang="en-US" altLang="en-US" sz="4800" dirty="0" smtClean="0">
                <a:latin typeface="Times New Roman" panose="02020603050405020304" pitchFamily="18" charset="0"/>
                <a:cs typeface="Times New Roman" panose="02020603050405020304" pitchFamily="18" charset="0"/>
              </a:rPr>
              <a:t>   LECTURE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374775" y="4094163"/>
            <a:ext cx="9710738" cy="3260725"/>
          </a:xfrm>
        </p:spPr>
        <p:txBody>
          <a:bodyPr rtlCol="0">
            <a:normAutofit fontScale="85000" lnSpcReduction="20000"/>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600" b="1" dirty="0" smtClean="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smtClean="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a:t>
            </a:r>
            <a:r>
              <a:rPr lang="en-US" dirty="0" smtClean="0">
                <a:solidFill>
                  <a:srgbClr val="FFFF00"/>
                </a:solidFill>
                <a:latin typeface="Times New Roman" panose="02020603050405020304" pitchFamily="18" charset="0"/>
                <a:cs typeface="Times New Roman" panose="02020603050405020304" pitchFamily="18" charset="0"/>
              </a:rPr>
              <a:t>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50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433" y="3139937"/>
            <a:ext cx="11668125" cy="5967413"/>
          </a:xfrm>
        </p:spPr>
        <p:txBody>
          <a:bodyPr>
            <a:normAutofit lnSpcReduction="10000"/>
          </a:bodyPr>
          <a:lstStyle/>
          <a:p>
            <a:pPr marL="0" indent="0" algn="ctr">
              <a:buNone/>
            </a:pPr>
            <a:r>
              <a:rPr lang="en-US" sz="3600" b="1" u="sng" dirty="0">
                <a:solidFill>
                  <a:srgbClr val="00B0F0"/>
                </a:solidFill>
                <a:latin typeface="Times New Roman" panose="02020603050405020304" pitchFamily="18" charset="0"/>
                <a:cs typeface="Times New Roman" panose="02020603050405020304" pitchFamily="18" charset="0"/>
              </a:rPr>
              <a:t>Types of Program Error</a:t>
            </a:r>
            <a:r>
              <a:rPr lang="en-US" sz="3600" b="1" dirty="0">
                <a:solidFill>
                  <a:srgbClr val="00B0F0"/>
                </a:solidFill>
                <a:latin typeface="Times New Roman" panose="02020603050405020304" pitchFamily="18" charset="0"/>
                <a:cs typeface="Times New Roman" panose="02020603050405020304" pitchFamily="18" charset="0"/>
              </a:rPr>
              <a:t> 	 </a:t>
            </a:r>
            <a:endParaRPr lang="en-US" sz="3600" b="1" u="sng" dirty="0">
              <a:solidFill>
                <a:srgbClr val="00B0F0"/>
              </a:solidFill>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There are three basic categories of program errors: </a:t>
            </a:r>
          </a:p>
          <a:p>
            <a:pPr marL="571500" lvl="0" indent="-571500">
              <a:buFont typeface="+mj-lt"/>
              <a:buAutoNum type="romanLcPeriod"/>
            </a:pPr>
            <a:r>
              <a:rPr lang="en-US" sz="2800" dirty="0">
                <a:latin typeface="Times New Roman" panose="02020603050405020304" pitchFamily="18" charset="0"/>
                <a:cs typeface="Times New Roman" panose="02020603050405020304" pitchFamily="18" charset="0"/>
              </a:rPr>
              <a:t>Syntax Errors </a:t>
            </a:r>
          </a:p>
          <a:p>
            <a:pPr marL="571500" lvl="0" indent="-571500">
              <a:buFont typeface="+mj-lt"/>
              <a:buAutoNum type="romanLcPeriod"/>
            </a:pPr>
            <a:r>
              <a:rPr lang="en-US" sz="2800" dirty="0">
                <a:latin typeface="Times New Roman" panose="02020603050405020304" pitchFamily="18" charset="0"/>
                <a:cs typeface="Times New Roman" panose="02020603050405020304" pitchFamily="18" charset="0"/>
              </a:rPr>
              <a:t>Run-time Errors </a:t>
            </a:r>
          </a:p>
          <a:p>
            <a:pPr marL="571500" lvl="0" indent="-571500">
              <a:buFont typeface="+mj-lt"/>
              <a:buAutoNum type="romanLcPeriod"/>
            </a:pPr>
            <a:r>
              <a:rPr lang="en-US" sz="2800" dirty="0">
                <a:latin typeface="Times New Roman" panose="02020603050405020304" pitchFamily="18" charset="0"/>
                <a:cs typeface="Times New Roman" panose="02020603050405020304" pitchFamily="18" charset="0"/>
              </a:rPr>
              <a:t>Logic Errors </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the Syntax and Rum-time errors, when an error occurs, the computer displays an 'Error Message', which describes the error, and its cause. Unfortunately, error messages are often difficult to interpret, and are sometimes misleading. In the </a:t>
            </a:r>
            <a:r>
              <a:rPr lang="en-US" sz="2800" b="1" dirty="0">
                <a:latin typeface="Times New Roman" panose="02020603050405020304" pitchFamily="18" charset="0"/>
                <a:cs typeface="Times New Roman" panose="02020603050405020304" pitchFamily="18" charset="0"/>
              </a:rPr>
              <a:t>logical errors</a:t>
            </a:r>
            <a:r>
              <a:rPr lang="en-US" sz="2800" dirty="0">
                <a:latin typeface="Times New Roman" panose="02020603050405020304" pitchFamily="18" charset="0"/>
                <a:cs typeface="Times New Roman" panose="02020603050405020304" pitchFamily="18" charset="0"/>
              </a:rPr>
              <a:t> , the program will not show an error message.</a:t>
            </a:r>
          </a:p>
        </p:txBody>
      </p:sp>
      <p:sp>
        <p:nvSpPr>
          <p:cNvPr id="2" name="Rectangle 1"/>
          <p:cNvSpPr/>
          <p:nvPr/>
        </p:nvSpPr>
        <p:spPr>
          <a:xfrm>
            <a:off x="2883731" y="660417"/>
            <a:ext cx="8041304" cy="583750"/>
          </a:xfrm>
          <a:prstGeom prst="rect">
            <a:avLst/>
          </a:prstGeom>
        </p:spPr>
        <p:txBody>
          <a:bodyPr wrap="none">
            <a:spAutoFit/>
          </a:bodyPr>
          <a:lstStyle/>
          <a:p>
            <a:pPr marL="0" marR="535305" algn="ctr">
              <a:lnSpc>
                <a:spcPct val="107000"/>
              </a:lnSpc>
              <a:spcBef>
                <a:spcPts val="0"/>
              </a:spcBef>
              <a:spcAft>
                <a:spcPts val="0"/>
              </a:spcAft>
            </a:pPr>
            <a:r>
              <a:rPr lang="en-US" sz="3200" b="1" kern="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Problem reporting, tracking and </a:t>
            </a:r>
            <a:r>
              <a:rPr lang="en-US" sz="3200" b="1" kern="0" dirty="0" smtClean="0">
                <a:solidFill>
                  <a:srgbClr val="FFFF00"/>
                </a:solidFill>
                <a:latin typeface="Times New Roman" panose="02020603050405020304" pitchFamily="18" charset="0"/>
                <a:ea typeface="Verdana" panose="020B0604030504040204" pitchFamily="34" charset="0"/>
                <a:cs typeface="Times New Roman" panose="02020603050405020304" pitchFamily="18" charset="0"/>
              </a:rPr>
              <a:t>analysis </a:t>
            </a:r>
            <a:endParaRPr lang="en-US" sz="3200" b="1" kern="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4" name="Rectangle 3"/>
          <p:cNvSpPr/>
          <p:nvPr/>
        </p:nvSpPr>
        <p:spPr>
          <a:xfrm>
            <a:off x="2992774" y="1795357"/>
            <a:ext cx="6829305" cy="523220"/>
          </a:xfrm>
          <a:prstGeom prst="rect">
            <a:avLst/>
          </a:prstGeom>
        </p:spPr>
        <p:txBody>
          <a:bodyPr wrap="none">
            <a:spAutoFit/>
          </a:bodyPr>
          <a:lstStyle/>
          <a:p>
            <a:pPr algn="ctr"/>
            <a:r>
              <a:rPr lang="en-US" sz="2800" b="1" dirty="0">
                <a:solidFill>
                  <a:schemeClr val="accent3">
                    <a:lumMod val="60000"/>
                    <a:lumOff val="40000"/>
                  </a:schemeClr>
                </a:solidFill>
                <a:latin typeface="Times New Roman" panose="02020603050405020304" pitchFamily="18" charset="0"/>
                <a:cs typeface="Times New Roman" panose="02020603050405020304" pitchFamily="18" charset="0"/>
              </a:rPr>
              <a:t>SOFTWARE DEFECTS MANAGEMENT </a:t>
            </a:r>
          </a:p>
        </p:txBody>
      </p:sp>
    </p:spTree>
    <p:extLst>
      <p:ext uri="{BB962C8B-B14F-4D97-AF65-F5344CB8AC3E}">
        <p14:creationId xmlns:p14="http://schemas.microsoft.com/office/powerpoint/2010/main" val="672611920"/>
      </p:ext>
    </p:extLst>
  </p:cSld>
  <p:clrMapOvr>
    <a:masterClrMapping/>
  </p:clrMapOvr>
  <mc:AlternateContent xmlns:mc="http://schemas.openxmlformats.org/markup-compatibility/2006" xmlns:p14="http://schemas.microsoft.com/office/powerpoint/2010/main">
    <mc:Choice Requires="p14">
      <p:transition spd="slow" p14:dur="2000" advTm="28095"/>
    </mc:Choice>
    <mc:Fallback xmlns="">
      <p:transition spd="slow" advTm="2809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245165" y="579358"/>
            <a:ext cx="13013635" cy="9171742"/>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Syntax Errors </a:t>
            </a:r>
            <a:endParaRPr lang="en-US" b="1"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errors are the easiest to find because they are highlighted by the compiler. Error messages are given. This type of error is caused by the failure of the programmer to use the correct grammatical rules of the  language.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Syntax errors are detected, and displayed, by the compiler as it attempts to translate your program,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Source code into the Object code. If a program has a syntax error it cannot be translated, and the program will not  be executed.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compiler tries to highlight syntax errors where there seems to be a problem, however, it is not perfect and sometimes the compiler will indicate the next line of code as having the problem rather than the line of code where the problem actually exists.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400" b="1" dirty="0">
                <a:solidFill>
                  <a:srgbClr val="00B0F0"/>
                </a:solidFill>
                <a:latin typeface="Times New Roman" panose="02020603050405020304" pitchFamily="18" charset="0"/>
                <a:cs typeface="Times New Roman" panose="02020603050405020304" pitchFamily="18" charset="0"/>
              </a:rPr>
              <a:t>Run-Time Errors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Run-time errors are detected by the computer and displayed during </a:t>
            </a:r>
          </a:p>
          <a:p>
            <a:r>
              <a:rPr lang="en-US" sz="2000" dirty="0">
                <a:latin typeface="Times New Roman" panose="02020603050405020304" pitchFamily="18" charset="0"/>
                <a:cs typeface="Times New Roman" panose="02020603050405020304" pitchFamily="18" charset="0"/>
              </a:rPr>
              <a:t> 	execution of a program. </a:t>
            </a:r>
          </a:p>
          <a:p>
            <a:r>
              <a:rPr lang="en-US" sz="2000" dirty="0">
                <a:latin typeface="Times New Roman" panose="02020603050405020304" pitchFamily="18" charset="0"/>
                <a:cs typeface="Times New Roman" panose="02020603050405020304" pitchFamily="18" charset="0"/>
              </a:rPr>
              <a:t>•	They will halt the program when they occur but they often do not show up  	for some time. </a:t>
            </a:r>
          </a:p>
          <a:p>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run illegal </a:t>
            </a:r>
            <a:r>
              <a:rPr lang="en-US" sz="2000" dirty="0">
                <a:latin typeface="Times New Roman" panose="02020603050405020304" pitchFamily="18" charset="0"/>
                <a:cs typeface="Times New Roman" panose="02020603050405020304" pitchFamily="18" charset="0"/>
              </a:rPr>
              <a:t>operation,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:-time error occurs when the user directs </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 computer to perform an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Dividing </a:t>
            </a:r>
            <a:r>
              <a:rPr lang="en-US" sz="2000" dirty="0">
                <a:latin typeface="Times New Roman" panose="02020603050405020304" pitchFamily="18" charset="0"/>
                <a:cs typeface="Times New Roman" panose="02020603050405020304" pitchFamily="18" charset="0"/>
              </a:rPr>
              <a:t>a number by zero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Assigning </a:t>
            </a:r>
            <a:r>
              <a:rPr lang="en-US" sz="2000" dirty="0">
                <a:latin typeface="Times New Roman" panose="02020603050405020304" pitchFamily="18" charset="0"/>
                <a:cs typeface="Times New Roman" panose="02020603050405020304" pitchFamily="18" charset="0"/>
              </a:rPr>
              <a:t>a variable to the wrong type of variable  	</a:t>
            </a:r>
          </a:p>
          <a:p>
            <a:r>
              <a:rPr lang="en-US" sz="2000" dirty="0" smtClean="0">
                <a:latin typeface="Times New Roman" panose="02020603050405020304" pitchFamily="18" charset="0"/>
                <a:cs typeface="Times New Roman" panose="02020603050405020304" pitchFamily="18" charset="0"/>
              </a:rPr>
              <a:t>                                      Using </a:t>
            </a:r>
            <a:r>
              <a:rPr lang="en-US" sz="2000" dirty="0">
                <a:latin typeface="Times New Roman" panose="02020603050405020304" pitchFamily="18" charset="0"/>
                <a:cs typeface="Times New Roman" panose="02020603050405020304" pitchFamily="18" charset="0"/>
              </a:rPr>
              <a:t>a variable in a program before assigning a value to it. </a:t>
            </a:r>
          </a:p>
          <a:p>
            <a:r>
              <a:rPr lang="en-US" sz="2000" dirty="0">
                <a:latin typeface="Times New Roman" panose="02020603050405020304" pitchFamily="18" charset="0"/>
                <a:cs typeface="Times New Roman" panose="02020603050405020304" pitchFamily="18" charset="0"/>
              </a:rPr>
              <a:t>•	When a run-time error occurs, the computer stops executing your program, and displays a diagnostic message that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indicates the line </a:t>
            </a:r>
            <a:r>
              <a:rPr lang="en-US" sz="2000" dirty="0">
                <a:latin typeface="Times New Roman" panose="02020603050405020304" pitchFamily="18" charset="0"/>
                <a:cs typeface="Times New Roman" panose="02020603050405020304" pitchFamily="18" charset="0"/>
              </a:rPr>
              <a:t>where the error occurred. </a:t>
            </a:r>
          </a:p>
          <a:p>
            <a:r>
              <a:rPr lang="en-US" dirty="0">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Logic </a:t>
            </a:r>
            <a:r>
              <a:rPr lang="en-US" sz="2400" b="1" dirty="0">
                <a:solidFill>
                  <a:srgbClr val="00B0F0"/>
                </a:solidFill>
                <a:latin typeface="Times New Roman" panose="02020603050405020304" pitchFamily="18" charset="0"/>
                <a:cs typeface="Times New Roman" panose="02020603050405020304" pitchFamily="18" charset="0"/>
              </a:rPr>
              <a:t>Errors </a:t>
            </a:r>
            <a:endParaRPr lang="en-US" b="1"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hardest errors to find as they do not halt the program. They arise from faulty thinking on behalf of the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programmer</a:t>
            </a:r>
            <a:r>
              <a:rPr lang="en-US" sz="2000" dirty="0">
                <a:latin typeface="Times New Roman" panose="02020603050405020304" pitchFamily="18" charset="0"/>
                <a:cs typeface="Times New Roman" panose="02020603050405020304" pitchFamily="18" charset="0"/>
              </a:rPr>
              <a:t>. They can be very troublesome. </a:t>
            </a:r>
          </a:p>
          <a:p>
            <a:r>
              <a:rPr lang="en-US" sz="2000" dirty="0">
                <a:latin typeface="Times New Roman" panose="02020603050405020304" pitchFamily="18" charset="0"/>
                <a:cs typeface="Times New Roman" panose="02020603050405020304" pitchFamily="18" charset="0"/>
              </a:rPr>
              <a:t>•	These are mistakes in a program's logic. </a:t>
            </a:r>
          </a:p>
          <a:p>
            <a:r>
              <a:rPr lang="en-US" sz="2000" dirty="0">
                <a:latin typeface="Times New Roman" panose="02020603050405020304" pitchFamily="18" charset="0"/>
                <a:cs typeface="Times New Roman" panose="02020603050405020304" pitchFamily="18" charset="0"/>
              </a:rPr>
              <a:t>•	Programs with logic errors will often compile, execute, and output results. However, at least some of the time the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output </a:t>
            </a:r>
            <a:r>
              <a:rPr lang="en-US" sz="2000" dirty="0">
                <a:latin typeface="Times New Roman" panose="02020603050405020304" pitchFamily="18" charset="0"/>
                <a:cs typeface="Times New Roman" panose="02020603050405020304" pitchFamily="18" charset="0"/>
              </a:rPr>
              <a:t>will </a:t>
            </a:r>
            <a:r>
              <a:rPr lang="en-US" sz="2000" dirty="0" smtClean="0">
                <a:latin typeface="Times New Roman" panose="02020603050405020304" pitchFamily="18" charset="0"/>
                <a:cs typeface="Times New Roman" panose="02020603050405020304" pitchFamily="18" charset="0"/>
              </a:rPr>
              <a:t>be incorrect</a:t>
            </a:r>
            <a:r>
              <a:rPr lang="en-US" sz="2000" dirty="0">
                <a:latin typeface="Times New Roman" panose="02020603050405020304" pitchFamily="18" charset="0"/>
                <a:cs typeface="Times New Roman" panose="02020603050405020304" pitchFamily="18" charset="0"/>
              </a:rPr>
              <a:t>. Error messages will generally not appear if a logic error occurs, this makes logic errors </a:t>
            </a:r>
            <a:r>
              <a:rPr lang="en-US" sz="2000" dirty="0" smtClean="0">
                <a:latin typeface="Times New Roman" panose="02020603050405020304" pitchFamily="18" charset="0"/>
                <a:cs typeface="Times New Roman" panose="02020603050405020304" pitchFamily="18" charset="0"/>
              </a:rPr>
              <a:t>very</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difficult to locate and </a:t>
            </a:r>
            <a:r>
              <a:rPr lang="en-US" sz="2000" dirty="0" smtClean="0">
                <a:latin typeface="Times New Roman" panose="02020603050405020304" pitchFamily="18" charset="0"/>
                <a:cs typeface="Times New Roman" panose="02020603050405020304" pitchFamily="18" charset="0"/>
              </a:rPr>
              <a:t>correct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9210611"/>
      </p:ext>
    </p:extLst>
  </p:cSld>
  <p:clrMapOvr>
    <a:masterClrMapping/>
  </p:clrMapOvr>
  <mc:AlternateContent xmlns:mc="http://schemas.openxmlformats.org/markup-compatibility/2006" xmlns:p14="http://schemas.microsoft.com/office/powerpoint/2010/main">
    <mc:Choice Requires="p14">
      <p:transition spd="slow" p14:dur="2000" advTm="126884"/>
    </mc:Choice>
    <mc:Fallback xmlns="">
      <p:transition spd="slow" advTm="12688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9" name="Rectangle 8"/>
          <p:cNvSpPr/>
          <p:nvPr/>
        </p:nvSpPr>
        <p:spPr>
          <a:xfrm>
            <a:off x="318052" y="1688101"/>
            <a:ext cx="10575235" cy="7663636"/>
          </a:xfrm>
          <a:prstGeom prst="rect">
            <a:avLst/>
          </a:prstGeom>
        </p:spPr>
        <p:txBody>
          <a:bodyPr wrap="square">
            <a:sp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User Interface or Cosmetic Bug: 	 </a:t>
            </a:r>
          </a:p>
          <a:p>
            <a:r>
              <a:rPr lang="en-US" sz="2800" dirty="0">
                <a:latin typeface="Times New Roman" panose="02020603050405020304" pitchFamily="18" charset="0"/>
                <a:cs typeface="Times New Roman" panose="02020603050405020304" pitchFamily="18" charset="0"/>
              </a:rPr>
              <a:t>These types of errors are the result of incorrect formatting.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software functionality is least affected by these kind of errors. 	 </a:t>
            </a:r>
          </a:p>
          <a:p>
            <a:r>
              <a:rPr lang="en-US" sz="2800" dirty="0">
                <a:latin typeface="Times New Roman" panose="02020603050405020304" pitchFamily="18" charset="0"/>
                <a:cs typeface="Times New Roman" panose="02020603050405020304" pitchFamily="18" charset="0"/>
              </a:rPr>
              <a:t>For example: Spelling mistake (typographical error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incorrect color in any specific field</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incorrect width / height / length of any field etc.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Cosmetic </a:t>
            </a:r>
            <a:r>
              <a:rPr lang="en-US" sz="2800" dirty="0">
                <a:latin typeface="Times New Roman" panose="02020603050405020304" pitchFamily="18" charset="0"/>
                <a:cs typeface="Times New Roman" panose="02020603050405020304" pitchFamily="18" charset="0"/>
              </a:rPr>
              <a:t>errors with the logo of a company or incorrect name of the company in the software could lead to huge monetary losses.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Such </a:t>
            </a:r>
            <a:r>
              <a:rPr lang="en-US" sz="2800" dirty="0">
                <a:latin typeface="Times New Roman" panose="02020603050405020304" pitchFamily="18" charset="0"/>
                <a:cs typeface="Times New Roman" panose="02020603050405020304" pitchFamily="18" charset="0"/>
              </a:rPr>
              <a:t>errors least affect the software functionality but they could lead to copyright / patent / legal </a:t>
            </a:r>
            <a:r>
              <a:rPr lang="en-US" sz="2800" dirty="0" smtClean="0">
                <a:latin typeface="Times New Roman" panose="02020603050405020304" pitchFamily="18" charset="0"/>
                <a:cs typeface="Times New Roman" panose="02020603050405020304" pitchFamily="18" charset="0"/>
              </a:rPr>
              <a:t>issues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Defects/Bug Severity and Priority 	 </a:t>
            </a:r>
          </a:p>
          <a:p>
            <a:r>
              <a:rPr lang="en-US" sz="2800" dirty="0">
                <a:latin typeface="Times New Roman" panose="02020603050405020304" pitchFamily="18" charset="0"/>
                <a:cs typeface="Times New Roman" panose="02020603050405020304" pitchFamily="18" charset="0"/>
              </a:rPr>
              <a:t>There are two key things in defects/bug of the software testing. 	 </a:t>
            </a:r>
          </a:p>
          <a:p>
            <a:r>
              <a:rPr lang="en-US" sz="2800" dirty="0">
                <a:latin typeface="Times New Roman" panose="02020603050405020304" pitchFamily="18" charset="0"/>
                <a:cs typeface="Times New Roman" panose="02020603050405020304" pitchFamily="18" charset="0"/>
              </a:rPr>
              <a:t>1.	Severity </a:t>
            </a:r>
          </a:p>
          <a:p>
            <a:r>
              <a:rPr lang="en-US" sz="2800" dirty="0">
                <a:latin typeface="Times New Roman" panose="02020603050405020304" pitchFamily="18" charset="0"/>
                <a:cs typeface="Times New Roman" panose="02020603050405020304" pitchFamily="18" charset="0"/>
              </a:rPr>
              <a:t>2.	Priority</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958584" y="1069439"/>
            <a:ext cx="7784503" cy="584775"/>
          </a:xfrm>
          <a:prstGeom prst="rect">
            <a:avLst/>
          </a:prstGeom>
        </p:spPr>
        <p:txBody>
          <a:bodyPr wrap="none">
            <a:spAutoFit/>
          </a:bodyPr>
          <a:lstStyle/>
          <a:p>
            <a:pPr algn="ctr"/>
            <a:r>
              <a:rPr lang="en-US" sz="3200" b="1" dirty="0">
                <a:solidFill>
                  <a:schemeClr val="accent3">
                    <a:lumMod val="60000"/>
                    <a:lumOff val="40000"/>
                  </a:schemeClr>
                </a:solidFill>
                <a:latin typeface="Times New Roman" panose="02020603050405020304" pitchFamily="18" charset="0"/>
                <a:cs typeface="Times New Roman" panose="02020603050405020304" pitchFamily="18" charset="0"/>
              </a:rPr>
              <a:t>SOFTWARE DEFECTS MANAGEMENT </a:t>
            </a:r>
          </a:p>
        </p:txBody>
      </p:sp>
    </p:spTree>
    <p:extLst>
      <p:ext uri="{BB962C8B-B14F-4D97-AF65-F5344CB8AC3E}">
        <p14:creationId xmlns:p14="http://schemas.microsoft.com/office/powerpoint/2010/main" val="2236734484"/>
      </p:ext>
    </p:extLst>
  </p:cSld>
  <p:clrMapOvr>
    <a:masterClrMapping/>
  </p:clrMapOvr>
  <mc:AlternateContent xmlns:mc="http://schemas.openxmlformats.org/markup-compatibility/2006" xmlns:p14="http://schemas.microsoft.com/office/powerpoint/2010/main">
    <mc:Choice Requires="p14">
      <p:transition spd="slow" p14:dur="2000" advTm="79550"/>
    </mc:Choice>
    <mc:Fallback xmlns="">
      <p:transition spd="slow" advTm="7955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3" name="Rectangle 2"/>
          <p:cNvSpPr/>
          <p:nvPr/>
        </p:nvSpPr>
        <p:spPr>
          <a:xfrm>
            <a:off x="215347" y="410054"/>
            <a:ext cx="11711609" cy="9017853"/>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Defect </a:t>
            </a:r>
            <a:r>
              <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rPr>
              <a:t>Severity</a:t>
            </a:r>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Severity of a defect is related to how severe a bug is. Or It is defined as the degree of impact that a defect has on the functionality of the product/ system. For example: If an application or web page crashes when a remote link is clicked, in this case clicking the remote link by an user is rare but the impact of application crashing is severe. So the severity is high but priority is low. Defect severity can be categorized into four types as follows: </a:t>
            </a:r>
          </a:p>
          <a:p>
            <a:r>
              <a:rPr lang="en-US" sz="24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b="1" dirty="0">
                <a:solidFill>
                  <a:srgbClr val="00B0F0"/>
                </a:solidFill>
                <a:latin typeface="Times New Roman" panose="02020603050405020304" pitchFamily="18" charset="0"/>
                <a:cs typeface="Times New Roman" panose="02020603050405020304" pitchFamily="18" charset="0"/>
              </a:rPr>
              <a:t>Critical:</a:t>
            </a:r>
            <a:r>
              <a:rPr lang="en-US" sz="2400" dirty="0">
                <a:latin typeface="Times New Roman" panose="02020603050405020304" pitchFamily="18" charset="0"/>
                <a:cs typeface="Times New Roman" panose="02020603050405020304" pitchFamily="18" charset="0"/>
              </a:rPr>
              <a:t> The defect that results in the termination of the complete system or one or more component of the system and causes extensive corruption of the data. The failed function is unusable and there is no acceptable alternative method to achieve the required results then the severity will be stated as critical. </a:t>
            </a:r>
          </a:p>
          <a:p>
            <a:pPr marL="457200" indent="-457200">
              <a:buFont typeface="Wingdings" panose="05000000000000000000" pitchFamily="2" charset="2"/>
              <a:buChar char="Ø"/>
            </a:pPr>
            <a:r>
              <a:rPr lang="en-US" sz="2800" b="1" dirty="0">
                <a:solidFill>
                  <a:srgbClr val="00B0F0"/>
                </a:solidFill>
                <a:latin typeface="Times New Roman" panose="02020603050405020304" pitchFamily="18" charset="0"/>
                <a:cs typeface="Times New Roman" panose="02020603050405020304" pitchFamily="18" charset="0"/>
              </a:rPr>
              <a:t>Major</a:t>
            </a:r>
            <a:r>
              <a:rPr lang="en-US" sz="2400" dirty="0">
                <a:latin typeface="Times New Roman" panose="02020603050405020304" pitchFamily="18" charset="0"/>
                <a:cs typeface="Times New Roman" panose="02020603050405020304" pitchFamily="18" charset="0"/>
              </a:rPr>
              <a:t>: The defect that results in the termination of the complete system or one or more component of the system and causes extensive corruption of the data. The failed function is unusable but there exists an acceptable alternative method to achieve the required results then the severity will be stated as major. </a:t>
            </a:r>
          </a:p>
          <a:p>
            <a:pPr marL="457200" indent="-457200">
              <a:buFont typeface="Wingdings" panose="05000000000000000000" pitchFamily="2" charset="2"/>
              <a:buChar char="Ø"/>
            </a:pPr>
            <a:r>
              <a:rPr lang="en-US" sz="2800" b="1" dirty="0">
                <a:solidFill>
                  <a:srgbClr val="00B0F0"/>
                </a:solidFill>
                <a:latin typeface="Times New Roman" panose="02020603050405020304" pitchFamily="18" charset="0"/>
                <a:cs typeface="Times New Roman" panose="02020603050405020304" pitchFamily="18" charset="0"/>
              </a:rPr>
              <a:t>Moderate</a:t>
            </a:r>
            <a:r>
              <a:rPr lang="en-US" sz="2400" dirty="0">
                <a:latin typeface="Times New Roman" panose="02020603050405020304" pitchFamily="18" charset="0"/>
                <a:cs typeface="Times New Roman" panose="02020603050405020304" pitchFamily="18" charset="0"/>
              </a:rPr>
              <a:t>: The defect that does not result in the termination, but causes the system to produce incorrect, incomplete or inconsistent results then the severity will be stated as moderate. </a:t>
            </a:r>
          </a:p>
          <a:p>
            <a:pPr marL="457200" indent="-457200">
              <a:buFont typeface="Wingdings" panose="05000000000000000000" pitchFamily="2" charset="2"/>
              <a:buChar char="Ø"/>
            </a:pPr>
            <a:r>
              <a:rPr lang="en-US" sz="2800" b="1" dirty="0">
                <a:solidFill>
                  <a:srgbClr val="00B0F0"/>
                </a:solidFill>
                <a:latin typeface="Times New Roman" panose="02020603050405020304" pitchFamily="18" charset="0"/>
                <a:cs typeface="Times New Roman" panose="02020603050405020304" pitchFamily="18" charset="0"/>
              </a:rPr>
              <a:t>Cosmetic/ Low</a:t>
            </a:r>
            <a:r>
              <a:rPr lang="en-US" sz="2400" dirty="0">
                <a:latin typeface="Times New Roman" panose="02020603050405020304" pitchFamily="18" charset="0"/>
                <a:cs typeface="Times New Roman" panose="02020603050405020304" pitchFamily="18" charset="0"/>
              </a:rPr>
              <a:t>: The defect that is related to the enhancement of the system where the changes are related to the look and feel of the application then the severity is stated as cosmetic. </a:t>
            </a:r>
          </a:p>
        </p:txBody>
      </p:sp>
      <p:sp>
        <p:nvSpPr>
          <p:cNvPr id="6" name="Rectangle 5"/>
          <p:cNvSpPr/>
          <p:nvPr/>
        </p:nvSpPr>
        <p:spPr>
          <a:xfrm>
            <a:off x="1998341" y="645388"/>
            <a:ext cx="7784503" cy="584775"/>
          </a:xfrm>
          <a:prstGeom prst="rect">
            <a:avLst/>
          </a:prstGeom>
        </p:spPr>
        <p:txBody>
          <a:bodyPr wrap="none">
            <a:spAutoFit/>
          </a:bodyPr>
          <a:lstStyle/>
          <a:p>
            <a:pPr algn="ctr"/>
            <a:r>
              <a:rPr lang="en-US" sz="3200" b="1" dirty="0">
                <a:solidFill>
                  <a:schemeClr val="accent3">
                    <a:lumMod val="60000"/>
                    <a:lumOff val="40000"/>
                  </a:schemeClr>
                </a:solidFill>
                <a:latin typeface="Times New Roman" panose="02020603050405020304" pitchFamily="18" charset="0"/>
                <a:cs typeface="Times New Roman" panose="02020603050405020304" pitchFamily="18" charset="0"/>
              </a:rPr>
              <a:t>SOFTWARE DEFECTS MANAGEMENT </a:t>
            </a:r>
          </a:p>
        </p:txBody>
      </p:sp>
    </p:spTree>
    <p:extLst>
      <p:ext uri="{BB962C8B-B14F-4D97-AF65-F5344CB8AC3E}">
        <p14:creationId xmlns:p14="http://schemas.microsoft.com/office/powerpoint/2010/main" val="399868953"/>
      </p:ext>
    </p:extLst>
  </p:cSld>
  <p:clrMapOvr>
    <a:masterClrMapping/>
  </p:clrMapOvr>
  <mc:AlternateContent xmlns:mc="http://schemas.openxmlformats.org/markup-compatibility/2006" xmlns:p14="http://schemas.microsoft.com/office/powerpoint/2010/main">
    <mc:Choice Requires="p14">
      <p:transition spd="slow" p14:dur="2000" advTm="189484"/>
    </mc:Choice>
    <mc:Fallback xmlns="">
      <p:transition spd="slow" advTm="1894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94" y="1032841"/>
            <a:ext cx="11668125" cy="5967413"/>
          </a:xfrm>
        </p:spPr>
        <p:txBody>
          <a:bodyPr>
            <a:normAutofit fontScale="85000" lnSpcReduction="20000"/>
          </a:bodyPr>
          <a:lstStyle/>
          <a:p>
            <a:pPr marL="0" indent="0">
              <a:buNone/>
            </a:pP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Defect Priority: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Priority of a defect is related to how quickly a bug should be fixed and deployed to live servers </a:t>
            </a: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Or </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Priority </a:t>
            </a:r>
            <a:r>
              <a:rPr lang="en-US" dirty="0">
                <a:latin typeface="Times New Roman" panose="02020603050405020304" pitchFamily="18" charset="0"/>
                <a:cs typeface="Times New Roman" panose="02020603050405020304" pitchFamily="18" charset="0"/>
              </a:rPr>
              <a:t>defines the order in which we should resolve a defect. Should we fix it now, or can it wait?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priority status is set by the tester to the developer mentioning the time frame to fix the defect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high priority is mentioned then the developer has to fix it at the earliest.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priority status is set based on the customer requirements.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the company name is misspelled in the home page of the website, then the priority is high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severity is </a:t>
            </a:r>
            <a:r>
              <a:rPr lang="en-US" dirty="0" smtClean="0">
                <a:latin typeface="Times New Roman" panose="02020603050405020304" pitchFamily="18" charset="0"/>
                <a:cs typeface="Times New Roman" panose="02020603050405020304" pitchFamily="18" charset="0"/>
              </a:rPr>
              <a:t>low but the developer has  </a:t>
            </a:r>
            <a:r>
              <a:rPr lang="en-US" dirty="0">
                <a:latin typeface="Times New Roman" panose="02020603050405020304" pitchFamily="18" charset="0"/>
                <a:cs typeface="Times New Roman" panose="02020603050405020304" pitchFamily="18" charset="0"/>
              </a:rPr>
              <a:t>to fix it. </a:t>
            </a:r>
          </a:p>
          <a:p>
            <a:r>
              <a:rPr lang="en-US" dirty="0">
                <a:latin typeface="Times New Roman" panose="02020603050405020304" pitchFamily="18" charset="0"/>
                <a:cs typeface="Times New Roman" panose="02020603050405020304" pitchFamily="18" charset="0"/>
              </a:rPr>
              <a:t>Priority can be of following types: </a:t>
            </a:r>
          </a:p>
          <a:p>
            <a:endParaRPr lang="en-US" dirty="0"/>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1998341" y="645388"/>
            <a:ext cx="7784503" cy="584775"/>
          </a:xfrm>
          <a:prstGeom prst="rect">
            <a:avLst/>
          </a:prstGeom>
        </p:spPr>
        <p:txBody>
          <a:bodyPr wrap="none">
            <a:spAutoFit/>
          </a:bodyPr>
          <a:lstStyle/>
          <a:p>
            <a:pPr algn="ctr"/>
            <a:r>
              <a:rPr lang="en-US" sz="3200" b="1" dirty="0">
                <a:solidFill>
                  <a:schemeClr val="accent3">
                    <a:lumMod val="60000"/>
                    <a:lumOff val="40000"/>
                  </a:schemeClr>
                </a:solidFill>
                <a:latin typeface="Times New Roman" panose="02020603050405020304" pitchFamily="18" charset="0"/>
                <a:cs typeface="Times New Roman" panose="02020603050405020304" pitchFamily="18" charset="0"/>
              </a:rPr>
              <a:t>SOFTWARE DEFECTS MANAGEMENT </a:t>
            </a:r>
          </a:p>
        </p:txBody>
      </p:sp>
    </p:spTree>
    <p:extLst>
      <p:ext uri="{BB962C8B-B14F-4D97-AF65-F5344CB8AC3E}">
        <p14:creationId xmlns:p14="http://schemas.microsoft.com/office/powerpoint/2010/main" val="307829715"/>
      </p:ext>
    </p:extLst>
  </p:cSld>
  <p:clrMapOvr>
    <a:masterClrMapping/>
  </p:clrMapOvr>
  <mc:AlternateContent xmlns:mc="http://schemas.openxmlformats.org/markup-compatibility/2006" xmlns:p14="http://schemas.microsoft.com/office/powerpoint/2010/main">
    <mc:Choice Requires="p14">
      <p:transition spd="slow" p14:dur="2000" advTm="110552"/>
    </mc:Choice>
    <mc:Fallback xmlns="">
      <p:transition spd="slow" advTm="11055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238539" y="1380589"/>
            <a:ext cx="13020261" cy="8648521"/>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800" b="1" dirty="0">
                <a:solidFill>
                  <a:srgbClr val="00B0F0"/>
                </a:solidFill>
                <a:latin typeface="Times New Roman" panose="02020603050405020304" pitchFamily="18" charset="0"/>
                <a:cs typeface="Times New Roman" panose="02020603050405020304" pitchFamily="18" charset="0"/>
              </a:rPr>
              <a:t>Low:</a:t>
            </a:r>
            <a:r>
              <a:rPr lang="en-US" sz="2400" dirty="0">
                <a:latin typeface="Times New Roman" panose="02020603050405020304" pitchFamily="18" charset="0"/>
                <a:cs typeface="Times New Roman" panose="02020603050405020304" pitchFamily="18" charset="0"/>
              </a:rPr>
              <a:t> The defect is an irritant which should be repaired, but repair can be deferred until after more serious defect has been fixed. </a:t>
            </a:r>
          </a:p>
          <a:p>
            <a:r>
              <a:rPr lang="en-US" sz="2400" dirty="0">
                <a:latin typeface="Times New Roman" panose="02020603050405020304" pitchFamily="18" charset="0"/>
                <a:cs typeface="Times New Roman" panose="02020603050405020304" pitchFamily="18" charset="0"/>
              </a:rPr>
              <a:t> </a:t>
            </a:r>
          </a:p>
          <a:p>
            <a:r>
              <a:rPr lang="en-US" sz="2800" b="1" dirty="0">
                <a:solidFill>
                  <a:srgbClr val="00B0F0"/>
                </a:solidFill>
                <a:latin typeface="Times New Roman" panose="02020603050405020304" pitchFamily="18" charset="0"/>
                <a:cs typeface="Times New Roman" panose="02020603050405020304" pitchFamily="18" charset="0"/>
              </a:rPr>
              <a:t>Medium:</a:t>
            </a:r>
            <a:r>
              <a:rPr lang="en-US" sz="2400" dirty="0">
                <a:latin typeface="Times New Roman" panose="02020603050405020304" pitchFamily="18" charset="0"/>
                <a:cs typeface="Times New Roman" panose="02020603050405020304" pitchFamily="18" charset="0"/>
              </a:rPr>
              <a:t> The defect should be resolved in the normal course of development activities. It can wait until a new build or version is </a:t>
            </a:r>
            <a:r>
              <a:rPr lang="en-US" sz="2400" dirty="0" smtClean="0">
                <a:latin typeface="Times New Roman" panose="02020603050405020304" pitchFamily="18" charset="0"/>
                <a:cs typeface="Times New Roman" panose="02020603050405020304" pitchFamily="18" charset="0"/>
              </a:rPr>
              <a:t>created</a:t>
            </a:r>
          </a:p>
          <a:p>
            <a:r>
              <a:rPr lang="en-US" sz="2400" dirty="0" smtClean="0">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 The defect must be resolved as soon as possible because the defect is affecting the application or the product severely. The system cannot be used until the repair has been done. </a:t>
            </a:r>
          </a:p>
          <a:p>
            <a:r>
              <a:rPr lang="en-US" sz="2400" dirty="0">
                <a:latin typeface="Times New Roman" panose="02020603050405020304" pitchFamily="18" charset="0"/>
                <a:cs typeface="Times New Roman" panose="02020603050405020304" pitchFamily="18" charset="0"/>
              </a:rPr>
              <a:t> </a:t>
            </a:r>
          </a:p>
          <a:p>
            <a:r>
              <a:rPr lang="en-US" sz="2800" b="1" dirty="0">
                <a:solidFill>
                  <a:srgbClr val="FFFF00"/>
                </a:solidFill>
                <a:latin typeface="Times New Roman" panose="02020603050405020304" pitchFamily="18" charset="0"/>
                <a:cs typeface="Times New Roman" panose="02020603050405020304" pitchFamily="18" charset="0"/>
              </a:rPr>
              <a:t>Few very important scenarios related to the severity and priority which are asked during the interview: </a:t>
            </a:r>
          </a:p>
          <a:p>
            <a:r>
              <a:rPr lang="en-US" sz="2800" b="1" dirty="0">
                <a:solidFill>
                  <a:srgbClr val="92D050"/>
                </a:solidFill>
                <a:latin typeface="Times New Roman" panose="02020603050405020304" pitchFamily="18" charset="0"/>
                <a:cs typeface="Times New Roman" panose="02020603050405020304" pitchFamily="18" charset="0"/>
              </a:rPr>
              <a:t> </a:t>
            </a:r>
          </a:p>
          <a:p>
            <a:r>
              <a:rPr lang="en-US" sz="2400" b="1" dirty="0">
                <a:solidFill>
                  <a:srgbClr val="00B0F0"/>
                </a:solidFill>
                <a:latin typeface="Times New Roman" panose="02020603050405020304" pitchFamily="18" charset="0"/>
                <a:cs typeface="Times New Roman" panose="02020603050405020304" pitchFamily="18" charset="0"/>
              </a:rPr>
              <a:t>High Priority </a:t>
            </a:r>
            <a:r>
              <a:rPr lang="en-US" sz="2400" dirty="0">
                <a:latin typeface="Times New Roman" panose="02020603050405020304" pitchFamily="18" charset="0"/>
                <a:cs typeface="Times New Roman" panose="02020603050405020304" pitchFamily="18" charset="0"/>
              </a:rPr>
              <a:t>&amp; High Severity: An error which occurs on the basic functionality of the application and will not allow the user to use the system.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 site maintaining the student details, on saving record if it, doesn’t allow to save the record then this is high priority and high severity bug) </a:t>
            </a:r>
          </a:p>
          <a:p>
            <a:r>
              <a:rPr lang="en-US" sz="2400" b="1" dirty="0">
                <a:solidFill>
                  <a:srgbClr val="00B0F0"/>
                </a:solidFill>
                <a:latin typeface="Times New Roman" panose="02020603050405020304" pitchFamily="18" charset="0"/>
                <a:cs typeface="Times New Roman" panose="02020603050405020304" pitchFamily="18" charset="0"/>
              </a:rPr>
              <a:t>High Priority &amp; Low Severity</a:t>
            </a:r>
            <a:r>
              <a:rPr lang="en-US" sz="2400" dirty="0">
                <a:latin typeface="Times New Roman" panose="02020603050405020304" pitchFamily="18" charset="0"/>
                <a:cs typeface="Times New Roman" panose="02020603050405020304" pitchFamily="18" charset="0"/>
              </a:rPr>
              <a:t>: The spelling mistakes that happens on the cover page or heading or title of an application. </a:t>
            </a:r>
          </a:p>
          <a:p>
            <a:r>
              <a:rPr lang="en-US" sz="2400" b="1" dirty="0">
                <a:solidFill>
                  <a:srgbClr val="00B0F0"/>
                </a:solidFill>
                <a:latin typeface="Times New Roman" panose="02020603050405020304" pitchFamily="18" charset="0"/>
                <a:cs typeface="Times New Roman" panose="02020603050405020304" pitchFamily="18" charset="0"/>
              </a:rPr>
              <a:t>High Severity &amp; Low Priority</a:t>
            </a:r>
            <a:r>
              <a:rPr lang="en-US" sz="2400" dirty="0">
                <a:latin typeface="Times New Roman" panose="02020603050405020304" pitchFamily="18" charset="0"/>
                <a:cs typeface="Times New Roman" panose="02020603050405020304" pitchFamily="18" charset="0"/>
              </a:rPr>
              <a:t>: An error which occurs on the functionality of the application (for which there is no workaround) and will not allow the user to use the system but on click of link which is rarely used by the end user.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b="1" dirty="0">
                <a:solidFill>
                  <a:srgbClr val="00B0F0"/>
                </a:solidFill>
                <a:latin typeface="Times New Roman" panose="02020603050405020304" pitchFamily="18" charset="0"/>
                <a:cs typeface="Times New Roman" panose="02020603050405020304" pitchFamily="18" charset="0"/>
              </a:rPr>
              <a:t>Low Priority and Low Severity</a:t>
            </a:r>
            <a:r>
              <a:rPr lang="en-US" sz="2400" dirty="0">
                <a:latin typeface="Times New Roman" panose="02020603050405020304" pitchFamily="18" charset="0"/>
                <a:cs typeface="Times New Roman" panose="02020603050405020304" pitchFamily="18" charset="0"/>
              </a:rPr>
              <a:t>: Any cosmetic or spelling issues which is within a paragraph or in the report (Not on cover page, heading, title). </a:t>
            </a:r>
          </a:p>
        </p:txBody>
      </p:sp>
      <p:sp>
        <p:nvSpPr>
          <p:cNvPr id="3" name="Rectangle 2"/>
          <p:cNvSpPr/>
          <p:nvPr/>
        </p:nvSpPr>
        <p:spPr>
          <a:xfrm>
            <a:off x="238539" y="1174418"/>
            <a:ext cx="3874779" cy="707886"/>
          </a:xfrm>
          <a:prstGeom prst="rect">
            <a:avLst/>
          </a:prstGeom>
        </p:spPr>
        <p:txBody>
          <a:bodyPr wrap="none">
            <a:spAutoFit/>
          </a:bodyPr>
          <a:lstStyle/>
          <a:p>
            <a:pPr marL="0" indent="0">
              <a:buNone/>
            </a:pP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Defect Priority:  </a:t>
            </a:r>
          </a:p>
        </p:txBody>
      </p:sp>
      <p:sp>
        <p:nvSpPr>
          <p:cNvPr id="4" name="Rectangle 3"/>
          <p:cNvSpPr/>
          <p:nvPr/>
        </p:nvSpPr>
        <p:spPr>
          <a:xfrm>
            <a:off x="4113318" y="1380589"/>
            <a:ext cx="5141151"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Priority can be of following types</a:t>
            </a:r>
            <a:r>
              <a:rPr lang="en-US" dirty="0">
                <a:latin typeface="Times New Roman" panose="02020603050405020304" pitchFamily="18" charset="0"/>
                <a:cs typeface="Times New Roman" panose="02020603050405020304" pitchFamily="18" charset="0"/>
              </a:rPr>
              <a:t>: </a:t>
            </a:r>
          </a:p>
        </p:txBody>
      </p:sp>
      <p:sp>
        <p:nvSpPr>
          <p:cNvPr id="21" name="Rectangle 20"/>
          <p:cNvSpPr/>
          <p:nvPr/>
        </p:nvSpPr>
        <p:spPr>
          <a:xfrm>
            <a:off x="1998341" y="645388"/>
            <a:ext cx="7784503" cy="584775"/>
          </a:xfrm>
          <a:prstGeom prst="rect">
            <a:avLst/>
          </a:prstGeom>
        </p:spPr>
        <p:txBody>
          <a:bodyPr wrap="none">
            <a:spAutoFit/>
          </a:bodyPr>
          <a:lstStyle/>
          <a:p>
            <a:pPr algn="ctr"/>
            <a:r>
              <a:rPr lang="en-US" sz="3200" b="1" dirty="0">
                <a:solidFill>
                  <a:schemeClr val="accent3">
                    <a:lumMod val="60000"/>
                    <a:lumOff val="40000"/>
                  </a:schemeClr>
                </a:solidFill>
                <a:latin typeface="Times New Roman" panose="02020603050405020304" pitchFamily="18" charset="0"/>
                <a:cs typeface="Times New Roman" panose="02020603050405020304" pitchFamily="18" charset="0"/>
              </a:rPr>
              <a:t>SOFTWARE DEFECTS MANAGEMENT </a:t>
            </a:r>
          </a:p>
        </p:txBody>
      </p:sp>
    </p:spTree>
    <p:extLst>
      <p:ext uri="{BB962C8B-B14F-4D97-AF65-F5344CB8AC3E}">
        <p14:creationId xmlns:p14="http://schemas.microsoft.com/office/powerpoint/2010/main" val="2861524641"/>
      </p:ext>
    </p:extLst>
  </p:cSld>
  <p:clrMapOvr>
    <a:masterClrMapping/>
  </p:clrMapOvr>
  <mc:AlternateContent xmlns:mc="http://schemas.openxmlformats.org/markup-compatibility/2006" xmlns:p14="http://schemas.microsoft.com/office/powerpoint/2010/main">
    <mc:Choice Requires="p14">
      <p:transition spd="slow" p14:dur="2000" advTm="288307"/>
    </mc:Choice>
    <mc:Fallback xmlns="">
      <p:transition spd="slow" advTm="28830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Content Placeholder 1"/>
          <p:cNvSpPr>
            <a:spLocks noGrp="1"/>
          </p:cNvSpPr>
          <p:nvPr>
            <p:ph idx="1"/>
          </p:nvPr>
        </p:nvSpPr>
        <p:spPr>
          <a:xfrm>
            <a:off x="255312" y="2921276"/>
            <a:ext cx="5469627" cy="5967413"/>
          </a:xfrm>
        </p:spPr>
        <p:txBody>
          <a:bodyPr/>
          <a:lstStyle/>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Defect </a:t>
            </a:r>
            <a:r>
              <a:rPr lang="en-US" dirty="0">
                <a:latin typeface="Times New Roman" panose="02020603050405020304" pitchFamily="18" charset="0"/>
                <a:cs typeface="Times New Roman" panose="02020603050405020304" pitchFamily="18" charset="0"/>
              </a:rPr>
              <a:t>life cycle is a cycle which a defect goes through during its lifetime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starts when defect is found and ends when a defect is closed, after ensuring it’s not </a:t>
            </a:r>
            <a:r>
              <a:rPr lang="en-US" dirty="0" smtClean="0">
                <a:latin typeface="Times New Roman" panose="02020603050405020304" pitchFamily="18" charset="0"/>
                <a:cs typeface="Times New Roman" panose="02020603050405020304" pitchFamily="18" charset="0"/>
              </a:rPr>
              <a:t>reproduced.</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Defect life cycle is related to the bug found during testing. </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21241" t="-1" r="21359" b="-730"/>
          <a:stretch/>
        </p:blipFill>
        <p:spPr>
          <a:xfrm>
            <a:off x="5877339" y="2154310"/>
            <a:ext cx="7076661" cy="7904090"/>
          </a:xfrm>
          <a:prstGeom prst="rect">
            <a:avLst/>
          </a:prstGeom>
        </p:spPr>
      </p:pic>
      <p:sp>
        <p:nvSpPr>
          <p:cNvPr id="7" name="Rectangle 6"/>
          <p:cNvSpPr/>
          <p:nvPr/>
        </p:nvSpPr>
        <p:spPr>
          <a:xfrm>
            <a:off x="1073427" y="1077092"/>
            <a:ext cx="11575773" cy="1077218"/>
          </a:xfrm>
          <a:prstGeom prst="rect">
            <a:avLst/>
          </a:prstGeom>
        </p:spPr>
        <p:txBody>
          <a:bodyPr wrap="square">
            <a:spAutoFit/>
          </a:bodyPr>
          <a:lstStyle/>
          <a:p>
            <a:pPr algn="ctr"/>
            <a:r>
              <a:rPr lang="en-US" sz="3200" b="1" u="sng" dirty="0">
                <a:solidFill>
                  <a:schemeClr val="accent2">
                    <a:lumMod val="60000"/>
                    <a:lumOff val="40000"/>
                  </a:schemeClr>
                </a:solidFill>
                <a:latin typeface="Times New Roman" panose="02020603050405020304" pitchFamily="18" charset="0"/>
                <a:cs typeface="Times New Roman" panose="02020603050405020304" pitchFamily="18" charset="0"/>
              </a:rPr>
              <a:t>DEFECT/BUG LIFE CYCLE OR A BUG LIFECYCLE IN SOFTWARE</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 TESTING </a:t>
            </a:r>
            <a:endParaRPr lang="en-US" sz="3200" dirty="0">
              <a:solidFill>
                <a:schemeClr val="accent2">
                  <a:lumMod val="60000"/>
                  <a:lumOff val="40000"/>
                </a:schemeClr>
              </a:solidFill>
            </a:endParaRPr>
          </a:p>
        </p:txBody>
      </p:sp>
    </p:spTree>
    <p:extLst>
      <p:ext uri="{BB962C8B-B14F-4D97-AF65-F5344CB8AC3E}">
        <p14:creationId xmlns:p14="http://schemas.microsoft.com/office/powerpoint/2010/main" val="4205318315"/>
      </p:ext>
    </p:extLst>
  </p:cSld>
  <p:clrMapOvr>
    <a:masterClrMapping/>
  </p:clrMapOvr>
  <mc:AlternateContent xmlns:mc="http://schemas.openxmlformats.org/markup-compatibility/2006" xmlns:p14="http://schemas.microsoft.com/office/powerpoint/2010/main">
    <mc:Choice Requires="p14">
      <p:transition spd="slow" p14:dur="2000" advTm="92590"/>
    </mc:Choice>
    <mc:Fallback xmlns="">
      <p:transition spd="slow" advTm="9259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4" name="Rectangle 3"/>
          <p:cNvSpPr/>
          <p:nvPr/>
        </p:nvSpPr>
        <p:spPr>
          <a:xfrm>
            <a:off x="178905" y="1133061"/>
            <a:ext cx="9819860" cy="10164001"/>
          </a:xfrm>
          <a:prstGeom prst="rect">
            <a:avLst/>
          </a:prstGeom>
        </p:spPr>
        <p:txBody>
          <a:bodyPr wrap="square">
            <a:spAutoFit/>
          </a:bodyPr>
          <a:lstStyle/>
          <a:p>
            <a:pPr marL="6350" marR="543560" indent="-6350">
              <a:lnSpc>
                <a:spcPct val="110000"/>
              </a:lnSpc>
              <a:spcBef>
                <a:spcPts val="0"/>
              </a:spcBef>
              <a:spcAft>
                <a:spcPts val="0"/>
              </a:spcAft>
            </a:pPr>
            <a:r>
              <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Bug </a:t>
            </a:r>
            <a:r>
              <a:rPr lang="en-US" sz="2400" b="1" u="sng"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or defect life cycle includes following steps or status:</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6350" marR="521970" indent="-6350" algn="just">
              <a:lnSpc>
                <a:spcPct val="110000"/>
              </a:lnSpc>
              <a:spcBef>
                <a:spcPts val="0"/>
              </a:spcBef>
              <a:spcAft>
                <a:spcPts val="20"/>
              </a:spcAft>
            </a:pPr>
            <a:r>
              <a:rPr lang="en-US" sz="2400" b="1" dirty="0">
                <a:latin typeface="Times New Roman" panose="02020603050405020304" pitchFamily="18" charset="0"/>
                <a:ea typeface="Verdana" panose="020B0604030504040204" pitchFamily="34" charset="0"/>
                <a:cs typeface="Times New Roman" panose="02020603050405020304" pitchFamily="18" charset="0"/>
              </a:rPr>
              <a:t>New: </a:t>
            </a:r>
            <a:r>
              <a:rPr lang="en-US" sz="2400" dirty="0">
                <a:latin typeface="Times New Roman" panose="02020603050405020304" pitchFamily="18" charset="0"/>
                <a:ea typeface="Verdana" panose="020B0604030504040204" pitchFamily="34" charset="0"/>
                <a:cs typeface="Times New Roman" panose="02020603050405020304" pitchFamily="18" charset="0"/>
              </a:rPr>
              <a:t>When a defect is logged and posted for the first time. Its state is given as new. </a:t>
            </a: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p>
          <a:p>
            <a:pPr marL="6350" marR="521970" indent="-6350" algn="just">
              <a:lnSpc>
                <a:spcPct val="110000"/>
              </a:lnSpc>
              <a:spcBef>
                <a:spcPts val="0"/>
              </a:spcBef>
              <a:spcAft>
                <a:spcPts val="20"/>
              </a:spcAft>
            </a:pPr>
            <a:r>
              <a:rPr lang="en-US" sz="2400" b="1" dirty="0">
                <a:latin typeface="Times New Roman" panose="02020603050405020304" pitchFamily="18" charset="0"/>
                <a:ea typeface="Verdana" panose="020B0604030504040204" pitchFamily="34" charset="0"/>
                <a:cs typeface="Times New Roman" panose="02020603050405020304" pitchFamily="18" charset="0"/>
              </a:rPr>
              <a:t>Assigned: </a:t>
            </a:r>
            <a:r>
              <a:rPr lang="en-US" sz="2400" dirty="0">
                <a:latin typeface="Times New Roman" panose="02020603050405020304" pitchFamily="18" charset="0"/>
                <a:ea typeface="Verdana" panose="020B0604030504040204" pitchFamily="34" charset="0"/>
                <a:cs typeface="Times New Roman" panose="02020603050405020304" pitchFamily="18" charset="0"/>
              </a:rPr>
              <a:t>After the tester has posted the bug, the lead of the tester approves that the bug is</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a:latin typeface="Times New Roman" panose="02020603050405020304" pitchFamily="18" charset="0"/>
                <a:ea typeface="Verdana" panose="020B0604030504040204" pitchFamily="34" charset="0"/>
                <a:cs typeface="Times New Roman" panose="02020603050405020304" pitchFamily="18" charset="0"/>
              </a:rPr>
              <a:t>genuine and he assigns the bug to corresponding developer and the developer team. Its state given as assigned. </a:t>
            </a: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p>
          <a:p>
            <a:pPr marR="651510">
              <a:lnSpc>
                <a:spcPct val="103000"/>
              </a:lnSpc>
              <a:spcBef>
                <a:spcPts val="0"/>
              </a:spcBef>
              <a:spcAft>
                <a:spcPts val="10"/>
              </a:spcAft>
            </a:pPr>
            <a:r>
              <a:rPr lang="en-US" sz="2400" b="1" dirty="0">
                <a:latin typeface="Times New Roman" panose="02020603050405020304" pitchFamily="18" charset="0"/>
                <a:ea typeface="Verdana" panose="020B0604030504040204" pitchFamily="34" charset="0"/>
                <a:cs typeface="Times New Roman" panose="02020603050405020304" pitchFamily="18" charset="0"/>
              </a:rPr>
              <a:t>Open: </a:t>
            </a:r>
            <a:r>
              <a:rPr lang="en-US" sz="2400" dirty="0">
                <a:latin typeface="Times New Roman" panose="02020603050405020304" pitchFamily="18" charset="0"/>
                <a:ea typeface="Verdana" panose="020B0604030504040204" pitchFamily="34" charset="0"/>
                <a:cs typeface="Times New Roman" panose="02020603050405020304" pitchFamily="18" charset="0"/>
              </a:rPr>
              <a:t>At this state the developer has started analyzing and working on the defect fix.  </a:t>
            </a:r>
          </a:p>
          <a:p>
            <a:pPr marL="6350" marR="521970" indent="-6350" algn="just">
              <a:lnSpc>
                <a:spcPct val="110000"/>
              </a:lnSpc>
              <a:spcBef>
                <a:spcPts val="0"/>
              </a:spcBef>
              <a:spcAft>
                <a:spcPts val="20"/>
              </a:spcAft>
            </a:pPr>
            <a:r>
              <a:rPr lang="en-US" sz="2400" b="1" dirty="0">
                <a:latin typeface="Times New Roman" panose="02020603050405020304" pitchFamily="18" charset="0"/>
                <a:ea typeface="Verdana" panose="020B0604030504040204" pitchFamily="34" charset="0"/>
                <a:cs typeface="Times New Roman" panose="02020603050405020304" pitchFamily="18" charset="0"/>
              </a:rPr>
              <a:t>Fixed: </a:t>
            </a:r>
            <a:r>
              <a:rPr lang="en-US" sz="2400" dirty="0">
                <a:latin typeface="Times New Roman" panose="02020603050405020304" pitchFamily="18" charset="0"/>
                <a:ea typeface="Verdana" panose="020B0604030504040204" pitchFamily="34" charset="0"/>
                <a:cs typeface="Times New Roman" panose="02020603050405020304" pitchFamily="18" charset="0"/>
              </a:rPr>
              <a:t>When developer makes necessary code changes and verifies the changes then he/she can</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a:latin typeface="Times New Roman" panose="02020603050405020304" pitchFamily="18" charset="0"/>
                <a:ea typeface="Verdana" panose="020B0604030504040204" pitchFamily="34" charset="0"/>
                <a:cs typeface="Times New Roman" panose="02020603050405020304" pitchFamily="18" charset="0"/>
              </a:rPr>
              <a:t>make bug status as ‘Fixed’ and the bug is passed to testing team.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Pending retest: </a:t>
            </a:r>
            <a:r>
              <a:rPr lang="en-US" sz="2400" dirty="0">
                <a:latin typeface="Times New Roman" panose="02020603050405020304" pitchFamily="18" charset="0"/>
                <a:cs typeface="Times New Roman" panose="02020603050405020304" pitchFamily="18" charset="0"/>
              </a:rPr>
              <a:t>After fixing the defect the developer has given that particular code for retesting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the tester. Here the testing is pending on the testers end. Hence its status is pending retest.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Retest: </a:t>
            </a:r>
            <a:r>
              <a:rPr lang="en-US" sz="2400" dirty="0">
                <a:latin typeface="Times New Roman" panose="02020603050405020304" pitchFamily="18" charset="0"/>
                <a:cs typeface="Times New Roman" panose="02020603050405020304" pitchFamily="18" charset="0"/>
              </a:rPr>
              <a:t>At this stage the tester do the retesting of the changed code which developer has given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him to check whether the defect got fixed or not.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Verified: </a:t>
            </a:r>
            <a:r>
              <a:rPr lang="en-US" sz="2400" dirty="0">
                <a:latin typeface="Times New Roman" panose="02020603050405020304" pitchFamily="18" charset="0"/>
                <a:cs typeface="Times New Roman" panose="02020603050405020304" pitchFamily="18" charset="0"/>
              </a:rPr>
              <a:t>The tester tests the bug again after it got fixed by the developer. If the bug is not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present in the software, he approves that the bug is fixed and changes the status to “verified”. </a:t>
            </a:r>
          </a:p>
          <a:p>
            <a:r>
              <a:rPr lang="en-US" sz="2400" dirty="0">
                <a:latin typeface="Times New Roman" panose="02020603050405020304" pitchFamily="18" charset="0"/>
                <a:cs typeface="Times New Roman" panose="02020603050405020304" pitchFamily="18" charset="0"/>
              </a:rPr>
              <a:t> </a:t>
            </a:r>
          </a:p>
          <a:p>
            <a:pPr marL="6350" marR="521970" indent="-6350" algn="just">
              <a:lnSpc>
                <a:spcPct val="110000"/>
              </a:lnSpc>
              <a:spcBef>
                <a:spcPts val="0"/>
              </a:spcBef>
              <a:spcAft>
                <a:spcPts val="20"/>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p:cNvPicPr>
            <a:picLocks noChangeAspect="1"/>
          </p:cNvPicPr>
          <p:nvPr/>
        </p:nvPicPr>
        <p:blipFill rotWithShape="1">
          <a:blip r:embed="rId3"/>
          <a:srcRect l="7499" t="2235" r="8248"/>
          <a:stretch/>
        </p:blipFill>
        <p:spPr>
          <a:xfrm>
            <a:off x="9839739" y="1396578"/>
            <a:ext cx="3571461" cy="6992048"/>
          </a:xfrm>
          <a:prstGeom prst="rect">
            <a:avLst/>
          </a:prstGeom>
        </p:spPr>
      </p:pic>
      <p:sp>
        <p:nvSpPr>
          <p:cNvPr id="8" name="Rectangle 7"/>
          <p:cNvSpPr/>
          <p:nvPr/>
        </p:nvSpPr>
        <p:spPr>
          <a:xfrm>
            <a:off x="540027" y="343055"/>
            <a:ext cx="8984973" cy="954107"/>
          </a:xfrm>
          <a:prstGeom prst="rect">
            <a:avLst/>
          </a:prstGeom>
        </p:spPr>
        <p:txBody>
          <a:bodyPr wrap="square">
            <a:spAutoFit/>
          </a:bodyPr>
          <a:lstStyle/>
          <a:p>
            <a:pPr algn="ct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DEFECT/BUG LIFE CYCLE OR A BUG LIFECYCLE IN SOFTWARE</a:t>
            </a: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 TESTING </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556250953"/>
      </p:ext>
    </p:extLst>
  </p:cSld>
  <p:clrMapOvr>
    <a:masterClrMapping/>
  </p:clrMapOvr>
  <mc:AlternateContent xmlns:mc="http://schemas.openxmlformats.org/markup-compatibility/2006" xmlns:p14="http://schemas.microsoft.com/office/powerpoint/2010/main">
    <mc:Choice Requires="p14">
      <p:transition spd="slow" p14:dur="2000" advTm="247396"/>
    </mc:Choice>
    <mc:Fallback xmlns="">
      <p:transition spd="slow" advTm="24739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0" y="949702"/>
            <a:ext cx="9561443" cy="895629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Reopen: </a:t>
            </a:r>
            <a:r>
              <a:rPr lang="en-US" sz="2400" dirty="0">
                <a:latin typeface="Times New Roman" panose="02020603050405020304" pitchFamily="18" charset="0"/>
                <a:cs typeface="Times New Roman" panose="02020603050405020304" pitchFamily="18" charset="0"/>
              </a:rPr>
              <a:t>If the bug still exists even after the bug is fixed by the developer, the tester changes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status to “reopened”. The bug goes through the life cycle once again.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Closed: </a:t>
            </a:r>
            <a:r>
              <a:rPr lang="en-US" sz="2400" dirty="0">
                <a:latin typeface="Times New Roman" panose="02020603050405020304" pitchFamily="18" charset="0"/>
                <a:cs typeface="Times New Roman" panose="02020603050405020304" pitchFamily="18" charset="0"/>
              </a:rPr>
              <a:t>Once the bug is fixed, it is tested by the tester. If the tester feels that the bug no longer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exists in the software, he changes the status of the bug to “closed”. This state means that the bug is fixed, tested and approved.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Duplicate: </a:t>
            </a:r>
            <a:r>
              <a:rPr lang="en-US" sz="2400" dirty="0">
                <a:latin typeface="Times New Roman" panose="02020603050405020304" pitchFamily="18" charset="0"/>
                <a:cs typeface="Times New Roman" panose="02020603050405020304" pitchFamily="18" charset="0"/>
              </a:rPr>
              <a:t>If the bug is repeated twice or the two bugs mention the same concept of the bug,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 one bug status is changed to “duplicate“.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Rejected: </a:t>
            </a:r>
            <a:r>
              <a:rPr lang="en-US" sz="2400" dirty="0">
                <a:latin typeface="Times New Roman" panose="02020603050405020304" pitchFamily="18" charset="0"/>
                <a:cs typeface="Times New Roman" panose="02020603050405020304" pitchFamily="18" charset="0"/>
              </a:rPr>
              <a:t>If the developer feels that the bug is not genuine, he rejects the bug. Then the state of</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bug is changed to “rejected”.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Deferred: </a:t>
            </a:r>
            <a:r>
              <a:rPr lang="en-US" sz="2400" dirty="0">
                <a:latin typeface="Times New Roman" panose="02020603050405020304" pitchFamily="18" charset="0"/>
                <a:cs typeface="Times New Roman" panose="02020603050405020304" pitchFamily="18" charset="0"/>
              </a:rPr>
              <a:t>The bug, changed to deferred state means the bug is expected to be fixed in next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releases. The reasons for changing the bug to this state have many factors. Some of them are priority of the bug may be low, lack of time for the release or the bug may not have major effect on the software. </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Not a bug:</a:t>
            </a:r>
            <a:r>
              <a:rPr lang="en-US" sz="2400" dirty="0">
                <a:latin typeface="Times New Roman" panose="02020603050405020304" pitchFamily="18" charset="0"/>
                <a:cs typeface="Times New Roman" panose="02020603050405020304" pitchFamily="18" charset="0"/>
              </a:rPr>
              <a:t> The state given as “Not a bug” if there is no change in the functionality of the 	 </a:t>
            </a:r>
          </a:p>
          <a:p>
            <a:r>
              <a:rPr lang="en-US" sz="2400" dirty="0">
                <a:latin typeface="Times New Roman" panose="02020603050405020304" pitchFamily="18" charset="0"/>
                <a:cs typeface="Times New Roman" panose="02020603050405020304" pitchFamily="18" charset="0"/>
              </a:rPr>
              <a:t>Application. For an example: If customer asks for some change in the look and field of the application like change of color of some text then it is not a bug but just some change in the looks of the application. </a:t>
            </a:r>
          </a:p>
        </p:txBody>
      </p:sp>
      <p:pic>
        <p:nvPicPr>
          <p:cNvPr id="8" name="Picture 7"/>
          <p:cNvPicPr>
            <a:picLocks noChangeAspect="1"/>
          </p:cNvPicPr>
          <p:nvPr/>
        </p:nvPicPr>
        <p:blipFill rotWithShape="1">
          <a:blip r:embed="rId3"/>
          <a:srcRect l="21241" t="-1" r="21359" b="-730"/>
          <a:stretch/>
        </p:blipFill>
        <p:spPr>
          <a:xfrm>
            <a:off x="9485243" y="1106209"/>
            <a:ext cx="3733800" cy="7904090"/>
          </a:xfrm>
          <a:prstGeom prst="rect">
            <a:avLst/>
          </a:prstGeom>
        </p:spPr>
      </p:pic>
      <p:sp>
        <p:nvSpPr>
          <p:cNvPr id="9" name="Rectangle 8"/>
          <p:cNvSpPr/>
          <p:nvPr/>
        </p:nvSpPr>
        <p:spPr>
          <a:xfrm>
            <a:off x="540027" y="152102"/>
            <a:ext cx="8984973" cy="954107"/>
          </a:xfrm>
          <a:prstGeom prst="rect">
            <a:avLst/>
          </a:prstGeom>
        </p:spPr>
        <p:txBody>
          <a:bodyPr wrap="square">
            <a:spAutoFit/>
          </a:bodyPr>
          <a:lstStyle/>
          <a:p>
            <a:pPr algn="ct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DEFECT/BUG LIFE CYCLE OR A BUG LIFECYCLE IN SOFTWARE</a:t>
            </a: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 TESTING </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1129364165"/>
      </p:ext>
    </p:extLst>
  </p:cSld>
  <p:clrMapOvr>
    <a:masterClrMapping/>
  </p:clrMapOvr>
  <mc:AlternateContent xmlns:mc="http://schemas.openxmlformats.org/markup-compatibility/2006" xmlns:p14="http://schemas.microsoft.com/office/powerpoint/2010/main">
    <mc:Choice Requires="p14">
      <p:transition spd="slow" p14:dur="2000" advTm="166418"/>
    </mc:Choice>
    <mc:Fallback xmlns="">
      <p:transition spd="slow" advTm="16641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0" y="1163386"/>
            <a:ext cx="13258800" cy="664797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Defect report or Bug report consists of the following information: </a:t>
            </a:r>
          </a:p>
          <a:p>
            <a:r>
              <a:rPr lang="en-US" sz="2400" dirty="0">
                <a:latin typeface="Times New Roman" panose="02020603050405020304" pitchFamily="18" charset="0"/>
                <a:cs typeface="Times New Roman" panose="02020603050405020304" pitchFamily="18" charset="0"/>
              </a:rPr>
              <a:t>1.	Bug ID – Every bug or defect has it’s unique identification number </a:t>
            </a:r>
          </a:p>
          <a:p>
            <a:r>
              <a:rPr lang="en-US" sz="2400" dirty="0">
                <a:latin typeface="Times New Roman" panose="02020603050405020304" pitchFamily="18" charset="0"/>
                <a:cs typeface="Times New Roman" panose="02020603050405020304" pitchFamily="18" charset="0"/>
              </a:rPr>
              <a:t>2.	Bug Description – This includes the abstract of the issue. </a:t>
            </a:r>
          </a:p>
          <a:p>
            <a:pPr marL="457200" indent="-457200">
              <a:buAutoNum type="arabicPeriod" startAt="3"/>
            </a:pPr>
            <a:r>
              <a:rPr lang="en-US" sz="2400" dirty="0" smtClean="0">
                <a:latin typeface="Times New Roman" panose="02020603050405020304" pitchFamily="18" charset="0"/>
                <a:cs typeface="Times New Roman" panose="02020603050405020304" pitchFamily="18" charset="0"/>
              </a:rPr>
              <a:t>      Product </a:t>
            </a:r>
            <a:r>
              <a:rPr lang="en-US" sz="2400" dirty="0">
                <a:latin typeface="Times New Roman" panose="02020603050405020304" pitchFamily="18" charset="0"/>
                <a:cs typeface="Times New Roman" panose="02020603050405020304" pitchFamily="18" charset="0"/>
              </a:rPr>
              <a:t>Version – This includes the product version of the application in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the defect </a:t>
            </a:r>
            <a:r>
              <a:rPr lang="en-US" sz="2400" dirty="0" smtClean="0">
                <a:latin typeface="Times New Roman" panose="02020603050405020304" pitchFamily="18" charset="0"/>
                <a:cs typeface="Times New Roman" panose="02020603050405020304" pitchFamily="18" charset="0"/>
              </a:rPr>
              <a:t>is found</a:t>
            </a:r>
            <a:r>
              <a:rPr lang="en-US" sz="2400" dirty="0">
                <a:latin typeface="Times New Roman" panose="02020603050405020304" pitchFamily="18" charset="0"/>
                <a:cs typeface="Times New Roman" panose="02020603050405020304" pitchFamily="18" charset="0"/>
              </a:rPr>
              <a:t>. </a:t>
            </a:r>
          </a:p>
          <a:p>
            <a:pPr marL="457200" indent="-457200">
              <a:buAutoNum type="arabicPeriod" startAt="4"/>
            </a:pPr>
            <a:r>
              <a:rPr lang="en-US" sz="2400" dirty="0" smtClean="0">
                <a:latin typeface="Times New Roman" panose="02020603050405020304" pitchFamily="18" charset="0"/>
                <a:cs typeface="Times New Roman" panose="02020603050405020304" pitchFamily="18" charset="0"/>
              </a:rPr>
              <a:t>      Detail </a:t>
            </a:r>
            <a:r>
              <a:rPr lang="en-US" sz="2400" dirty="0">
                <a:latin typeface="Times New Roman" panose="02020603050405020304" pitchFamily="18" charset="0"/>
                <a:cs typeface="Times New Roman" panose="02020603050405020304" pitchFamily="18" charset="0"/>
              </a:rPr>
              <a:t>Steps – This includes the detailed steps of the issue with the </a:t>
            </a:r>
            <a:r>
              <a:rPr lang="en-US" sz="2400" dirty="0" smtClean="0">
                <a:latin typeface="Times New Roman" panose="02020603050405020304" pitchFamily="18" charset="0"/>
                <a:cs typeface="Times New Roman" panose="02020603050405020304" pitchFamily="18" charset="0"/>
              </a:rPr>
              <a:t>screenshots </a:t>
            </a:r>
            <a:r>
              <a:rPr lang="en-US" sz="2400" dirty="0">
                <a:latin typeface="Times New Roman" panose="02020603050405020304" pitchFamily="18" charset="0"/>
                <a:cs typeface="Times New Roman" panose="02020603050405020304" pitchFamily="18" charset="0"/>
              </a:rPr>
              <a:t>attached so </a:t>
            </a:r>
            <a:r>
              <a:rPr lang="en-US" sz="2400" dirty="0" smtClean="0">
                <a:latin typeface="Times New Roman" panose="02020603050405020304" pitchFamily="18" charset="0"/>
                <a:cs typeface="Times New Roman" panose="02020603050405020304" pitchFamily="18" charset="0"/>
              </a:rPr>
              <a:t>that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developers </a:t>
            </a:r>
            <a:r>
              <a:rPr lang="en-US" sz="2400" dirty="0">
                <a:latin typeface="Times New Roman" panose="02020603050405020304" pitchFamily="18" charset="0"/>
                <a:cs typeface="Times New Roman" panose="02020603050405020304" pitchFamily="18" charset="0"/>
              </a:rPr>
              <a:t>can recreate it. </a:t>
            </a:r>
          </a:p>
          <a:p>
            <a:r>
              <a:rPr lang="en-US" sz="2400" dirty="0">
                <a:latin typeface="Times New Roman" panose="02020603050405020304" pitchFamily="18" charset="0"/>
                <a:cs typeface="Times New Roman" panose="02020603050405020304" pitchFamily="18" charset="0"/>
              </a:rPr>
              <a:t>5.	Date Raised – This includes the Date when the bug is reported </a:t>
            </a:r>
          </a:p>
          <a:p>
            <a:r>
              <a:rPr lang="en-US" sz="2400" dirty="0">
                <a:latin typeface="Times New Roman" panose="02020603050405020304" pitchFamily="18" charset="0"/>
                <a:cs typeface="Times New Roman" panose="02020603050405020304" pitchFamily="18" charset="0"/>
              </a:rPr>
              <a:t>6.	Reported By – This includes the details of the tester who reported the  </a:t>
            </a:r>
            <a:r>
              <a:rPr lang="en-US" sz="2400" dirty="0" smtClean="0">
                <a:latin typeface="Times New Roman" panose="02020603050405020304" pitchFamily="18" charset="0"/>
                <a:cs typeface="Times New Roman" panose="02020603050405020304" pitchFamily="18" charset="0"/>
              </a:rPr>
              <a:t>bug </a:t>
            </a:r>
            <a:r>
              <a:rPr lang="en-US" sz="2400" dirty="0">
                <a:latin typeface="Times New Roman" panose="02020603050405020304" pitchFamily="18" charset="0"/>
                <a:cs typeface="Times New Roman" panose="02020603050405020304" pitchFamily="18" charset="0"/>
              </a:rPr>
              <a:t>like Name and ID </a:t>
            </a:r>
          </a:p>
          <a:p>
            <a:pPr marL="457200" indent="-457200">
              <a:buAutoNum type="arabicPeriod" startAt="7"/>
            </a:pPr>
            <a:r>
              <a:rPr lang="en-US" sz="2400" dirty="0" smtClean="0">
                <a:latin typeface="Times New Roman" panose="02020603050405020304" pitchFamily="18" charset="0"/>
                <a:cs typeface="Times New Roman" panose="02020603050405020304" pitchFamily="18" charset="0"/>
              </a:rPr>
              <a:t>      Status </a:t>
            </a:r>
            <a:r>
              <a:rPr lang="en-US" sz="2400" dirty="0">
                <a:latin typeface="Times New Roman" panose="02020603050405020304" pitchFamily="18" charset="0"/>
                <a:cs typeface="Times New Roman" panose="02020603050405020304" pitchFamily="18" charset="0"/>
              </a:rPr>
              <a:t>– This field includes the Status of the defect like New, Assigned,  </a:t>
            </a:r>
            <a:r>
              <a:rPr lang="en-US" sz="2400" dirty="0" smtClean="0">
                <a:latin typeface="Times New Roman" panose="02020603050405020304" pitchFamily="18" charset="0"/>
                <a:cs typeface="Times New Roman" panose="02020603050405020304" pitchFamily="18" charset="0"/>
              </a:rPr>
              <a:t>Open</a:t>
            </a:r>
            <a:r>
              <a:rPr lang="en-US" sz="2400" dirty="0">
                <a:latin typeface="Times New Roman" panose="02020603050405020304" pitchFamily="18" charset="0"/>
                <a:cs typeface="Times New Roman" panose="02020603050405020304" pitchFamily="18" charset="0"/>
              </a:rPr>
              <a:t>, Retest,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Verification</a:t>
            </a:r>
            <a:r>
              <a:rPr lang="en-US" sz="2400" dirty="0">
                <a:latin typeface="Times New Roman" panose="02020603050405020304" pitchFamily="18" charset="0"/>
                <a:cs typeface="Times New Roman" panose="02020603050405020304" pitchFamily="18" charset="0"/>
              </a:rPr>
              <a:t>, Closed, Failed, Deferred, etc. </a:t>
            </a:r>
          </a:p>
          <a:p>
            <a:r>
              <a:rPr lang="en-US" sz="2400" dirty="0">
                <a:latin typeface="Times New Roman" panose="02020603050405020304" pitchFamily="18" charset="0"/>
                <a:cs typeface="Times New Roman" panose="02020603050405020304" pitchFamily="18" charset="0"/>
              </a:rPr>
              <a:t>8.	Fixed by – This field includes the details of the developer who fixed it like </a:t>
            </a:r>
            <a:r>
              <a:rPr lang="en-US" sz="2400" dirty="0" smtClean="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and ID </a:t>
            </a:r>
          </a:p>
          <a:p>
            <a:r>
              <a:rPr lang="en-US" sz="2400" dirty="0">
                <a:latin typeface="Times New Roman" panose="02020603050405020304" pitchFamily="18" charset="0"/>
                <a:cs typeface="Times New Roman" panose="02020603050405020304" pitchFamily="18" charset="0"/>
              </a:rPr>
              <a:t>9.	Date Closed – This includes the Date when the bug is closed </a:t>
            </a:r>
          </a:p>
          <a:p>
            <a:pPr marL="457200" indent="-457200">
              <a:buAutoNum type="arabicPeriod" startAt="10"/>
            </a:pPr>
            <a:r>
              <a:rPr lang="en-US" sz="2400" dirty="0" smtClean="0">
                <a:latin typeface="Times New Roman" panose="02020603050405020304" pitchFamily="18" charset="0"/>
                <a:cs typeface="Times New Roman" panose="02020603050405020304" pitchFamily="18" charset="0"/>
              </a:rPr>
              <a:t>      Severity </a:t>
            </a:r>
            <a:r>
              <a:rPr lang="en-US" sz="2400" dirty="0">
                <a:latin typeface="Times New Roman" panose="02020603050405020304" pitchFamily="18" charset="0"/>
                <a:cs typeface="Times New Roman" panose="02020603050405020304" pitchFamily="18" charset="0"/>
              </a:rPr>
              <a:t>– Based on the severity (Critical, Major or Minor) it tells us </a:t>
            </a:r>
            <a:r>
              <a:rPr lang="en-US" sz="2400" dirty="0" smtClean="0">
                <a:latin typeface="Times New Roman" panose="02020603050405020304" pitchFamily="18" charset="0"/>
                <a:cs typeface="Times New Roman" panose="02020603050405020304" pitchFamily="18" charset="0"/>
              </a:rPr>
              <a:t>about </a:t>
            </a:r>
            <a:r>
              <a:rPr lang="en-US" sz="2400" dirty="0">
                <a:latin typeface="Times New Roman" panose="02020603050405020304" pitchFamily="18" charset="0"/>
                <a:cs typeface="Times New Roman" panose="02020603050405020304" pitchFamily="18" charset="0"/>
              </a:rPr>
              <a:t>impact of the </a:t>
            </a:r>
            <a:r>
              <a:rPr lang="en-US" sz="2400" dirty="0" smtClean="0">
                <a:latin typeface="Times New Roman" panose="02020603050405020304" pitchFamily="18" charset="0"/>
                <a:cs typeface="Times New Roman" panose="02020603050405020304" pitchFamily="18" charset="0"/>
              </a:rPr>
              <a:t>defect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bug in the software application </a:t>
            </a:r>
          </a:p>
          <a:p>
            <a:pPr marL="457200" indent="-457200">
              <a:buAutoNum type="arabicPeriod" startAt="11"/>
            </a:pPr>
            <a:r>
              <a:rPr lang="en-US" sz="2400" dirty="0" smtClean="0">
                <a:latin typeface="Times New Roman" panose="02020603050405020304" pitchFamily="18" charset="0"/>
                <a:cs typeface="Times New Roman" panose="02020603050405020304" pitchFamily="18" charset="0"/>
              </a:rPr>
              <a:t>      Priority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on the Priority set (High/Medium/Low) the order of fixing the defect can </a:t>
            </a:r>
            <a:r>
              <a:rPr lang="en-US" sz="2400" dirty="0" smtClean="0">
                <a:latin typeface="Times New Roman" panose="02020603050405020304" pitchFamily="18" charset="0"/>
                <a:cs typeface="Times New Roman" panose="02020603050405020304" pitchFamily="18" charset="0"/>
              </a:rPr>
              <a:t>be</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made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77275970"/>
              </p:ext>
            </p:extLst>
          </p:nvPr>
        </p:nvGraphicFramePr>
        <p:xfrm>
          <a:off x="1610140" y="7482315"/>
          <a:ext cx="11131827" cy="2309116"/>
        </p:xfrm>
        <a:graphic>
          <a:graphicData uri="http://schemas.openxmlformats.org/drawingml/2006/table">
            <a:tbl>
              <a:tblPr firstRow="1" firstCol="1" bandRow="1">
                <a:tableStyleId>{5C22544A-7EE6-4342-B048-85BDC9FD1C3A}</a:tableStyleId>
              </a:tblPr>
              <a:tblGrid>
                <a:gridCol w="808492"/>
                <a:gridCol w="898901"/>
                <a:gridCol w="1137915"/>
                <a:gridCol w="905137"/>
                <a:gridCol w="1021526"/>
                <a:gridCol w="1277167"/>
                <a:gridCol w="927999"/>
                <a:gridCol w="858373"/>
                <a:gridCol w="1045427"/>
                <a:gridCol w="1136877"/>
                <a:gridCol w="1114013"/>
              </a:tblGrid>
              <a:tr h="339783">
                <a:tc>
                  <a:txBody>
                    <a:bodyPr/>
                    <a:lstStyle/>
                    <a:p>
                      <a:pPr marL="10668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Bug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13271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Bug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6040"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Product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794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Detail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14224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Date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4135"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Reported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7310"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Status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98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Fixed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7620" indent="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Date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53340"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Severity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6731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Priority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r h="320578">
                <a:tc>
                  <a:txBody>
                    <a:bodyPr/>
                    <a:lstStyle/>
                    <a:p>
                      <a:pPr marL="0" marR="4445" indent="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ID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85090" marR="0" indent="0" algn="l">
                        <a:lnSpc>
                          <a:spcPct val="107000"/>
                        </a:lnSpc>
                        <a:spcBef>
                          <a:spcPts val="0"/>
                        </a:spcBef>
                        <a:spcAft>
                          <a:spcPts val="0"/>
                        </a:spcAft>
                      </a:pPr>
                      <a:r>
                        <a:rPr lang="en-US" sz="2000" b="1" dirty="0" err="1">
                          <a:solidFill>
                            <a:schemeClr val="tx1"/>
                          </a:solidFill>
                          <a:effectLst/>
                          <a:latin typeface="Times New Roman" panose="02020603050405020304" pitchFamily="18" charset="0"/>
                          <a:cs typeface="Times New Roman" panose="02020603050405020304" pitchFamily="18" charset="0"/>
                        </a:rPr>
                        <a:t>Desc</a:t>
                      </a:r>
                      <a:r>
                        <a:rPr lang="en-US" sz="2000" b="1" dirty="0">
                          <a:solidFill>
                            <a:schemeClr val="tx1"/>
                          </a:solidFill>
                          <a:effectLst/>
                          <a:latin typeface="Times New Roman" panose="02020603050405020304" pitchFamily="18" charset="0"/>
                          <a:cs typeface="Times New Roman" panose="02020603050405020304" pitchFamily="18" charset="0"/>
                        </a:rPr>
                        <a:t>.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125730" marR="0" indent="0" algn="l">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Vision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80010" marR="0" indent="0" algn="l">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Steps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76835" marR="0" indent="0" algn="l">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Raised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6350" indent="0" algn="ctr">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By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000" b="1">
                          <a:solidFill>
                            <a:schemeClr val="tx1"/>
                          </a:solidFill>
                          <a:effectLst/>
                          <a:latin typeface="Times New Roman" panose="02020603050405020304" pitchFamily="18" charset="0"/>
                          <a:cs typeface="Times New Roman" panose="02020603050405020304" pitchFamily="18" charset="0"/>
                        </a:rPr>
                        <a:t> </a:t>
                      </a:r>
                      <a:endParaRPr lang="en-US" sz="2800" b="1" i="1">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7620" indent="0" algn="ctr">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by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79375" marR="0" indent="0" algn="l">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Closed </a:t>
                      </a:r>
                      <a:endParaRPr lang="en-US" sz="2800" b="1"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r h="342245">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254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r h="339783">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254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r h="337321">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2540"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r h="339783">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81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2540"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8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c>
                  <a:txBody>
                    <a:bodyPr/>
                    <a:lstStyle/>
                    <a:p>
                      <a:pPr marL="3175" marR="0" indent="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8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1270" marR="0" marT="15240" marB="0">
                    <a:solidFill>
                      <a:schemeClr val="accent4">
                        <a:lumMod val="75000"/>
                      </a:schemeClr>
                    </a:solidFill>
                  </a:tcPr>
                </a:tc>
              </a:tr>
            </a:tbl>
          </a:graphicData>
        </a:graphic>
      </p:graphicFrame>
      <p:sp>
        <p:nvSpPr>
          <p:cNvPr id="11" name="Rectangle 10"/>
          <p:cNvSpPr/>
          <p:nvPr/>
        </p:nvSpPr>
        <p:spPr>
          <a:xfrm>
            <a:off x="540027" y="343055"/>
            <a:ext cx="8984973" cy="954107"/>
          </a:xfrm>
          <a:prstGeom prst="rect">
            <a:avLst/>
          </a:prstGeom>
        </p:spPr>
        <p:txBody>
          <a:bodyPr wrap="square">
            <a:spAutoFit/>
          </a:bodyPr>
          <a:lstStyle/>
          <a:p>
            <a:pPr algn="ct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DEFECT/BUG LIFE CYCLE OR A BUG LIFECYCLE IN SOFTWARE</a:t>
            </a: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u="sng" dirty="0">
                <a:solidFill>
                  <a:schemeClr val="accent2">
                    <a:lumMod val="60000"/>
                    <a:lumOff val="40000"/>
                  </a:schemeClr>
                </a:solidFill>
                <a:latin typeface="Times New Roman" panose="02020603050405020304" pitchFamily="18" charset="0"/>
                <a:cs typeface="Times New Roman" panose="02020603050405020304" pitchFamily="18" charset="0"/>
              </a:rPr>
              <a:t> TESTING </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444468238"/>
      </p:ext>
    </p:extLst>
  </p:cSld>
  <p:clrMapOvr>
    <a:masterClrMapping/>
  </p:clrMapOvr>
  <mc:AlternateContent xmlns:mc="http://schemas.openxmlformats.org/markup-compatibility/2006" xmlns:p14="http://schemas.microsoft.com/office/powerpoint/2010/main">
    <mc:Choice Requires="p14">
      <p:transition spd="slow" p14:dur="2000" advTm="167578"/>
    </mc:Choice>
    <mc:Fallback xmlns="">
      <p:transition spd="slow" advTm="16757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pic>
        <p:nvPicPr>
          <p:cNvPr id="6" name="Content Placeholder 5"/>
          <p:cNvPicPr>
            <a:picLocks noGrp="1"/>
          </p:cNvPicPr>
          <p:nvPr>
            <p:ph idx="1"/>
          </p:nvPr>
        </p:nvPicPr>
        <p:blipFill>
          <a:blip r:embed="rId3"/>
          <a:stretch>
            <a:fillRect/>
          </a:stretch>
        </p:blipFill>
        <p:spPr>
          <a:xfrm>
            <a:off x="377687" y="1504597"/>
            <a:ext cx="12543183" cy="8195994"/>
          </a:xfrm>
          <a:prstGeom prst="rect">
            <a:avLst/>
          </a:prstGeom>
        </p:spPr>
      </p:pic>
    </p:spTree>
    <p:extLst>
      <p:ext uri="{BB962C8B-B14F-4D97-AF65-F5344CB8AC3E}">
        <p14:creationId xmlns:p14="http://schemas.microsoft.com/office/powerpoint/2010/main" val="3479147842"/>
      </p:ext>
    </p:extLst>
  </p:cSld>
  <p:clrMapOvr>
    <a:masterClrMapping/>
  </p:clrMapOvr>
  <mc:AlternateContent xmlns:mc="http://schemas.openxmlformats.org/markup-compatibility/2006" xmlns:p14="http://schemas.microsoft.com/office/powerpoint/2010/main">
    <mc:Choice Requires="p14">
      <p:transition spd="slow" p14:dur="2000" advTm="294821"/>
    </mc:Choice>
    <mc:Fallback xmlns="">
      <p:transition spd="slow" advTm="2948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3" name="Rectangle 12"/>
          <p:cNvSpPr/>
          <p:nvPr/>
        </p:nvSpPr>
        <p:spPr>
          <a:xfrm>
            <a:off x="0" y="1528648"/>
            <a:ext cx="5506278" cy="2246769"/>
          </a:xfrm>
          <a:prstGeom prst="rect">
            <a:avLst/>
          </a:prstGeom>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Important Defect Metrics </a:t>
            </a:r>
            <a:r>
              <a:rPr lang="en-US" sz="2800" b="1" dirty="0" smtClean="0">
                <a:solidFill>
                  <a:srgbClr val="FFFF00"/>
                </a:solidFill>
                <a:latin typeface="Times New Roman" panose="02020603050405020304" pitchFamily="18" charset="0"/>
                <a:cs typeface="Times New Roman" panose="02020603050405020304" pitchFamily="18" charset="0"/>
              </a:rPr>
              <a:t> </a:t>
            </a:r>
            <a:endParaRPr lang="en-US" sz="2800" b="1"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Back the above scenario. The developer and test teams have reviews the defects reported. Here is the result of that discussion </a:t>
            </a:r>
          </a:p>
        </p:txBody>
      </p:sp>
      <p:sp>
        <p:nvSpPr>
          <p:cNvPr id="14" name="Rectangle 13"/>
          <p:cNvSpPr/>
          <p:nvPr/>
        </p:nvSpPr>
        <p:spPr>
          <a:xfrm>
            <a:off x="556044" y="4836497"/>
            <a:ext cx="9362665" cy="2887394"/>
          </a:xfrm>
          <a:prstGeom prst="rect">
            <a:avLst/>
          </a:prstGeom>
        </p:spPr>
        <p:txBody>
          <a:bodyPr wrap="square">
            <a:spAutoFit/>
          </a:bodyPr>
          <a:lstStyle/>
          <a:p>
            <a:pPr marL="114300">
              <a:lnSpc>
                <a:spcPct val="107000"/>
              </a:lnSpc>
              <a:spcBef>
                <a:spcPts val="0"/>
              </a:spcBef>
              <a:spcAft>
                <a:spcPts val="0"/>
              </a:spcAft>
            </a:pPr>
            <a:endPar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114300">
              <a:lnSpc>
                <a:spcPct val="107000"/>
              </a:lnSpc>
              <a:spcBef>
                <a:spcPts val="0"/>
              </a:spcBef>
              <a:spcAft>
                <a:spcPts val="0"/>
              </a:spcAft>
            </a:pPr>
            <a:r>
              <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Q. How </a:t>
            </a:r>
            <a:r>
              <a:rPr lang="en-US" sz="2400" b="1" u="sng"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to measure and evaluate the quality of the test execution?</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120"/>
              </a:spcAft>
            </a:pPr>
            <a:r>
              <a:rPr lang="en-US" sz="1600" dirty="0">
                <a:latin typeface="Times New Roman" panose="02020603050405020304" pitchFamily="18" charset="0"/>
                <a:ea typeface="Verdana" panose="020B0604030504040204" pitchFamily="34" charset="0"/>
                <a:cs typeface="Times New Roman" panose="02020603050405020304" pitchFamily="18" charset="0"/>
              </a:rPr>
              <a:t> </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marL="409575" marR="47625" indent="-342900">
              <a:lnSpc>
                <a:spcPct val="11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Verdana" panose="020B0604030504040204" pitchFamily="34" charset="0"/>
                <a:cs typeface="Times New Roman" panose="02020603050405020304" pitchFamily="18" charset="0"/>
              </a:rPr>
              <a:t>This is a question which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every</a:t>
            </a:r>
          </a:p>
          <a:p>
            <a:pPr marL="66675" marR="47625">
              <a:lnSpc>
                <a:spcPct val="11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Test Manager  wants </a:t>
            </a:r>
            <a:r>
              <a:rPr lang="en-US" sz="2400" dirty="0">
                <a:latin typeface="Times New Roman" panose="02020603050405020304" pitchFamily="18" charset="0"/>
                <a:ea typeface="Verdana" panose="020B0604030504040204" pitchFamily="34" charset="0"/>
                <a:cs typeface="Times New Roman" panose="02020603050405020304" pitchFamily="18" charset="0"/>
              </a:rPr>
              <a:t>to know.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409575" marR="47625" indent="-342900">
              <a:lnSpc>
                <a:spcPct val="117000"/>
              </a:lnSpc>
              <a:spcBef>
                <a:spcPts val="0"/>
              </a:spcBef>
              <a:spcAft>
                <a:spcPts val="0"/>
              </a:spcAft>
              <a:buFont typeface="Wingdings" panose="05000000000000000000" pitchFamily="2" charset="2"/>
              <a:buChar char="ü"/>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There </a:t>
            </a:r>
            <a:r>
              <a:rPr lang="en-US" sz="2400" dirty="0">
                <a:latin typeface="Times New Roman" panose="02020603050405020304" pitchFamily="18" charset="0"/>
                <a:ea typeface="Verdana" panose="020B0604030504040204" pitchFamily="34" charset="0"/>
                <a:cs typeface="Times New Roman" panose="02020603050405020304" pitchFamily="18" charset="0"/>
              </a:rPr>
              <a:t>are 2 parameters which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you</a:t>
            </a:r>
          </a:p>
          <a:p>
            <a:pPr marL="66675" marR="47625">
              <a:lnSpc>
                <a:spcPct val="11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can </a:t>
            </a:r>
            <a:r>
              <a:rPr lang="en-US" sz="2400" dirty="0">
                <a:latin typeface="Times New Roman" panose="02020603050405020304" pitchFamily="18" charset="0"/>
                <a:ea typeface="Verdana" panose="020B0604030504040204" pitchFamily="34" charset="0"/>
                <a:cs typeface="Times New Roman" panose="02020603050405020304" pitchFamily="18" charset="0"/>
              </a:rPr>
              <a:t>consider as following </a:t>
            </a:r>
            <a:endParaRPr lang="en-US" sz="2000"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9" name="Picture 18"/>
          <p:cNvPicPr/>
          <p:nvPr/>
        </p:nvPicPr>
        <p:blipFill>
          <a:blip r:embed="rId3"/>
          <a:stretch>
            <a:fillRect/>
          </a:stretch>
        </p:blipFill>
        <p:spPr>
          <a:xfrm>
            <a:off x="5983839" y="5824330"/>
            <a:ext cx="7136296" cy="4060163"/>
          </a:xfrm>
          <a:prstGeom prst="rect">
            <a:avLst/>
          </a:prstGeom>
        </p:spPr>
      </p:pic>
      <p:sp>
        <p:nvSpPr>
          <p:cNvPr id="15" name="Rectangle 14"/>
          <p:cNvSpPr/>
          <p:nvPr/>
        </p:nvSpPr>
        <p:spPr>
          <a:xfrm>
            <a:off x="162335" y="6996708"/>
            <a:ext cx="5907155" cy="460895"/>
          </a:xfrm>
          <a:prstGeom prst="rect">
            <a:avLst/>
          </a:prstGeom>
        </p:spPr>
        <p:txBody>
          <a:bodyPr wrap="square">
            <a:spAutoFit/>
          </a:bodyPr>
          <a:lstStyle/>
          <a:p>
            <a:pPr>
              <a:lnSpc>
                <a:spcPct val="107000"/>
              </a:lnSpc>
              <a:spcBef>
                <a:spcPts val="0"/>
              </a:spcBef>
              <a:spcAft>
                <a:spcPts val="0"/>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endParaRPr lang="en-US" sz="32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3" name="Picture 22"/>
          <p:cNvPicPr>
            <a:picLocks noChangeAspect="1"/>
          </p:cNvPicPr>
          <p:nvPr/>
        </p:nvPicPr>
        <p:blipFill>
          <a:blip r:embed="rId4"/>
          <a:stretch>
            <a:fillRect/>
          </a:stretch>
        </p:blipFill>
        <p:spPr>
          <a:xfrm>
            <a:off x="5376042" y="467568"/>
            <a:ext cx="7273158" cy="4590686"/>
          </a:xfrm>
          <a:prstGeom prst="rect">
            <a:avLst/>
          </a:prstGeom>
        </p:spPr>
      </p:pic>
      <p:sp>
        <p:nvSpPr>
          <p:cNvPr id="16" name="Rectangle 15"/>
          <p:cNvSpPr/>
          <p:nvPr/>
        </p:nvSpPr>
        <p:spPr>
          <a:xfrm>
            <a:off x="1492879" y="664481"/>
            <a:ext cx="3300904" cy="646331"/>
          </a:xfrm>
          <a:prstGeom prst="rect">
            <a:avLst/>
          </a:prstGeom>
        </p:spPr>
        <p:txBody>
          <a:bodyPr wrap="none">
            <a:spAutoFit/>
          </a:bodyPr>
          <a:lstStyle/>
          <a:p>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Defect Metrics  </a:t>
            </a:r>
          </a:p>
        </p:txBody>
      </p:sp>
    </p:spTree>
    <p:extLst>
      <p:ext uri="{BB962C8B-B14F-4D97-AF65-F5344CB8AC3E}">
        <p14:creationId xmlns:p14="http://schemas.microsoft.com/office/powerpoint/2010/main" val="237265500"/>
      </p:ext>
    </p:extLst>
  </p:cSld>
  <p:clrMapOvr>
    <a:masterClrMapping/>
  </p:clrMapOvr>
  <mc:AlternateContent xmlns:mc="http://schemas.openxmlformats.org/markup-compatibility/2006" xmlns:p14="http://schemas.microsoft.com/office/powerpoint/2010/main">
    <mc:Choice Requires="p14">
      <p:transition spd="slow" p14:dur="2000" advTm="80151"/>
    </mc:Choice>
    <mc:Fallback xmlns="">
      <p:transition spd="slow" advTm="8015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3" name="Rectangle 12"/>
          <p:cNvSpPr/>
          <p:nvPr/>
        </p:nvSpPr>
        <p:spPr>
          <a:xfrm>
            <a:off x="-30845" y="2125881"/>
            <a:ext cx="5506278" cy="2246769"/>
          </a:xfrm>
          <a:prstGeom prst="rect">
            <a:avLst/>
          </a:prstGeom>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Important Defect Metrics </a:t>
            </a:r>
            <a:r>
              <a:rPr lang="en-US" sz="2800" b="1" dirty="0" smtClean="0">
                <a:solidFill>
                  <a:srgbClr val="FFFF00"/>
                </a:solidFill>
                <a:latin typeface="Times New Roman" panose="02020603050405020304" pitchFamily="18" charset="0"/>
                <a:cs typeface="Times New Roman" panose="02020603050405020304" pitchFamily="18" charset="0"/>
              </a:rPr>
              <a:t> </a:t>
            </a:r>
            <a:endParaRPr lang="en-US" sz="2800" b="1"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Back the above scenario. The developer and test teams have reviews the defects reported.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Here </a:t>
            </a:r>
            <a:r>
              <a:rPr lang="en-US" sz="2800" dirty="0">
                <a:latin typeface="Times New Roman" panose="02020603050405020304" pitchFamily="18" charset="0"/>
                <a:cs typeface="Times New Roman" panose="02020603050405020304" pitchFamily="18" charset="0"/>
              </a:rPr>
              <a:t>is the result of that discussion </a:t>
            </a:r>
          </a:p>
        </p:txBody>
      </p:sp>
      <p:sp>
        <p:nvSpPr>
          <p:cNvPr id="14" name="Rectangle 13"/>
          <p:cNvSpPr/>
          <p:nvPr/>
        </p:nvSpPr>
        <p:spPr>
          <a:xfrm>
            <a:off x="556044" y="4836497"/>
            <a:ext cx="9362665" cy="2887394"/>
          </a:xfrm>
          <a:prstGeom prst="rect">
            <a:avLst/>
          </a:prstGeom>
        </p:spPr>
        <p:txBody>
          <a:bodyPr wrap="square">
            <a:spAutoFit/>
          </a:bodyPr>
          <a:lstStyle/>
          <a:p>
            <a:pPr marL="114300">
              <a:lnSpc>
                <a:spcPct val="107000"/>
              </a:lnSpc>
              <a:spcBef>
                <a:spcPts val="0"/>
              </a:spcBef>
              <a:spcAft>
                <a:spcPts val="0"/>
              </a:spcAft>
            </a:pPr>
            <a:endPar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114300">
              <a:lnSpc>
                <a:spcPct val="107000"/>
              </a:lnSpc>
              <a:spcBef>
                <a:spcPts val="0"/>
              </a:spcBef>
              <a:spcAft>
                <a:spcPts val="0"/>
              </a:spcAft>
            </a:pPr>
            <a:r>
              <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Q. How </a:t>
            </a:r>
            <a:r>
              <a:rPr lang="en-US" sz="2400" b="1" u="sng"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to measure and evaluate the quality of the test execution?</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120"/>
              </a:spcAft>
            </a:pPr>
            <a:r>
              <a:rPr lang="en-US" sz="1600" dirty="0">
                <a:latin typeface="Times New Roman" panose="02020603050405020304" pitchFamily="18" charset="0"/>
                <a:ea typeface="Verdana" panose="020B0604030504040204" pitchFamily="34" charset="0"/>
                <a:cs typeface="Times New Roman" panose="02020603050405020304" pitchFamily="18" charset="0"/>
              </a:rPr>
              <a:t> </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marL="409575" marR="47625" indent="-342900">
              <a:lnSpc>
                <a:spcPct val="11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Verdana" panose="020B0604030504040204" pitchFamily="34" charset="0"/>
                <a:cs typeface="Times New Roman" panose="02020603050405020304" pitchFamily="18" charset="0"/>
              </a:rPr>
              <a:t>This is a question which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every</a:t>
            </a:r>
          </a:p>
          <a:p>
            <a:pPr marL="66675" marR="47625">
              <a:lnSpc>
                <a:spcPct val="11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Test Manager  wants </a:t>
            </a:r>
            <a:r>
              <a:rPr lang="en-US" sz="2400" dirty="0">
                <a:latin typeface="Times New Roman" panose="02020603050405020304" pitchFamily="18" charset="0"/>
                <a:ea typeface="Verdana" panose="020B0604030504040204" pitchFamily="34" charset="0"/>
                <a:cs typeface="Times New Roman" panose="02020603050405020304" pitchFamily="18" charset="0"/>
              </a:rPr>
              <a:t>to know.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409575" marR="47625" indent="-342900">
              <a:lnSpc>
                <a:spcPct val="117000"/>
              </a:lnSpc>
              <a:spcBef>
                <a:spcPts val="0"/>
              </a:spcBef>
              <a:spcAft>
                <a:spcPts val="0"/>
              </a:spcAft>
              <a:buFont typeface="Wingdings" panose="05000000000000000000" pitchFamily="2" charset="2"/>
              <a:buChar char="ü"/>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There </a:t>
            </a:r>
            <a:r>
              <a:rPr lang="en-US" sz="2400" dirty="0">
                <a:latin typeface="Times New Roman" panose="02020603050405020304" pitchFamily="18" charset="0"/>
                <a:ea typeface="Verdana" panose="020B0604030504040204" pitchFamily="34" charset="0"/>
                <a:cs typeface="Times New Roman" panose="02020603050405020304" pitchFamily="18" charset="0"/>
              </a:rPr>
              <a:t>are 2 parameters which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you</a:t>
            </a:r>
          </a:p>
          <a:p>
            <a:pPr marL="66675" marR="47625">
              <a:lnSpc>
                <a:spcPct val="11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can </a:t>
            </a:r>
            <a:r>
              <a:rPr lang="en-US" sz="2400" dirty="0">
                <a:latin typeface="Times New Roman" panose="02020603050405020304" pitchFamily="18" charset="0"/>
                <a:ea typeface="Verdana" panose="020B0604030504040204" pitchFamily="34" charset="0"/>
                <a:cs typeface="Times New Roman" panose="02020603050405020304" pitchFamily="18" charset="0"/>
              </a:rPr>
              <a:t>consider as following </a:t>
            </a:r>
            <a:endParaRPr lang="en-US" sz="2000"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9" name="Picture 18"/>
          <p:cNvPicPr/>
          <p:nvPr/>
        </p:nvPicPr>
        <p:blipFill>
          <a:blip r:embed="rId3"/>
          <a:stretch>
            <a:fillRect/>
          </a:stretch>
        </p:blipFill>
        <p:spPr>
          <a:xfrm>
            <a:off x="5983839" y="5824330"/>
            <a:ext cx="7136296" cy="4060163"/>
          </a:xfrm>
          <a:prstGeom prst="rect">
            <a:avLst/>
          </a:prstGeom>
        </p:spPr>
      </p:pic>
      <p:sp>
        <p:nvSpPr>
          <p:cNvPr id="15" name="Rectangle 14"/>
          <p:cNvSpPr/>
          <p:nvPr/>
        </p:nvSpPr>
        <p:spPr>
          <a:xfrm>
            <a:off x="162335" y="6996708"/>
            <a:ext cx="5907155" cy="460895"/>
          </a:xfrm>
          <a:prstGeom prst="rect">
            <a:avLst/>
          </a:prstGeom>
        </p:spPr>
        <p:txBody>
          <a:bodyPr wrap="square">
            <a:spAutoFit/>
          </a:bodyPr>
          <a:lstStyle/>
          <a:p>
            <a:pPr>
              <a:lnSpc>
                <a:spcPct val="107000"/>
              </a:lnSpc>
              <a:spcBef>
                <a:spcPts val="0"/>
              </a:spcBef>
              <a:spcAft>
                <a:spcPts val="0"/>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endParaRPr lang="en-US" sz="32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3" name="Picture 22"/>
          <p:cNvPicPr>
            <a:picLocks noChangeAspect="1"/>
          </p:cNvPicPr>
          <p:nvPr/>
        </p:nvPicPr>
        <p:blipFill>
          <a:blip r:embed="rId4"/>
          <a:stretch>
            <a:fillRect/>
          </a:stretch>
        </p:blipFill>
        <p:spPr>
          <a:xfrm>
            <a:off x="5376042" y="467568"/>
            <a:ext cx="7273158" cy="4590686"/>
          </a:xfrm>
          <a:prstGeom prst="rect">
            <a:avLst/>
          </a:prstGeom>
        </p:spPr>
      </p:pic>
      <p:sp>
        <p:nvSpPr>
          <p:cNvPr id="5" name="Rectangle 4"/>
          <p:cNvSpPr/>
          <p:nvPr/>
        </p:nvSpPr>
        <p:spPr>
          <a:xfrm>
            <a:off x="1492879" y="664481"/>
            <a:ext cx="3300904" cy="646331"/>
          </a:xfrm>
          <a:prstGeom prst="rect">
            <a:avLst/>
          </a:prstGeom>
        </p:spPr>
        <p:txBody>
          <a:bodyPr wrap="none">
            <a:spAutoFit/>
          </a:bodyPr>
          <a:lstStyle/>
          <a:p>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Defect Metrics  </a:t>
            </a:r>
          </a:p>
        </p:txBody>
      </p:sp>
    </p:spTree>
    <p:extLst>
      <p:ext uri="{BB962C8B-B14F-4D97-AF65-F5344CB8AC3E}">
        <p14:creationId xmlns:p14="http://schemas.microsoft.com/office/powerpoint/2010/main" val="2485598685"/>
      </p:ext>
    </p:extLst>
  </p:cSld>
  <p:clrMapOvr>
    <a:masterClrMapping/>
  </p:clrMapOvr>
  <mc:AlternateContent xmlns:mc="http://schemas.openxmlformats.org/markup-compatibility/2006" xmlns:p14="http://schemas.microsoft.com/office/powerpoint/2010/main">
    <mc:Choice Requires="p14">
      <p:transition spd="slow" p14:dur="2000" advTm="50622"/>
    </mc:Choice>
    <mc:Fallback xmlns="">
      <p:transition spd="slow" advTm="5062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5" name="Rectangle 14"/>
          <p:cNvSpPr/>
          <p:nvPr/>
        </p:nvSpPr>
        <p:spPr>
          <a:xfrm>
            <a:off x="159026" y="1754490"/>
            <a:ext cx="7374835" cy="8052910"/>
          </a:xfrm>
          <a:prstGeom prst="rect">
            <a:avLst/>
          </a:prstGeom>
        </p:spPr>
        <p:txBody>
          <a:bodyPr wrap="square">
            <a:spAutoFit/>
          </a:bodyPr>
          <a:lstStyle/>
          <a:p>
            <a:pPr marL="62865" indent="-6350">
              <a:lnSpc>
                <a:spcPct val="112000"/>
              </a:lnSpc>
              <a:spcBef>
                <a:spcPts val="0"/>
              </a:spcBef>
              <a:spcAft>
                <a:spcPts val="15"/>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In </a:t>
            </a:r>
            <a:r>
              <a:rPr lang="en-US" sz="2400" dirty="0">
                <a:latin typeface="Times New Roman" panose="02020603050405020304" pitchFamily="18" charset="0"/>
                <a:ea typeface="Verdana" panose="020B0604030504040204" pitchFamily="34" charset="0"/>
                <a:cs typeface="Times New Roman" panose="02020603050405020304" pitchFamily="18" charset="0"/>
              </a:rPr>
              <a:t>the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given </a:t>
            </a:r>
            <a:r>
              <a:rPr lang="en-US" sz="2400" dirty="0">
                <a:latin typeface="Times New Roman" panose="02020603050405020304" pitchFamily="18" charset="0"/>
                <a:ea typeface="Verdana" panose="020B0604030504040204" pitchFamily="34" charset="0"/>
                <a:cs typeface="Times New Roman" panose="02020603050405020304" pitchFamily="18" charset="0"/>
              </a:rPr>
              <a:t>scenario, you can calculate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the</a:t>
            </a:r>
          </a:p>
          <a:p>
            <a:pPr marL="62865" indent="-6350">
              <a:lnSpc>
                <a:spcPct val="112000"/>
              </a:lnSpc>
              <a:spcBef>
                <a:spcPts val="0"/>
              </a:spcBef>
              <a:spcAft>
                <a:spcPts val="15"/>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b="1" dirty="0">
                <a:latin typeface="Times New Roman" panose="02020603050405020304" pitchFamily="18" charset="0"/>
                <a:ea typeface="Verdana" panose="020B0604030504040204" pitchFamily="34" charset="0"/>
                <a:cs typeface="Times New Roman" panose="02020603050405020304" pitchFamily="18" charset="0"/>
              </a:rPr>
              <a:t>defection rejection ratio</a:t>
            </a:r>
            <a:r>
              <a:rPr lang="en-US" sz="2400" dirty="0">
                <a:latin typeface="Times New Roman" panose="02020603050405020304" pitchFamily="18" charset="0"/>
                <a:ea typeface="Verdana" panose="020B0604030504040204" pitchFamily="34" charset="0"/>
                <a:cs typeface="Times New Roman" panose="02020603050405020304" pitchFamily="18" charset="0"/>
              </a:rPr>
              <a:t> (DRR) is </a:t>
            </a:r>
            <a:r>
              <a:rPr lang="en-US" sz="2400" b="1" dirty="0">
                <a:latin typeface="Times New Roman" panose="02020603050405020304" pitchFamily="18" charset="0"/>
                <a:ea typeface="Verdana" panose="020B0604030504040204" pitchFamily="34" charset="0"/>
                <a:cs typeface="Times New Roman" panose="02020603050405020304" pitchFamily="18" charset="0"/>
              </a:rPr>
              <a:t>20/84 = </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62865" marR="2932430" indent="-6350">
              <a:lnSpc>
                <a:spcPct val="105000"/>
              </a:lnSpc>
              <a:spcBef>
                <a:spcPts val="0"/>
              </a:spcBef>
              <a:spcAft>
                <a:spcPts val="55"/>
              </a:spcAft>
            </a:pPr>
            <a:r>
              <a:rPr lang="en-US" sz="2400" b="1" dirty="0">
                <a:latin typeface="Times New Roman" panose="02020603050405020304" pitchFamily="18" charset="0"/>
                <a:ea typeface="Verdana" panose="020B0604030504040204" pitchFamily="34" charset="0"/>
                <a:cs typeface="Times New Roman" panose="02020603050405020304" pitchFamily="18" charset="0"/>
              </a:rPr>
              <a:t>0.238 (23.8</a:t>
            </a: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b="1" dirty="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p>
          <a:p>
            <a:pPr marL="62865" indent="-6350">
              <a:lnSpc>
                <a:spcPct val="112000"/>
              </a:lnSpc>
              <a:spcBef>
                <a:spcPts val="0"/>
              </a:spcBef>
              <a:spcAft>
                <a:spcPts val="15"/>
              </a:spcAft>
            </a:pPr>
            <a:endParaRPr lang="en-US" sz="280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endParaRPr lang="en-US" sz="2800" dirty="0" smtClean="0">
              <a:solidFill>
                <a:srgbClr val="FFFF00"/>
              </a:solidFill>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r>
              <a:rPr lang="en-US" sz="2800" dirty="0" smtClean="0">
                <a:solidFill>
                  <a:srgbClr val="FFFF00"/>
                </a:solidFill>
                <a:latin typeface="Times New Roman" panose="02020603050405020304" pitchFamily="18" charset="0"/>
                <a:ea typeface="Verdana" panose="020B0604030504040204" pitchFamily="34" charset="0"/>
                <a:cs typeface="Times New Roman" panose="02020603050405020304" pitchFamily="18" charset="0"/>
              </a:rPr>
              <a:t>Another </a:t>
            </a:r>
            <a:r>
              <a:rPr lang="en-US" sz="280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example</a:t>
            </a:r>
            <a:r>
              <a:rPr lang="en-US" sz="240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a:t>
            </a:r>
            <a:r>
              <a:rPr lang="en-US" sz="2400" dirty="0">
                <a:latin typeface="Times New Roman" panose="02020603050405020304" pitchFamily="18" charset="0"/>
                <a:ea typeface="Verdana" panose="020B0604030504040204" pitchFamily="34" charset="0"/>
                <a:cs typeface="Times New Roman" panose="02020603050405020304" pitchFamily="18" charset="0"/>
              </a:rPr>
              <a:t> supposed the Bank website has total </a:t>
            </a:r>
            <a:r>
              <a:rPr lang="en-US" sz="2400" b="1" dirty="0">
                <a:latin typeface="Times New Roman" panose="02020603050405020304" pitchFamily="18" charset="0"/>
                <a:ea typeface="Verdana" panose="020B0604030504040204" pitchFamily="34" charset="0"/>
                <a:cs typeface="Times New Roman" panose="02020603050405020304" pitchFamily="18" charset="0"/>
              </a:rPr>
              <a:t>64</a:t>
            </a:r>
            <a:r>
              <a:rPr lang="en-US" sz="2400" dirty="0">
                <a:latin typeface="Times New Roman" panose="02020603050405020304" pitchFamily="18" charset="0"/>
                <a:ea typeface="Verdana" panose="020B0604030504040204" pitchFamily="34" charset="0"/>
                <a:cs typeface="Times New Roman" panose="02020603050405020304" pitchFamily="18" charset="0"/>
              </a:rPr>
              <a:t> defects, but your testing team only detect </a:t>
            </a:r>
            <a:r>
              <a:rPr lang="en-US" sz="2400" b="1" dirty="0">
                <a:latin typeface="Times New Roman" panose="02020603050405020304" pitchFamily="18" charset="0"/>
                <a:ea typeface="Verdana" panose="020B0604030504040204" pitchFamily="34" charset="0"/>
                <a:cs typeface="Times New Roman" panose="02020603050405020304" pitchFamily="18" charset="0"/>
              </a:rPr>
              <a:t>44</a:t>
            </a:r>
            <a:r>
              <a:rPr lang="en-US" sz="2400" dirty="0">
                <a:latin typeface="Times New Roman" panose="02020603050405020304" pitchFamily="18" charset="0"/>
                <a:ea typeface="Verdana" panose="020B0604030504040204" pitchFamily="34" charset="0"/>
                <a:cs typeface="Times New Roman" panose="02020603050405020304" pitchFamily="18" charset="0"/>
              </a:rPr>
              <a:t>defects i.e. they missed </a:t>
            </a:r>
            <a:r>
              <a:rPr lang="en-US" sz="2400" b="1" dirty="0">
                <a:latin typeface="Times New Roman" panose="02020603050405020304" pitchFamily="18" charset="0"/>
                <a:ea typeface="Verdana" panose="020B0604030504040204" pitchFamily="34" charset="0"/>
                <a:cs typeface="Times New Roman" panose="02020603050405020304" pitchFamily="18" charset="0"/>
              </a:rPr>
              <a:t>20</a:t>
            </a:r>
            <a:r>
              <a:rPr lang="en-US" sz="2400" dirty="0">
                <a:latin typeface="Times New Roman" panose="02020603050405020304" pitchFamily="18" charset="0"/>
                <a:ea typeface="Verdana" panose="020B0604030504040204" pitchFamily="34" charset="0"/>
                <a:cs typeface="Times New Roman" panose="02020603050405020304" pitchFamily="18" charset="0"/>
              </a:rPr>
              <a:t> defects.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62865" indent="-6350">
              <a:lnSpc>
                <a:spcPct val="112000"/>
              </a:lnSpc>
              <a:spcBef>
                <a:spcPts val="0"/>
              </a:spcBef>
              <a:spcAft>
                <a:spcPts val="15"/>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Therefore</a:t>
            </a:r>
            <a:r>
              <a:rPr lang="en-US" sz="2400" dirty="0">
                <a:latin typeface="Times New Roman" panose="02020603050405020304" pitchFamily="18" charset="0"/>
                <a:ea typeface="Verdana" panose="020B0604030504040204" pitchFamily="34" charset="0"/>
                <a:cs typeface="Times New Roman" panose="02020603050405020304" pitchFamily="18" charset="0"/>
              </a:rPr>
              <a:t>, you can calculate the defect leakage ratio (DLR) is 20/64 = </a:t>
            </a:r>
            <a:r>
              <a:rPr lang="en-US" sz="2400" b="1" dirty="0">
                <a:latin typeface="Times New Roman" panose="02020603050405020304" pitchFamily="18" charset="0"/>
                <a:ea typeface="Verdana" panose="020B0604030504040204" pitchFamily="34" charset="0"/>
                <a:cs typeface="Times New Roman" panose="02020603050405020304" pitchFamily="18" charset="0"/>
              </a:rPr>
              <a:t>0.312</a:t>
            </a:r>
            <a:r>
              <a:rPr lang="en-US" sz="2400" dirty="0">
                <a:latin typeface="Times New Roman" panose="02020603050405020304" pitchFamily="18" charset="0"/>
                <a:ea typeface="Verdana" panose="020B0604030504040204" pitchFamily="34" charset="0"/>
                <a:cs typeface="Times New Roman" panose="02020603050405020304" pitchFamily="18" charset="0"/>
              </a:rPr>
              <a:t>(31.2 %). </a:t>
            </a: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6350" indent="-6350">
              <a:lnSpc>
                <a:spcPct val="112000"/>
              </a:lnSpc>
              <a:spcBef>
                <a:spcPts val="0"/>
              </a:spcBef>
              <a:spcAft>
                <a:spcPts val="15"/>
              </a:spcAft>
            </a:pPr>
            <a:r>
              <a:rPr lang="en-US" sz="2400" baseline="-25000" dirty="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1" name="Picture 10"/>
          <p:cNvPicPr/>
          <p:nvPr/>
        </p:nvPicPr>
        <p:blipFill>
          <a:blip r:embed="rId3"/>
          <a:stretch>
            <a:fillRect/>
          </a:stretch>
        </p:blipFill>
        <p:spPr>
          <a:xfrm>
            <a:off x="2362669" y="8302939"/>
            <a:ext cx="4276670" cy="1504461"/>
          </a:xfrm>
          <a:prstGeom prst="rect">
            <a:avLst/>
          </a:prstGeom>
        </p:spPr>
      </p:pic>
      <p:pic>
        <p:nvPicPr>
          <p:cNvPr id="2" name="Picture 1"/>
          <p:cNvPicPr>
            <a:picLocks noChangeAspect="1"/>
          </p:cNvPicPr>
          <p:nvPr/>
        </p:nvPicPr>
        <p:blipFill>
          <a:blip r:embed="rId4"/>
          <a:stretch>
            <a:fillRect/>
          </a:stretch>
        </p:blipFill>
        <p:spPr>
          <a:xfrm>
            <a:off x="6138042" y="848692"/>
            <a:ext cx="7273158" cy="4590686"/>
          </a:xfrm>
          <a:prstGeom prst="rect">
            <a:avLst/>
          </a:prstGeom>
        </p:spPr>
      </p:pic>
      <p:pic>
        <p:nvPicPr>
          <p:cNvPr id="16" name="Picture 15"/>
          <p:cNvPicPr/>
          <p:nvPr/>
        </p:nvPicPr>
        <p:blipFill rotWithShape="1">
          <a:blip r:embed="rId5"/>
          <a:srcRect l="3893" t="11260" r="2513" b="63770"/>
          <a:stretch/>
        </p:blipFill>
        <p:spPr>
          <a:xfrm>
            <a:off x="72887" y="1754490"/>
            <a:ext cx="6065155" cy="948953"/>
          </a:xfrm>
          <a:prstGeom prst="rect">
            <a:avLst/>
          </a:prstGeom>
        </p:spPr>
      </p:pic>
      <p:pic>
        <p:nvPicPr>
          <p:cNvPr id="18" name="Picture 17"/>
          <p:cNvPicPr/>
          <p:nvPr/>
        </p:nvPicPr>
        <p:blipFill rotWithShape="1">
          <a:blip r:embed="rId5"/>
          <a:srcRect l="3336" t="60708" r="10592" b="12365"/>
          <a:stretch/>
        </p:blipFill>
        <p:spPr>
          <a:xfrm>
            <a:off x="7116418" y="6376969"/>
            <a:ext cx="5532782" cy="990919"/>
          </a:xfrm>
          <a:prstGeom prst="rect">
            <a:avLst/>
          </a:prstGeom>
        </p:spPr>
      </p:pic>
      <p:sp>
        <p:nvSpPr>
          <p:cNvPr id="19" name="Rectangle 18"/>
          <p:cNvSpPr/>
          <p:nvPr/>
        </p:nvSpPr>
        <p:spPr>
          <a:xfrm>
            <a:off x="1492879" y="664481"/>
            <a:ext cx="3647152" cy="707886"/>
          </a:xfrm>
          <a:prstGeom prst="rect">
            <a:avLst/>
          </a:prstGeom>
        </p:spPr>
        <p:txBody>
          <a:bodyPr wrap="none">
            <a:spAutoFit/>
          </a:bodyPr>
          <a:lstStyle/>
          <a:p>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Defect Metrics  </a:t>
            </a:r>
          </a:p>
        </p:txBody>
      </p:sp>
    </p:spTree>
    <p:extLst>
      <p:ext uri="{BB962C8B-B14F-4D97-AF65-F5344CB8AC3E}">
        <p14:creationId xmlns:p14="http://schemas.microsoft.com/office/powerpoint/2010/main" val="2803833889"/>
      </p:ext>
    </p:extLst>
  </p:cSld>
  <p:clrMapOvr>
    <a:masterClrMapping/>
  </p:clrMapOvr>
  <mc:AlternateContent xmlns:mc="http://schemas.openxmlformats.org/markup-compatibility/2006" xmlns:p14="http://schemas.microsoft.com/office/powerpoint/2010/main">
    <mc:Choice Requires="p14">
      <p:transition spd="slow" p14:dur="2000" advTm="97002"/>
    </mc:Choice>
    <mc:Fallback xmlns="">
      <p:transition spd="slow" advTm="9700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301486" y="1934587"/>
            <a:ext cx="9442174" cy="8463855"/>
          </a:xfrm>
          <a:prstGeom prst="rect">
            <a:avLst/>
          </a:prstGeom>
        </p:spPr>
        <p:txBody>
          <a:bodyPr wrap="square">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smaller value of DRR and DLR is, the better quality of test execution is. </a:t>
            </a:r>
            <a:endParaRPr lang="en-US" sz="3200" dirty="0" smtClean="0">
              <a:latin typeface="Times New Roman" panose="02020603050405020304" pitchFamily="18" charset="0"/>
              <a:cs typeface="Times New Roman" panose="02020603050405020304" pitchFamily="18" charset="0"/>
            </a:endParaRPr>
          </a:p>
          <a:p>
            <a:r>
              <a:rPr lang="en-US" sz="3200" dirty="0" smtClean="0">
                <a:solidFill>
                  <a:srgbClr val="00B0F0"/>
                </a:solidFill>
                <a:latin typeface="Times New Roman" panose="02020603050405020304" pitchFamily="18" charset="0"/>
                <a:cs typeface="Times New Roman" panose="02020603050405020304" pitchFamily="18" charset="0"/>
              </a:rPr>
              <a:t>Q. What </a:t>
            </a:r>
            <a:r>
              <a:rPr lang="en-US" sz="3200" dirty="0">
                <a:solidFill>
                  <a:srgbClr val="00B0F0"/>
                </a:solidFill>
                <a:latin typeface="Times New Roman" panose="02020603050405020304" pitchFamily="18" charset="0"/>
                <a:cs typeface="Times New Roman" panose="02020603050405020304" pitchFamily="18" charset="0"/>
              </a:rPr>
              <a:t>is the ratio range which is acceptable? </a:t>
            </a:r>
            <a:endParaRPr lang="en-US" sz="3200" dirty="0" smtClean="0">
              <a:solidFill>
                <a:srgbClr val="00B0F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range could be defined and accepted base in the project target or you may refer the metrics of similar projects. </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 this project, the recommended value of acceptable ratio is 5 ~ 10%. It means the quality of test execution is low. You should find countermeasure to reduce these ratios such as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Improve the testing skills of member.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Spend more time for testing execution, especially for reviewing the test execution results. </a:t>
            </a:r>
          </a:p>
          <a:p>
            <a:r>
              <a:rPr lang="en-US" sz="3200" dirty="0">
                <a:latin typeface="Times New Roman" panose="02020603050405020304" pitchFamily="18" charset="0"/>
                <a:cs typeface="Times New Roman" panose="02020603050405020304" pitchFamily="18" charset="0"/>
              </a:rPr>
              <a:t> </a:t>
            </a:r>
          </a:p>
        </p:txBody>
      </p:sp>
      <p:sp>
        <p:nvSpPr>
          <p:cNvPr id="11" name="Rectangle 10"/>
          <p:cNvSpPr/>
          <p:nvPr/>
        </p:nvSpPr>
        <p:spPr>
          <a:xfrm>
            <a:off x="301486" y="1089897"/>
            <a:ext cx="10224052" cy="712824"/>
          </a:xfrm>
          <a:prstGeom prst="rect">
            <a:avLst/>
          </a:prstGeom>
        </p:spPr>
        <p:txBody>
          <a:bodyPr wrap="square">
            <a:spAutoFit/>
          </a:bodyPr>
          <a:lstStyle/>
          <a:p>
            <a:pPr marL="6350" indent="-6350">
              <a:lnSpc>
                <a:spcPct val="112000"/>
              </a:lnSpc>
              <a:spcBef>
                <a:spcPts val="0"/>
              </a:spcBef>
              <a:spcAft>
                <a:spcPts val="15"/>
              </a:spcAft>
            </a:pPr>
            <a:r>
              <a:rPr lang="en-US" sz="36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Conclusion</a:t>
            </a:r>
            <a:r>
              <a:rPr lang="en-US" sz="2800" dirty="0">
                <a:latin typeface="Times New Roman" panose="02020603050405020304" pitchFamily="18" charset="0"/>
                <a:ea typeface="Verdana" panose="020B0604030504040204" pitchFamily="34" charset="0"/>
                <a:cs typeface="Times New Roman" panose="02020603050405020304" pitchFamily="18" charset="0"/>
              </a:rPr>
              <a:t>,</a:t>
            </a:r>
            <a:r>
              <a:rPr lang="en-US" sz="2000" dirty="0">
                <a:latin typeface="Times New Roman" panose="02020603050405020304" pitchFamily="18" charset="0"/>
                <a:ea typeface="Verdana" panose="020B0604030504040204" pitchFamily="34" charset="0"/>
                <a:cs typeface="Times New Roman" panose="02020603050405020304" pitchFamily="18" charset="0"/>
              </a:rPr>
              <a:t> the quality of test execution is evaluated via following two parameters </a:t>
            </a:r>
          </a:p>
        </p:txBody>
      </p:sp>
      <p:sp>
        <p:nvSpPr>
          <p:cNvPr id="12" name="Rectangle 11"/>
          <p:cNvSpPr/>
          <p:nvPr/>
        </p:nvSpPr>
        <p:spPr>
          <a:xfrm>
            <a:off x="4151180" y="585671"/>
            <a:ext cx="3647152" cy="707886"/>
          </a:xfrm>
          <a:prstGeom prst="rect">
            <a:avLst/>
          </a:prstGeom>
        </p:spPr>
        <p:txBody>
          <a:bodyPr wrap="none">
            <a:spAutoFit/>
          </a:bodyPr>
          <a:lstStyle/>
          <a:p>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Defect Metrics  </a:t>
            </a:r>
          </a:p>
        </p:txBody>
      </p:sp>
    </p:spTree>
    <p:extLst>
      <p:ext uri="{BB962C8B-B14F-4D97-AF65-F5344CB8AC3E}">
        <p14:creationId xmlns:p14="http://schemas.microsoft.com/office/powerpoint/2010/main" val="1605793238"/>
      </p:ext>
    </p:extLst>
  </p:cSld>
  <p:clrMapOvr>
    <a:masterClrMapping/>
  </p:clrMapOvr>
  <mc:AlternateContent xmlns:mc="http://schemas.openxmlformats.org/markup-compatibility/2006" xmlns:p14="http://schemas.microsoft.com/office/powerpoint/2010/main">
    <mc:Choice Requires="p14">
      <p:transition spd="slow" p14:dur="2000" advTm="64055"/>
    </mc:Choice>
    <mc:Fallback xmlns="">
      <p:transition spd="slow" advTm="6405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357808" y="820109"/>
            <a:ext cx="11767931" cy="9510296"/>
          </a:xfrm>
          <a:prstGeom prst="rect">
            <a:avLst/>
          </a:prstGeom>
        </p:spPr>
        <p:txBody>
          <a:bodyPr wrap="square">
            <a:spAutoFit/>
          </a:bodyPr>
          <a:lstStyle/>
          <a:p>
            <a:pPr algn="ct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Defect Density </a:t>
            </a:r>
          </a:p>
          <a:p>
            <a:pPr algn="ct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Defect Density is the number of defects confirmed in software/module during a specific period of operation or development divided by the size of the software/module. It enables </a:t>
            </a:r>
          </a:p>
          <a:p>
            <a:r>
              <a:rPr lang="en-US" sz="2400" dirty="0">
                <a:latin typeface="Times New Roman" panose="02020603050405020304" pitchFamily="18" charset="0"/>
                <a:cs typeface="Times New Roman" panose="02020603050405020304" pitchFamily="18" charset="0"/>
              </a:rPr>
              <a:t> the one, to decide if a piece of software is ready to be released. </a:t>
            </a:r>
          </a:p>
          <a:p>
            <a:r>
              <a:rPr lang="en-US" sz="2400" dirty="0">
                <a:latin typeface="Times New Roman" panose="02020603050405020304" pitchFamily="18" charset="0"/>
                <a:cs typeface="Times New Roman" panose="02020603050405020304" pitchFamily="18" charset="0"/>
              </a:rPr>
              <a:t>Defect density is counted per thousand lines of code also known as KLOC. Formula to measure Defect Density: 	 </a:t>
            </a:r>
          </a:p>
          <a:p>
            <a:endParaRPr lang="en-US" sz="2400" dirty="0">
              <a:latin typeface="Times New Roman" panose="02020603050405020304" pitchFamily="18" charset="0"/>
              <a:cs typeface="Times New Roman" panose="02020603050405020304" pitchFamily="18" charset="0"/>
            </a:endParaRPr>
          </a:p>
          <a:p>
            <a:r>
              <a:rPr lang="en-US" sz="2400" b="1" dirty="0" smtClean="0">
                <a:solidFill>
                  <a:srgbClr val="00B0F0"/>
                </a:solidFill>
                <a:latin typeface="Times New Roman" panose="02020603050405020304" pitchFamily="18" charset="0"/>
                <a:cs typeface="Times New Roman" panose="02020603050405020304" pitchFamily="18" charset="0"/>
              </a:rPr>
              <a:t>Defect </a:t>
            </a:r>
            <a:r>
              <a:rPr lang="en-US" sz="2400" b="1" dirty="0">
                <a:solidFill>
                  <a:srgbClr val="00B0F0"/>
                </a:solidFill>
                <a:latin typeface="Times New Roman" panose="02020603050405020304" pitchFamily="18" charset="0"/>
                <a:cs typeface="Times New Roman" panose="02020603050405020304" pitchFamily="18" charset="0"/>
              </a:rPr>
              <a:t>Density = Defect count/ size of the release </a:t>
            </a:r>
          </a:p>
          <a:p>
            <a:r>
              <a:rPr lang="en-US" sz="2400" dirty="0">
                <a:latin typeface="Times New Roman" panose="02020603050405020304" pitchFamily="18" charset="0"/>
                <a:cs typeface="Times New Roman" panose="02020603050405020304" pitchFamily="18" charset="0"/>
              </a:rPr>
              <a:t> </a:t>
            </a:r>
          </a:p>
          <a:p>
            <a:r>
              <a:rPr lang="en-US" sz="2800" b="1" dirty="0" smtClean="0">
                <a:solidFill>
                  <a:srgbClr val="FFFF00"/>
                </a:solidFill>
                <a:latin typeface="Times New Roman" panose="02020603050405020304" pitchFamily="18" charset="0"/>
                <a:cs typeface="Times New Roman" panose="02020603050405020304" pitchFamily="18" charset="0"/>
              </a:rPr>
              <a:t>Example 1:   </a:t>
            </a:r>
            <a:endParaRPr lang="en-US" sz="2800" b="1" dirty="0">
              <a:solidFill>
                <a:srgbClr val="FFFF00"/>
              </a:solidFill>
              <a:latin typeface="Times New Roman" panose="02020603050405020304" pitchFamily="18" charset="0"/>
              <a:cs typeface="Times New Roman" panose="02020603050405020304" pitchFamily="18" charset="0"/>
            </a:endParaRPr>
          </a:p>
          <a:p>
            <a:r>
              <a:rPr lang="en-US" sz="2800" b="1" dirty="0">
                <a:solidFill>
                  <a:srgbClr val="FFFF00"/>
                </a:solidFill>
                <a:latin typeface="Times New Roman" panose="02020603050405020304" pitchFamily="18" charset="0"/>
                <a:cs typeface="Times New Roman" panose="02020603050405020304" pitchFamily="18" charset="0"/>
              </a:rPr>
              <a:t>Suppose 10 bugs are found in 1  KLOC Therefore DD is 10/KLOC </a:t>
            </a:r>
          </a:p>
          <a:p>
            <a:r>
              <a:rPr lang="en-US" sz="2800" b="1" dirty="0">
                <a:solidFill>
                  <a:srgbClr val="FFFF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better understanding, consider the following example.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Example </a:t>
            </a:r>
            <a:r>
              <a:rPr lang="en-US" sz="2400" b="1" dirty="0" smtClean="0">
                <a:solidFill>
                  <a:srgbClr val="FFFF00"/>
                </a:solidFill>
                <a:latin typeface="Times New Roman" panose="02020603050405020304" pitchFamily="18" charset="0"/>
                <a:cs typeface="Times New Roman" panose="02020603050405020304" pitchFamily="18" charset="0"/>
              </a:rPr>
              <a:t>2: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Suppose </a:t>
            </a:r>
            <a:r>
              <a:rPr lang="en-US" sz="2400" dirty="0">
                <a:latin typeface="Times New Roman" panose="02020603050405020304" pitchFamily="18" charset="0"/>
                <a:cs typeface="Times New Roman" panose="02020603050405020304" pitchFamily="18" charset="0"/>
              </a:rPr>
              <a:t>you have a software product which has been integrated with the 4 modules and you found the following bugs in each of the modules. </a:t>
            </a:r>
          </a:p>
          <a:p>
            <a:r>
              <a:rPr lang="en-US" sz="2400" dirty="0">
                <a:latin typeface="Times New Roman" panose="02020603050405020304" pitchFamily="18" charset="0"/>
                <a:cs typeface="Times New Roman" panose="02020603050405020304" pitchFamily="18" charset="0"/>
              </a:rPr>
              <a:t> Module 1 = 20 bugs </a:t>
            </a:r>
          </a:p>
          <a:p>
            <a:r>
              <a:rPr lang="en-US" sz="2400" dirty="0">
                <a:latin typeface="Times New Roman" panose="02020603050405020304" pitchFamily="18" charset="0"/>
                <a:cs typeface="Times New Roman" panose="02020603050405020304" pitchFamily="18" charset="0"/>
              </a:rPr>
              <a:t> Module 2 = 30 bugs </a:t>
            </a:r>
          </a:p>
          <a:p>
            <a:r>
              <a:rPr lang="en-US" sz="2400" dirty="0">
                <a:latin typeface="Times New Roman" panose="02020603050405020304" pitchFamily="18" charset="0"/>
                <a:cs typeface="Times New Roman" panose="02020603050405020304" pitchFamily="18" charset="0"/>
              </a:rPr>
              <a:t> Module 3 = 50 bugs </a:t>
            </a:r>
          </a:p>
          <a:p>
            <a:r>
              <a:rPr lang="en-US" sz="2400" dirty="0">
                <a:latin typeface="Times New Roman" panose="02020603050405020304" pitchFamily="18" charset="0"/>
                <a:cs typeface="Times New Roman" panose="02020603050405020304" pitchFamily="18" charset="0"/>
              </a:rPr>
              <a:t> Module 4 = 60 bugs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And the total line of code for each module is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198586"/>
      </p:ext>
    </p:extLst>
  </p:cSld>
  <p:clrMapOvr>
    <a:masterClrMapping/>
  </p:clrMapOvr>
  <mc:AlternateContent xmlns:mc="http://schemas.openxmlformats.org/markup-compatibility/2006" xmlns:p14="http://schemas.microsoft.com/office/powerpoint/2010/main">
    <mc:Choice Requires="p14">
      <p:transition spd="slow" p14:dur="2000" advTm="128560"/>
    </mc:Choice>
    <mc:Fallback xmlns="">
      <p:transition spd="slow" advTm="12856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238538" y="143982"/>
            <a:ext cx="12410661" cy="9571851"/>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 </a:t>
            </a:r>
            <a:r>
              <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rPr>
              <a:t>Defect Density </a:t>
            </a:r>
          </a:p>
          <a:p>
            <a:r>
              <a:rPr lang="en-US" sz="2800" b="1" dirty="0">
                <a:solidFill>
                  <a:srgbClr val="FFFF00"/>
                </a:solidFill>
                <a:latin typeface="Times New Roman" panose="02020603050405020304" pitchFamily="18" charset="0"/>
                <a:cs typeface="Times New Roman" panose="02020603050405020304" pitchFamily="18" charset="0"/>
              </a:rPr>
              <a:t>Example </a:t>
            </a:r>
            <a:r>
              <a:rPr lang="en-US" sz="2800" b="1" dirty="0" smtClean="0">
                <a:solidFill>
                  <a:srgbClr val="FFFF00"/>
                </a:solidFill>
                <a:latin typeface="Times New Roman" panose="02020603050405020304" pitchFamily="18" charset="0"/>
                <a:cs typeface="Times New Roman" panose="02020603050405020304" pitchFamily="18" charset="0"/>
              </a:rPr>
              <a:t>2</a:t>
            </a:r>
            <a:r>
              <a:rPr lang="en-US" sz="2000" b="1" dirty="0" smtClean="0">
                <a:solidFill>
                  <a:srgbClr val="FFFF00"/>
                </a:solidFill>
                <a:latin typeface="Times New Roman" panose="02020603050405020304" pitchFamily="18" charset="0"/>
                <a:cs typeface="Times New Roman" panose="02020603050405020304" pitchFamily="18" charset="0"/>
              </a:rPr>
              <a:t>:   </a:t>
            </a:r>
            <a:endParaRPr lang="en-US" sz="2000" b="1" dirty="0">
              <a:solidFill>
                <a:srgbClr val="FFFF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the total line of code for each module is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Module </a:t>
            </a:r>
            <a:r>
              <a:rPr lang="en-US" sz="2400" dirty="0">
                <a:latin typeface="Times New Roman" panose="02020603050405020304" pitchFamily="18" charset="0"/>
                <a:cs typeface="Times New Roman" panose="02020603050405020304" pitchFamily="18" charset="0"/>
              </a:rPr>
              <a:t>1 = 1200 LOC </a:t>
            </a:r>
          </a:p>
          <a:p>
            <a:r>
              <a:rPr lang="en-US" sz="2400" dirty="0" smtClean="0">
                <a:latin typeface="Times New Roman" panose="02020603050405020304" pitchFamily="18" charset="0"/>
                <a:cs typeface="Times New Roman" panose="02020603050405020304" pitchFamily="18" charset="0"/>
              </a:rPr>
              <a:t> Module 2 = 3023 LOC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Module 3 = 5034 LOC </a:t>
            </a:r>
          </a:p>
          <a:p>
            <a:r>
              <a:rPr lang="en-US" sz="2400" dirty="0">
                <a:latin typeface="Times New Roman" panose="02020603050405020304" pitchFamily="18" charset="0"/>
                <a:cs typeface="Times New Roman" panose="02020603050405020304" pitchFamily="18" charset="0"/>
              </a:rPr>
              <a:t> Module 4 = 6032 LOC </a:t>
            </a:r>
          </a:p>
          <a:p>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rgbClr val="00B0F0"/>
                </a:solidFill>
                <a:latin typeface="Times New Roman" panose="02020603050405020304" pitchFamily="18" charset="0"/>
                <a:cs typeface="Times New Roman" panose="02020603050405020304" pitchFamily="18" charset="0"/>
              </a:rPr>
              <a:t>Total Size of module = </a:t>
            </a:r>
            <a:r>
              <a:rPr lang="en-US" sz="2400" b="1" dirty="0">
                <a:solidFill>
                  <a:srgbClr val="00B0F0"/>
                </a:solidFill>
                <a:latin typeface="Times New Roman" panose="02020603050405020304" pitchFamily="18" charset="0"/>
                <a:cs typeface="Times New Roman" panose="02020603050405020304" pitchFamily="18" charset="0"/>
              </a:rPr>
              <a:t>15289 LOC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we calculate defect density as </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Defect </a:t>
            </a:r>
            <a:r>
              <a:rPr lang="en-US" sz="2400" b="1" dirty="0">
                <a:solidFill>
                  <a:srgbClr val="00B0F0"/>
                </a:solidFill>
                <a:latin typeface="Times New Roman" panose="02020603050405020304" pitchFamily="18" charset="0"/>
                <a:cs typeface="Times New Roman" panose="02020603050405020304" pitchFamily="18" charset="0"/>
              </a:rPr>
              <a:t>Density = Defect count/ size of the release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Defect </a:t>
            </a:r>
            <a:r>
              <a:rPr lang="en-US" sz="2400" dirty="0">
                <a:latin typeface="Times New Roman" panose="02020603050405020304" pitchFamily="18" charset="0"/>
                <a:cs typeface="Times New Roman" panose="02020603050405020304" pitchFamily="18" charset="0"/>
              </a:rPr>
              <a:t>Density = 160/15289 = 0.01046504 defects/</a:t>
            </a:r>
            <a:r>
              <a:rPr lang="en-US" sz="2400" dirty="0" err="1">
                <a:latin typeface="Times New Roman" panose="02020603050405020304" pitchFamily="18" charset="0"/>
                <a:cs typeface="Times New Roman" panose="02020603050405020304" pitchFamily="18" charset="0"/>
              </a:rPr>
              <a:t>loc</a:t>
            </a:r>
            <a:r>
              <a:rPr lang="en-US" sz="2400" dirty="0">
                <a:latin typeface="Times New Roman" panose="02020603050405020304" pitchFamily="18" charset="0"/>
                <a:cs typeface="Times New Roman" panose="02020603050405020304" pitchFamily="18" charset="0"/>
              </a:rPr>
              <a:t> = 10.465 defects/</a:t>
            </a:r>
            <a:r>
              <a:rPr lang="en-US" sz="2400" dirty="0" err="1">
                <a:latin typeface="Times New Roman" panose="02020603050405020304" pitchFamily="18" charset="0"/>
                <a:cs typeface="Times New Roman" panose="02020603050405020304" pitchFamily="18" charset="0"/>
              </a:rPr>
              <a:t>Kloc</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use defect density to calculate the following: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1.	We can predict the remaining defect in the software product by using the defect density. </a:t>
            </a:r>
          </a:p>
          <a:p>
            <a:r>
              <a:rPr lang="en-US" sz="2400" dirty="0">
                <a:latin typeface="Times New Roman" panose="02020603050405020304" pitchFamily="18" charset="0"/>
                <a:cs typeface="Times New Roman" panose="02020603050405020304" pitchFamily="18" charset="0"/>
              </a:rPr>
              <a:t>2.	We can determine whether our testing is sufficient before the release. </a:t>
            </a:r>
          </a:p>
          <a:p>
            <a:r>
              <a:rPr lang="en-US" sz="2400" dirty="0">
                <a:latin typeface="Times New Roman" panose="02020603050405020304" pitchFamily="18" charset="0"/>
                <a:cs typeface="Times New Roman" panose="02020603050405020304" pitchFamily="18" charset="0"/>
              </a:rPr>
              <a:t>3.	We can ensure a database of standard defect densities. </a:t>
            </a:r>
          </a:p>
          <a:p>
            <a:r>
              <a:rPr lang="en-US" sz="2400" dirty="0">
                <a:latin typeface="Times New Roman" panose="02020603050405020304" pitchFamily="18" charset="0"/>
                <a:cs typeface="Times New Roman" panose="02020603050405020304" pitchFamily="18" charset="0"/>
              </a:rPr>
              <a:t> </a:t>
            </a:r>
          </a:p>
        </p:txBody>
      </p:sp>
      <p:sp>
        <p:nvSpPr>
          <p:cNvPr id="3" name="Rectangle 2"/>
          <p:cNvSpPr/>
          <p:nvPr/>
        </p:nvSpPr>
        <p:spPr>
          <a:xfrm>
            <a:off x="5883966" y="1451541"/>
            <a:ext cx="7527234"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Suppose you have a software product which has been integrated with the 4 modules and you found the following bugs in each of the modules. </a:t>
            </a:r>
          </a:p>
          <a:p>
            <a:r>
              <a:rPr lang="en-US" sz="2400" dirty="0">
                <a:latin typeface="Times New Roman" panose="02020603050405020304" pitchFamily="18" charset="0"/>
                <a:cs typeface="Times New Roman" panose="02020603050405020304" pitchFamily="18" charset="0"/>
              </a:rPr>
              <a:t> Module 1 = 20 bugs </a:t>
            </a:r>
          </a:p>
          <a:p>
            <a:r>
              <a:rPr lang="en-US" sz="2400" dirty="0">
                <a:latin typeface="Times New Roman" panose="02020603050405020304" pitchFamily="18" charset="0"/>
                <a:cs typeface="Times New Roman" panose="02020603050405020304" pitchFamily="18" charset="0"/>
              </a:rPr>
              <a:t> Module 2 = 30 bugs </a:t>
            </a:r>
          </a:p>
          <a:p>
            <a:r>
              <a:rPr lang="en-US" sz="2400" dirty="0">
                <a:latin typeface="Times New Roman" panose="02020603050405020304" pitchFamily="18" charset="0"/>
                <a:cs typeface="Times New Roman" panose="02020603050405020304" pitchFamily="18" charset="0"/>
              </a:rPr>
              <a:t> Module 3 = 50 bugs </a:t>
            </a:r>
          </a:p>
          <a:p>
            <a:r>
              <a:rPr lang="en-US" sz="2400" dirty="0">
                <a:latin typeface="Times New Roman" panose="02020603050405020304" pitchFamily="18" charset="0"/>
                <a:cs typeface="Times New Roman" panose="02020603050405020304" pitchFamily="18" charset="0"/>
              </a:rPr>
              <a:t> Module 4 = 60 bugs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rgbClr val="00B0F0"/>
                </a:solidFill>
                <a:latin typeface="Times New Roman" panose="02020603050405020304" pitchFamily="18" charset="0"/>
                <a:cs typeface="Times New Roman" panose="02020603050405020304" pitchFamily="18" charset="0"/>
              </a:rPr>
              <a:t>Total </a:t>
            </a:r>
            <a:r>
              <a:rPr lang="en-US" sz="2400" b="1" dirty="0">
                <a:solidFill>
                  <a:srgbClr val="00B0F0"/>
                </a:solidFill>
                <a:latin typeface="Times New Roman" panose="02020603050405020304" pitchFamily="18" charset="0"/>
                <a:cs typeface="Times New Roman" panose="02020603050405020304" pitchFamily="18" charset="0"/>
              </a:rPr>
              <a:t>bugs = 20+30+50+60 = 160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221362"/>
      </p:ext>
    </p:extLst>
  </p:cSld>
  <p:clrMapOvr>
    <a:masterClrMapping/>
  </p:clrMapOvr>
  <mc:AlternateContent xmlns:mc="http://schemas.openxmlformats.org/markup-compatibility/2006" xmlns:p14="http://schemas.microsoft.com/office/powerpoint/2010/main">
    <mc:Choice Requires="p14">
      <p:transition spd="slow" p14:dur="2000" advTm="110661"/>
    </mc:Choice>
    <mc:Fallback xmlns="">
      <p:transition spd="slow" advTm="11066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228" y="0"/>
            <a:ext cx="2987972" cy="630555"/>
          </a:xfrm>
          <a:prstGeom prst="rect">
            <a:avLst/>
          </a:prstGeom>
        </p:spPr>
      </p:pic>
      <p:sp>
        <p:nvSpPr>
          <p:cNvPr id="2" name="Rectangle 1"/>
          <p:cNvSpPr/>
          <p:nvPr/>
        </p:nvSpPr>
        <p:spPr>
          <a:xfrm>
            <a:off x="276641" y="410054"/>
            <a:ext cx="11191459" cy="2255105"/>
          </a:xfrm>
          <a:prstGeom prst="rect">
            <a:avLst/>
          </a:prstGeom>
        </p:spPr>
        <p:txBody>
          <a:bodyPr wrap="square">
            <a:spAutoFit/>
          </a:bodyPr>
          <a:lstStyle/>
          <a:p>
            <a:pPr marL="234950" marR="0" indent="-6350">
              <a:lnSpc>
                <a:spcPct val="111000"/>
              </a:lnSpc>
              <a:spcBef>
                <a:spcPts val="0"/>
              </a:spcBef>
              <a:spcAft>
                <a:spcPts val="0"/>
              </a:spcAft>
            </a:pPr>
            <a:r>
              <a:rPr lang="en-US" sz="3600" b="1" u="sng" dirty="0">
                <a:solidFill>
                  <a:schemeClr val="accent2">
                    <a:lumMod val="60000"/>
                    <a:lumOff val="40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Difference between Defect Priority and Defect Severity</a:t>
            </a:r>
            <a:r>
              <a:rPr lang="en-US" sz="3600" b="1" dirty="0">
                <a:solidFill>
                  <a:schemeClr val="accent2">
                    <a:lumMod val="60000"/>
                    <a:lumOff val="40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endParaRPr lang="en-US" sz="3600" b="1" u="sng" dirty="0">
              <a:solidFill>
                <a:schemeClr val="accent2">
                  <a:lumMod val="60000"/>
                  <a:lumOff val="40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3600" b="1" dirty="0">
                <a:latin typeface="Times New Roman" panose="02020603050405020304" pitchFamily="18" charset="0"/>
                <a:ea typeface="Verdana" panose="020B0604030504040204" pitchFamily="34" charset="0"/>
                <a:cs typeface="Times New Roman" panose="02020603050405020304" pitchFamily="18" charset="0"/>
              </a:rPr>
              <a:t> </a:t>
            </a:r>
          </a:p>
          <a:p>
            <a:pPr>
              <a:lnSpc>
                <a:spcPct val="107000"/>
              </a:lnSpc>
              <a:spcBef>
                <a:spcPts val="0"/>
              </a:spcBef>
              <a:spcAft>
                <a:spcPts val="0"/>
              </a:spcAft>
            </a:pPr>
            <a:r>
              <a:rPr lang="en-US" sz="3600" b="1" dirty="0">
                <a:latin typeface="Times New Roman" panose="02020603050405020304" pitchFamily="18" charset="0"/>
                <a:ea typeface="Verdana" panose="020B0604030504040204" pitchFamily="34" charset="0"/>
                <a:cs typeface="Times New Roman" panose="02020603050405020304" pitchFamily="18" charset="0"/>
              </a:rPr>
              <a:t> </a:t>
            </a:r>
          </a:p>
          <a:p>
            <a:pPr>
              <a:lnSpc>
                <a:spcPct val="107000"/>
              </a:lnSpc>
              <a:spcBef>
                <a:spcPts val="0"/>
              </a:spcBef>
              <a:spcAft>
                <a:spcPts val="0"/>
              </a:spcAft>
            </a:pPr>
            <a:r>
              <a:rPr lang="en-US" sz="2200" b="1" dirty="0">
                <a:latin typeface="Times New Roman" panose="02020603050405020304" pitchFamily="18" charset="0"/>
                <a:ea typeface="Verdana" panose="020B0604030504040204" pitchFamily="34" charset="0"/>
                <a:cs typeface="Times New Roman" panose="02020603050405020304" pitchFamily="18" charset="0"/>
              </a:rPr>
              <a:t> </a:t>
            </a:r>
            <a:endParaRPr lang="en-US" sz="2200" b="1" dirty="0">
              <a:effectLst/>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69644368"/>
              </p:ext>
            </p:extLst>
          </p:nvPr>
        </p:nvGraphicFramePr>
        <p:xfrm>
          <a:off x="178904" y="1188021"/>
          <a:ext cx="13079896" cy="7931474"/>
        </p:xfrm>
        <a:graphic>
          <a:graphicData uri="http://schemas.openxmlformats.org/drawingml/2006/table">
            <a:tbl>
              <a:tblPr firstRow="1" firstCol="1" bandRow="1">
                <a:tableStyleId>{5C22544A-7EE6-4342-B048-85BDC9FD1C3A}</a:tableStyleId>
              </a:tblPr>
              <a:tblGrid>
                <a:gridCol w="6400800"/>
                <a:gridCol w="6679096"/>
              </a:tblGrid>
              <a:tr h="205621">
                <a:tc>
                  <a:txBody>
                    <a:bodyPr/>
                    <a:lstStyle/>
                    <a:p>
                      <a:pPr marL="0" marR="0" indent="0" algn="l">
                        <a:lnSpc>
                          <a:spcPct val="107000"/>
                        </a:lnSpc>
                        <a:spcBef>
                          <a:spcPts val="0"/>
                        </a:spcBef>
                        <a:spcAft>
                          <a:spcPts val="0"/>
                        </a:spcAft>
                        <a:tabLst>
                          <a:tab pos="1562100" algn="ctr"/>
                        </a:tabLst>
                      </a:pPr>
                      <a:r>
                        <a:rPr lang="en-US" sz="2000" dirty="0">
                          <a:effectLst/>
                          <a:latin typeface="Times New Roman" panose="02020603050405020304" pitchFamily="18" charset="0"/>
                          <a:cs typeface="Times New Roman" panose="02020603050405020304" pitchFamily="18" charset="0"/>
                        </a:rPr>
                        <a:t> 	Defect Priority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0" marR="0" indent="0" algn="l">
                        <a:lnSpc>
                          <a:spcPct val="107000"/>
                        </a:lnSpc>
                        <a:spcBef>
                          <a:spcPts val="0"/>
                        </a:spcBef>
                        <a:spcAft>
                          <a:spcPts val="0"/>
                        </a:spcAft>
                        <a:tabLst>
                          <a:tab pos="1730375" algn="ctr"/>
                        </a:tabLst>
                      </a:pPr>
                      <a:r>
                        <a:rPr lang="en-US" sz="2000">
                          <a:effectLst/>
                          <a:latin typeface="Times New Roman" panose="02020603050405020304" pitchFamily="18" charset="0"/>
                          <a:cs typeface="Times New Roman" panose="02020603050405020304" pitchFamily="18" charset="0"/>
                        </a:rPr>
                        <a:t> 	Defect Severity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72204">
                <a:tc>
                  <a:txBody>
                    <a:bodyPr/>
                    <a:lstStyle/>
                    <a:p>
                      <a:pPr marL="825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Priority defines the order in which the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nchor="b">
                    <a:solidFill>
                      <a:schemeClr val="accent4">
                        <a:lumMod val="75000"/>
                      </a:schemeClr>
                    </a:solidFill>
                  </a:tcPr>
                </a:tc>
                <a:tc>
                  <a:txBody>
                    <a:bodyPr/>
                    <a:lstStyle/>
                    <a:p>
                      <a:pPr marL="6413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It is defined as the degree of impact that a defect has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developer should resolve a defect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on the operation of the product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Priority is categorized into three types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Severity are categorized into four types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3111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Low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29273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 Critical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3111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Medium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29273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 Major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86579">
                <a:tc>
                  <a:txBody>
                    <a:bodyPr/>
                    <a:lstStyle/>
                    <a:p>
                      <a:pPr marL="3111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 High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342900" marR="0" lvl="0" indent="-342900" algn="l" fontAlgn="base">
                        <a:lnSpc>
                          <a:spcPct val="107000"/>
                        </a:lnSpc>
                        <a:spcBef>
                          <a:spcPts val="0"/>
                        </a:spcBef>
                        <a:spcAft>
                          <a:spcPts val="0"/>
                        </a:spcAft>
                        <a:buClr>
                          <a:srgbClr val="000000"/>
                        </a:buClr>
                        <a:buSzPts val="1100"/>
                        <a:buFont typeface="+mj-lt"/>
                        <a:buAutoNum type="arabicPeriod" startAt="3"/>
                      </a:pPr>
                      <a:r>
                        <a:rPr lang="en-US" sz="2000" u="none" strike="noStrike" dirty="0">
                          <a:effectLst/>
                          <a:uFill>
                            <a:solidFill>
                              <a:srgbClr val="000000"/>
                            </a:solidFill>
                          </a:uFill>
                          <a:latin typeface="Times New Roman" panose="02020603050405020304" pitchFamily="18" charset="0"/>
                          <a:cs typeface="Times New Roman" panose="02020603050405020304" pitchFamily="18" charset="0"/>
                        </a:rPr>
                        <a:t>Moderate </a:t>
                      </a:r>
                    </a:p>
                    <a:p>
                      <a:pPr marL="342900" marR="0" lvl="0" indent="-342900" algn="l" fontAlgn="base">
                        <a:lnSpc>
                          <a:spcPct val="107000"/>
                        </a:lnSpc>
                        <a:spcBef>
                          <a:spcPts val="0"/>
                        </a:spcBef>
                        <a:spcAft>
                          <a:spcPts val="0"/>
                        </a:spcAft>
                        <a:buClr>
                          <a:srgbClr val="000000"/>
                        </a:buClr>
                        <a:buSzPts val="1100"/>
                        <a:buFont typeface="+mj-lt"/>
                        <a:buAutoNum type="arabicPeriod" startAt="3"/>
                      </a:pPr>
                      <a:r>
                        <a:rPr lang="en-US" sz="2000" u="none" strike="noStrike" dirty="0">
                          <a:effectLst/>
                          <a:uFill>
                            <a:solidFill>
                              <a:srgbClr val="000000"/>
                            </a:solidFill>
                          </a:uFill>
                          <a:latin typeface="Times New Roman" panose="02020603050405020304" pitchFamily="18" charset="0"/>
                          <a:cs typeface="Times New Roman" panose="02020603050405020304" pitchFamily="18" charset="0"/>
                        </a:rPr>
                        <a:t>Cosmetic </a:t>
                      </a:r>
                      <a:endParaRPr lang="en-US" sz="2000" i="1" u="none" strike="noStrike" dirty="0">
                        <a:solidFill>
                          <a:srgbClr val="000000"/>
                        </a:solidFill>
                        <a:effectLst/>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72204">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Priority is associated with scheduling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nchor="b">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Severity is associated with functionality or standards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72204">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Priority indicates how soon the bug should be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Severity indicates the seriousness of the defect on the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fixed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product functionality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62198">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Priority of defects is decided in consultation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QA engineer determines the severity level of the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with the manager/client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defect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Priority is driven by business value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Severity is driven by functionality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914655">
                <a:tc>
                  <a:txBody>
                    <a:bodyPr/>
                    <a:lstStyle/>
                    <a:p>
                      <a:pPr marL="82550" marR="0" indent="0" algn="l">
                        <a:lnSpc>
                          <a:spcPct val="90000"/>
                        </a:lnSpc>
                        <a:spcBef>
                          <a:spcPts val="0"/>
                        </a:spcBef>
                        <a:spcAft>
                          <a:spcPts val="110"/>
                        </a:spcAft>
                      </a:pPr>
                      <a:r>
                        <a:rPr lang="en-US" sz="2000">
                          <a:effectLst/>
                          <a:latin typeface="Times New Roman" panose="02020603050405020304" pitchFamily="18" charset="0"/>
                          <a:cs typeface="Times New Roman" panose="02020603050405020304" pitchFamily="18" charset="0"/>
                        </a:rPr>
                        <a:t>Its value is subjective and can change over a </a:t>
                      </a:r>
                    </a:p>
                    <a:p>
                      <a:pPr marL="82550" marR="47625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period of time depending on the change in the project situation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90000"/>
                        </a:lnSpc>
                        <a:spcBef>
                          <a:spcPts val="0"/>
                        </a:spcBef>
                        <a:spcAft>
                          <a:spcPts val="1500"/>
                        </a:spcAft>
                      </a:pPr>
                      <a:r>
                        <a:rPr lang="en-US" sz="2000" dirty="0">
                          <a:effectLst/>
                          <a:latin typeface="Times New Roman" panose="02020603050405020304" pitchFamily="18" charset="0"/>
                          <a:cs typeface="Times New Roman" panose="02020603050405020304" pitchFamily="18" charset="0"/>
                        </a:rPr>
                        <a:t>Its value is objective and less likely to change </a:t>
                      </a:r>
                    </a:p>
                    <a:p>
                      <a:pPr marL="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p>
                    <a:p>
                      <a:pPr marL="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72204">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High priority and low severity status indicates,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High severity and low priority status indicates defect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554571">
                <a:tc>
                  <a:txBody>
                    <a:bodyPr/>
                    <a:lstStyle/>
                    <a:p>
                      <a:pPr marL="82550" marR="0" indent="0" algn="l">
                        <a:lnSpc>
                          <a:spcPct val="99000"/>
                        </a:lnSpc>
                        <a:spcBef>
                          <a:spcPts val="0"/>
                        </a:spcBef>
                        <a:spcAft>
                          <a:spcPts val="0"/>
                        </a:spcAft>
                      </a:pPr>
                      <a:r>
                        <a:rPr lang="en-US" sz="2000">
                          <a:effectLst/>
                          <a:latin typeface="Times New Roman" panose="02020603050405020304" pitchFamily="18" charset="0"/>
                          <a:cs typeface="Times New Roman" panose="02020603050405020304" pitchFamily="18" charset="0"/>
                        </a:rPr>
                        <a:t>defect have to be fixed on immediate bases but </a:t>
                      </a:r>
                    </a:p>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does not affect the application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99000"/>
                        </a:lnSpc>
                        <a:spcBef>
                          <a:spcPts val="0"/>
                        </a:spcBef>
                        <a:spcAft>
                          <a:spcPts val="55"/>
                        </a:spcAft>
                      </a:pPr>
                      <a:r>
                        <a:rPr lang="en-US" sz="2000" dirty="0">
                          <a:effectLst/>
                          <a:latin typeface="Times New Roman" panose="02020603050405020304" pitchFamily="18" charset="0"/>
                          <a:cs typeface="Times New Roman" panose="02020603050405020304" pitchFamily="18" charset="0"/>
                        </a:rPr>
                        <a:t>have to be fixed but not on immediate bases </a:t>
                      </a:r>
                    </a:p>
                    <a:p>
                      <a:pPr marL="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72204">
                <a:tc>
                  <a:txBody>
                    <a:bodyPr/>
                    <a:lstStyle/>
                    <a:p>
                      <a:pPr marL="82550" marR="0" lvl="0" indent="0" algn="l" defTabSz="1341150" rtl="0" eaLnBrk="1" fontAlgn="auto" latinLnBrk="0" hangingPunct="1">
                        <a:lnSpc>
                          <a:spcPct val="107000"/>
                        </a:lnSpc>
                        <a:spcBef>
                          <a:spcPts val="0"/>
                        </a:spcBef>
                        <a:spcAft>
                          <a:spcPts val="0"/>
                        </a:spcAft>
                        <a:buClrTx/>
                        <a:buSzTx/>
                        <a:buFontTx/>
                        <a:buNone/>
                        <a:tabLst/>
                        <a:defRPr/>
                      </a:pPr>
                      <a:r>
                        <a:rPr lang="en-US" sz="2000" dirty="0">
                          <a:effectLst/>
                          <a:latin typeface="Times New Roman" panose="02020603050405020304" pitchFamily="18" charset="0"/>
                          <a:cs typeface="Times New Roman" panose="02020603050405020304" pitchFamily="18" charset="0"/>
                        </a:rPr>
                        <a:t>Priority status is based on the customer </a:t>
                      </a:r>
                      <a:r>
                        <a:rPr lang="en-US" sz="2000" dirty="0" smtClean="0">
                          <a:effectLst/>
                          <a:latin typeface="Times New Roman" panose="02020603050405020304" pitchFamily="18" charset="0"/>
                          <a:cs typeface="Times New Roman" panose="02020603050405020304" pitchFamily="18" charset="0"/>
                        </a:rPr>
                        <a:t>requirements </a:t>
                      </a:r>
                      <a:endParaRPr lang="en-US" sz="2000" i="1"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Severity status is based on the technical aspect of the </a:t>
                      </a:r>
                      <a:r>
                        <a:rPr lang="en-US" sz="2000" dirty="0" smtClean="0">
                          <a:effectLst/>
                          <a:latin typeface="Times New Roman" panose="02020603050405020304" pitchFamily="18" charset="0"/>
                          <a:cs typeface="Times New Roman" panose="02020603050405020304" pitchFamily="18" charset="0"/>
                        </a:rPr>
                        <a:t>product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360788">
                <a:tc>
                  <a:txBody>
                    <a:bodyPr/>
                    <a:lstStyle/>
                    <a:p>
                      <a:pPr marL="8255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During UAT the development team fix defects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During SIT, the development team will fix defects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r h="205621">
                <a:tc>
                  <a:txBody>
                    <a:bodyPr/>
                    <a:lstStyle/>
                    <a:p>
                      <a:pPr marL="8255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based on priority </a:t>
                      </a:r>
                      <a:endParaRPr lang="en-US" sz="2000" i="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c>
                  <a:txBody>
                    <a:bodyPr/>
                    <a:lstStyle/>
                    <a:p>
                      <a:pPr marL="64135"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based on the severity and then priority </a:t>
                      </a:r>
                      <a:endParaRPr lang="en-US" sz="2000"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38100" marT="15240" marB="6985">
                    <a:solidFill>
                      <a:schemeClr val="accent4">
                        <a:lumMod val="75000"/>
                      </a:schemeClr>
                    </a:solidFill>
                  </a:tcPr>
                </a:tc>
              </a:tr>
            </a:tbl>
          </a:graphicData>
        </a:graphic>
      </p:graphicFrame>
      <p:sp>
        <p:nvSpPr>
          <p:cNvPr id="6" name="Rectangle 1"/>
          <p:cNvSpPr>
            <a:spLocks noChangeArrowheads="1"/>
          </p:cNvSpPr>
          <p:nvPr/>
        </p:nvSpPr>
        <p:spPr bwMode="auto">
          <a:xfrm>
            <a:off x="3689350" y="3222625"/>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000" b="0" i="0" u="none" strike="noStrike" cap="none" normalizeH="0" baseline="0" smtClean="0">
                <a:ln>
                  <a:noFill/>
                </a:ln>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900" b="0" i="0" u="none" strike="noStrike" cap="none" normalizeH="0" baseline="0" smtClean="0">
                <a:ln>
                  <a:noFill/>
                </a:ln>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504299"/>
      </p:ext>
    </p:extLst>
  </p:cSld>
  <p:clrMapOvr>
    <a:masterClrMapping/>
  </p:clrMapOvr>
  <mc:AlternateContent xmlns:mc="http://schemas.openxmlformats.org/markup-compatibility/2006" xmlns:p14="http://schemas.microsoft.com/office/powerpoint/2010/main">
    <mc:Choice Requires="p14">
      <p:transition spd="slow" p14:dur="2000" advTm="165632"/>
    </mc:Choice>
    <mc:Fallback xmlns="">
      <p:transition spd="slow" advTm="16563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3" y="3656942"/>
            <a:ext cx="9355138" cy="1897063"/>
          </a:xfrm>
        </p:spPr>
        <p:txBody>
          <a:bodyPr>
            <a:noAutofit/>
          </a:bodyPr>
          <a:lstStyle/>
          <a:p>
            <a:pPr algn="ctr"/>
            <a:r>
              <a:rPr lang="en-US" sz="8800" b="1" dirty="0" smtClean="0">
                <a:solidFill>
                  <a:srgbClr val="92D050"/>
                </a:solidFill>
              </a:rPr>
              <a:t>THANKYOU</a:t>
            </a:r>
            <a:br>
              <a:rPr lang="en-US" sz="8800" b="1" dirty="0" smtClean="0">
                <a:solidFill>
                  <a:srgbClr val="92D050"/>
                </a:solidFill>
              </a:rPr>
            </a:br>
            <a:r>
              <a:rPr lang="en-US" sz="8800" b="1" dirty="0">
                <a:solidFill>
                  <a:srgbClr val="92D050"/>
                </a:solidFill>
              </a:rPr>
              <a:t/>
            </a:r>
            <a:br>
              <a:rPr lang="en-US" sz="8800" b="1" dirty="0">
                <a:solidFill>
                  <a:srgbClr val="92D050"/>
                </a:solidFill>
              </a:rPr>
            </a:br>
            <a:r>
              <a:rPr lang="en-US" sz="8800" b="1" dirty="0" smtClean="0">
                <a:solidFill>
                  <a:srgbClr val="92D050"/>
                </a:solidFill>
                <a:sym typeface="Wingdings" panose="05000000000000000000" pitchFamily="2" charset="2"/>
              </a:rPr>
              <a:t></a:t>
            </a:r>
            <a:endParaRPr lang="en-US" sz="8800" b="1" dirty="0">
              <a:solidFill>
                <a:srgbClr val="92D050"/>
              </a:solidFill>
            </a:endParaRPr>
          </a:p>
        </p:txBody>
      </p:sp>
      <p:pic>
        <p:nvPicPr>
          <p:cNvPr id="3" name="Picture 2">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2746658"/>
      </p:ext>
    </p:extLst>
  </p:cSld>
  <p:clrMapOvr>
    <a:masterClrMapping/>
  </p:clrMapOvr>
  <mc:AlternateContent xmlns:mc="http://schemas.openxmlformats.org/markup-compatibility/2006" xmlns:p14="http://schemas.microsoft.com/office/powerpoint/2010/main">
    <mc:Choice Requires="p14">
      <p:transition spd="slow" p14:dur="2000" advTm="9608"/>
    </mc:Choice>
    <mc:Fallback xmlns="">
      <p:transition spd="slow" advTm="960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998845" y="723144"/>
            <a:ext cx="4105547"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WHITE BOX TESTING:</a:t>
            </a:r>
          </a:p>
        </p:txBody>
      </p:sp>
      <p:sp>
        <p:nvSpPr>
          <p:cNvPr id="2" name="Content Placeholder 1"/>
          <p:cNvSpPr>
            <a:spLocks noGrp="1"/>
          </p:cNvSpPr>
          <p:nvPr>
            <p:ph idx="1"/>
          </p:nvPr>
        </p:nvSpPr>
        <p:spPr>
          <a:xfrm>
            <a:off x="334825" y="1927363"/>
            <a:ext cx="11668125" cy="5967413"/>
          </a:xfrm>
        </p:spPr>
        <p:txBody>
          <a:bodyPr>
            <a:normAutofit lnSpcReduction="10000"/>
          </a:bodyPr>
          <a:lstStyle/>
          <a:p>
            <a:r>
              <a:rPr lang="en-US" sz="2800" b="1" u="sng" dirty="0">
                <a:latin typeface="Times New Roman" panose="02020603050405020304" pitchFamily="18" charset="0"/>
                <a:cs typeface="Times New Roman" panose="02020603050405020304" pitchFamily="18" charset="0"/>
              </a:rPr>
              <a:t>Cost of Quality:</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DEFINITION: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Cost of Quality (COQ) is a measure that quantifies the </a:t>
            </a:r>
            <a:r>
              <a:rPr lang="en-US" sz="2800" b="1" dirty="0">
                <a:latin typeface="Times New Roman" panose="02020603050405020304" pitchFamily="18" charset="0"/>
                <a:cs typeface="Times New Roman" panose="02020603050405020304" pitchFamily="18" charset="0"/>
              </a:rPr>
              <a:t>cost of control/conformance</a:t>
            </a:r>
            <a:r>
              <a:rPr lang="en-US" sz="2800" dirty="0">
                <a:latin typeface="Times New Roman" panose="02020603050405020304" pitchFamily="18" charset="0"/>
                <a:cs typeface="Times New Roman" panose="02020603050405020304" pitchFamily="18" charset="0"/>
              </a:rPr>
              <a:t> and the cost of failure of </a:t>
            </a:r>
            <a:r>
              <a:rPr lang="en-US" sz="2800" b="1" dirty="0">
                <a:latin typeface="Times New Roman" panose="02020603050405020304" pitchFamily="18" charset="0"/>
                <a:cs typeface="Times New Roman" panose="02020603050405020304" pitchFamily="18" charset="0"/>
              </a:rPr>
              <a:t>control/non-conformance</a:t>
            </a:r>
            <a:r>
              <a:rPr lang="en-US" sz="2800" dirty="0">
                <a:latin typeface="Times New Roman" panose="02020603050405020304" pitchFamily="18" charset="0"/>
                <a:cs typeface="Times New Roman" panose="02020603050405020304" pitchFamily="18" charset="0"/>
              </a:rPr>
              <a:t>. In other words, it sums up the costs related to prevention and detection of</a:t>
            </a:r>
            <a:r>
              <a:rPr lang="en-US" sz="2800" dirty="0">
                <a:latin typeface="Times New Roman" panose="02020603050405020304" pitchFamily="18" charset="0"/>
                <a:cs typeface="Times New Roman" panose="02020603050405020304" pitchFamily="18" charset="0"/>
                <a:hlinkClick r:id="rId3"/>
              </a:rPr>
              <a:t> defects </a:t>
            </a:r>
            <a:r>
              <a:rPr lang="en-US" sz="2800" dirty="0">
                <a:latin typeface="Times New Roman" panose="02020603050405020304" pitchFamily="18" charset="0"/>
                <a:cs typeface="Times New Roman" panose="02020603050405020304" pitchFamily="18" charset="0"/>
              </a:rPr>
              <a:t>and the costs due to occurrences of defects. </a:t>
            </a:r>
          </a:p>
          <a:p>
            <a:pPr lvl="0"/>
            <a:r>
              <a:rPr lang="en-US" sz="2800" dirty="0">
                <a:latin typeface="Times New Roman" panose="02020603050405020304" pitchFamily="18" charset="0"/>
                <a:cs typeface="Times New Roman" panose="02020603050405020304" pitchFamily="18" charset="0"/>
              </a:rPr>
              <a:t>Definition by ISTQB: cost of quality: The total costs incurred on quality activities and issues and often split into prevention costs, appraisal costs, internal failure costs and external failure costs. </a:t>
            </a:r>
          </a:p>
          <a:p>
            <a:r>
              <a:rPr lang="en-US" sz="2800" dirty="0">
                <a:latin typeface="Times New Roman" panose="02020603050405020304" pitchFamily="18" charset="0"/>
                <a:cs typeface="Times New Roman" panose="02020603050405020304" pitchFamily="18" charset="0"/>
              </a:rPr>
              <a:t>Definition by QAI: Money spent beyond expected production costs (labor, materials, and equipment) to ensure that the product the customer receives is a quality (defect free) product. The Cost of Quality includes prevention, appraisal, and correction or repair costs. 	</a:t>
            </a:r>
          </a:p>
        </p:txBody>
      </p:sp>
    </p:spTree>
    <p:extLst>
      <p:ext uri="{BB962C8B-B14F-4D97-AF65-F5344CB8AC3E}">
        <p14:creationId xmlns:p14="http://schemas.microsoft.com/office/powerpoint/2010/main" val="379618938"/>
      </p:ext>
    </p:extLst>
  </p:cSld>
  <p:clrMapOvr>
    <a:masterClrMapping/>
  </p:clrMapOvr>
  <mc:AlternateContent xmlns:mc="http://schemas.openxmlformats.org/markup-compatibility/2006" xmlns:p14="http://schemas.microsoft.com/office/powerpoint/2010/main">
    <mc:Choice Requires="p14">
      <p:transition spd="slow" p14:dur="2000" advTm="117068"/>
    </mc:Choice>
    <mc:Fallback xmlns="">
      <p:transition spd="slow" advTm="11706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0" name="Rectangle 9"/>
          <p:cNvSpPr/>
          <p:nvPr/>
        </p:nvSpPr>
        <p:spPr>
          <a:xfrm>
            <a:off x="263387" y="1152054"/>
            <a:ext cx="12385813" cy="7478970"/>
          </a:xfrm>
          <a:prstGeom prst="rect">
            <a:avLst/>
          </a:prstGeom>
        </p:spPr>
        <p:txBody>
          <a:bodyPr wrap="square">
            <a:spAutoFit/>
          </a:bodyPr>
          <a:lstStyle/>
          <a:p>
            <a:pPr algn="ct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EXPLANATION: </a:t>
            </a:r>
          </a:p>
          <a:p>
            <a:r>
              <a:rPr lang="en-US" sz="2400" dirty="0">
                <a:latin typeface="Times New Roman" panose="02020603050405020304" pitchFamily="18" charset="0"/>
                <a:cs typeface="Times New Roman" panose="02020603050405020304" pitchFamily="18" charset="0"/>
              </a:rPr>
              <a:t>• </a:t>
            </a:r>
            <a:r>
              <a:rPr lang="en-US" sz="3200" b="1" dirty="0">
                <a:solidFill>
                  <a:srgbClr val="FFFF00"/>
                </a:solidFill>
                <a:latin typeface="Times New Roman" panose="02020603050405020304" pitchFamily="18" charset="0"/>
                <a:cs typeface="Times New Roman" panose="02020603050405020304" pitchFamily="18" charset="0"/>
              </a:rPr>
              <a:t>Cost of Control (Also known as Cost of Conformance) </a:t>
            </a:r>
          </a:p>
          <a:p>
            <a:r>
              <a:rPr lang="en-US" sz="3200" b="1" dirty="0" err="1" smtClean="0">
                <a:solidFill>
                  <a:srgbClr val="0070C0"/>
                </a:solidFill>
                <a:latin typeface="Times New Roman" panose="02020603050405020304" pitchFamily="18" charset="0"/>
                <a:cs typeface="Times New Roman" panose="02020603050405020304" pitchFamily="18" charset="0"/>
              </a:rPr>
              <a:t>i</a:t>
            </a:r>
            <a:r>
              <a:rPr lang="en-US" sz="3200" b="1" dirty="0" smtClean="0">
                <a:solidFill>
                  <a:srgbClr val="0070C0"/>
                </a:solidFill>
                <a:latin typeface="Times New Roman" panose="02020603050405020304" pitchFamily="18" charset="0"/>
                <a:cs typeface="Times New Roman" panose="02020603050405020304" pitchFamily="18" charset="0"/>
              </a:rPr>
              <a:t> . Prevention </a:t>
            </a:r>
            <a:r>
              <a:rPr lang="en-US" sz="3200" b="1" dirty="0">
                <a:solidFill>
                  <a:srgbClr val="0070C0"/>
                </a:solidFill>
                <a:latin typeface="Times New Roman" panose="02020603050405020304" pitchFamily="18" charset="0"/>
                <a:cs typeface="Times New Roman" panose="02020603050405020304" pitchFamily="18" charset="0"/>
              </a:rPr>
              <a:t>Cost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The cost arises from efforts to prevent defects.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Example: Quality Assurance costs o Appraisal Cost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The cost arises from efforts to detect defects. </a:t>
            </a:r>
          </a:p>
          <a:p>
            <a:r>
              <a:rPr lang="en-US" sz="2400" dirty="0">
                <a:latin typeface="Times New Roman" panose="02020603050405020304" pitchFamily="18" charset="0"/>
                <a:cs typeface="Times New Roman" panose="02020603050405020304" pitchFamily="18" charset="0"/>
              </a:rPr>
              <a:t>	Example: Quality Control costs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3200" b="1" dirty="0">
                <a:solidFill>
                  <a:srgbClr val="FFFF00"/>
                </a:solidFill>
                <a:latin typeface="Times New Roman" panose="02020603050405020304" pitchFamily="18" charset="0"/>
                <a:cs typeface="Times New Roman" panose="02020603050405020304" pitchFamily="18" charset="0"/>
              </a:rPr>
              <a:t>Cost of Failure of Control (Also known as Cost of Non-Conformance</a:t>
            </a:r>
            <a:r>
              <a:rPr lang="en-US" sz="3200" b="1" dirty="0" smtClean="0">
                <a:solidFill>
                  <a:srgbClr val="FFFF00"/>
                </a:solidFill>
                <a:latin typeface="Times New Roman" panose="02020603050405020304" pitchFamily="18" charset="0"/>
                <a:cs typeface="Times New Roman" panose="02020603050405020304" pitchFamily="18" charset="0"/>
              </a:rPr>
              <a:t>)</a:t>
            </a:r>
          </a:p>
          <a:p>
            <a:r>
              <a:rPr lang="en-US" sz="3200" b="1" dirty="0" smtClean="0">
                <a:solidFill>
                  <a:srgbClr val="FFFF00"/>
                </a:solidFill>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800" b="1" dirty="0" err="1" smtClean="0">
                <a:solidFill>
                  <a:srgbClr val="0070C0"/>
                </a:solidFill>
                <a:latin typeface="Times New Roman" panose="02020603050405020304" pitchFamily="18" charset="0"/>
                <a:cs typeface="Times New Roman" panose="02020603050405020304" pitchFamily="18" charset="0"/>
              </a:rPr>
              <a:t>i</a:t>
            </a:r>
            <a:r>
              <a:rPr lang="en-US" sz="2800" b="1" dirty="0" smtClean="0">
                <a:solidFill>
                  <a:srgbClr val="0070C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Internal </a:t>
            </a:r>
            <a:r>
              <a:rPr lang="en-US" sz="2800" b="1" dirty="0">
                <a:solidFill>
                  <a:srgbClr val="0070C0"/>
                </a:solidFill>
                <a:latin typeface="Times New Roman" panose="02020603050405020304" pitchFamily="18" charset="0"/>
                <a:cs typeface="Times New Roman" panose="02020603050405020304" pitchFamily="18" charset="0"/>
              </a:rPr>
              <a:t>Failure Cost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cost arises from defects identified internally and efforts to correct them.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Cost of Rework (Fixing of internal defects and retesting)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571500" indent="-571500">
              <a:buAutoNum type="romanLcPeriod" startAt="2"/>
            </a:pPr>
            <a:r>
              <a:rPr lang="en-US" sz="2800" b="1" dirty="0" smtClean="0">
                <a:solidFill>
                  <a:srgbClr val="0070C0"/>
                </a:solidFill>
                <a:latin typeface="Times New Roman" panose="02020603050405020304" pitchFamily="18" charset="0"/>
                <a:cs typeface="Times New Roman" panose="02020603050405020304" pitchFamily="18" charset="0"/>
              </a:rPr>
              <a:t>External </a:t>
            </a:r>
            <a:r>
              <a:rPr lang="en-US" sz="2800" b="1" dirty="0">
                <a:solidFill>
                  <a:srgbClr val="0070C0"/>
                </a:solidFill>
                <a:latin typeface="Times New Roman" panose="02020603050405020304" pitchFamily="18" charset="0"/>
                <a:cs typeface="Times New Roman" panose="02020603050405020304" pitchFamily="18" charset="0"/>
              </a:rPr>
              <a:t>Failure Cost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cost arises from defects identified by the client or end-users and efforts to correct them.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Cost of Rework (Fixing of external defects and retesting) and any other costs due to external defects (Product service/liability/recall,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2929141"/>
      </p:ext>
    </p:extLst>
  </p:cSld>
  <p:clrMapOvr>
    <a:masterClrMapping/>
  </p:clrMapOvr>
  <mc:AlternateContent xmlns:mc="http://schemas.openxmlformats.org/markup-compatibility/2006" xmlns:p14="http://schemas.microsoft.com/office/powerpoint/2010/main">
    <mc:Choice Requires="p14">
      <p:transition spd="slow" p14:dur="2000" advTm="208602"/>
    </mc:Choice>
    <mc:Fallback xmlns="">
      <p:transition spd="slow" advTm="20860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998845" y="723144"/>
            <a:ext cx="4105547"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WHITE BOX TESTING:</a:t>
            </a:r>
          </a:p>
        </p:txBody>
      </p:sp>
      <p:sp>
        <p:nvSpPr>
          <p:cNvPr id="2" name="Rectangle 1"/>
          <p:cNvSpPr/>
          <p:nvPr/>
        </p:nvSpPr>
        <p:spPr>
          <a:xfrm>
            <a:off x="370053" y="1098057"/>
            <a:ext cx="12888747" cy="8841203"/>
          </a:xfrm>
          <a:prstGeom prst="rect">
            <a:avLst/>
          </a:prstGeom>
        </p:spPr>
        <p:txBody>
          <a:bodyPr wrap="square">
            <a:spAutoFit/>
          </a:bodyPr>
          <a:lstStyle/>
          <a:p>
            <a:pPr marL="6350" indent="-6350">
              <a:lnSpc>
                <a:spcPct val="107000"/>
              </a:lnSpc>
              <a:spcBef>
                <a:spcPts val="0"/>
              </a:spcBef>
              <a:spcAft>
                <a:spcPts val="0"/>
              </a:spcAft>
            </a:pPr>
            <a:r>
              <a:rPr lang="en-US" sz="2800" b="1" dirty="0" smtClean="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FORMULA : </a:t>
            </a:r>
            <a:endParaRPr lang="en-US" sz="2800" dirty="0" smtClean="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endParaRPr lang="en-US" sz="24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6350" indent="-6350">
              <a:lnSpc>
                <a:spcPct val="107000"/>
              </a:lnSpc>
              <a:spcBef>
                <a:spcPts val="0"/>
              </a:spcBef>
              <a:spcAft>
                <a:spcPts val="0"/>
              </a:spcAft>
            </a:pPr>
            <a:r>
              <a:rPr lang="en-US" sz="2400" b="1" dirty="0" smtClean="0">
                <a:solidFill>
                  <a:srgbClr val="FF0000"/>
                </a:solidFill>
                <a:latin typeface="Times New Roman" panose="02020603050405020304" pitchFamily="18" charset="0"/>
                <a:ea typeface="Verdana" panose="020B0604030504040204" pitchFamily="34" charset="0"/>
                <a:cs typeface="Times New Roman" panose="02020603050405020304" pitchFamily="18" charset="0"/>
              </a:rPr>
              <a:t> </a:t>
            </a:r>
            <a:r>
              <a:rPr lang="en-US" sz="2800" b="1" dirty="0" smtClean="0">
                <a:solidFill>
                  <a:schemeClr val="accent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Cost of Quality (COQ</a:t>
            </a:r>
            <a:r>
              <a:rPr lang="en-US" sz="2400" b="1" dirty="0" smtClean="0">
                <a:solidFill>
                  <a:schemeClr val="accent4">
                    <a:lumMod val="75000"/>
                  </a:schemeClr>
                </a:solidFill>
                <a:latin typeface="Times New Roman" panose="02020603050405020304" pitchFamily="18" charset="0"/>
                <a:ea typeface="Verdana" panose="020B0604030504040204" pitchFamily="34" charset="0"/>
                <a:cs typeface="Times New Roman" panose="02020603050405020304" pitchFamily="18" charset="0"/>
              </a:rPr>
              <a: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 </a:t>
            </a:r>
            <a:r>
              <a:rPr lang="en-US" sz="2800" b="1" dirty="0" smtClean="0">
                <a:solidFill>
                  <a:schemeClr val="accent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Cost of Control + Cost of Failure of Control </a:t>
            </a:r>
            <a:endParaRPr lang="en-US" sz="2400" dirty="0" smtClean="0">
              <a:solidFill>
                <a:schemeClr val="accent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p>
          <a:p>
            <a:pPr marL="6350" marR="24765" indent="-6350">
              <a:lnSpc>
                <a:spcPct val="110000"/>
              </a:lnSpc>
              <a:spcBef>
                <a:spcPts val="0"/>
              </a:spcBef>
              <a:spcAft>
                <a:spcPts val="15"/>
              </a:spcAft>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where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6350" indent="-6350">
              <a:lnSpc>
                <a:spcPct val="107000"/>
              </a:lnSpc>
              <a:spcBef>
                <a:spcPts val="0"/>
              </a:spcBef>
              <a:spcAft>
                <a:spcPts val="0"/>
              </a:spcAft>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Cost of Control = Prevention Cost + Appraisal Cost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p>
          <a:p>
            <a:pPr marL="6350" marR="24765" indent="-6350">
              <a:lnSpc>
                <a:spcPct val="110000"/>
              </a:lnSpc>
              <a:spcBef>
                <a:spcPts val="0"/>
              </a:spcBef>
              <a:spcAft>
                <a:spcPts val="15"/>
              </a:spcAft>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and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234950" marR="0" indent="-6350">
              <a:lnSpc>
                <a:spcPct val="107000"/>
              </a:lnSpc>
              <a:spcBef>
                <a:spcPts val="0"/>
              </a:spcBef>
              <a:spcAft>
                <a:spcPts val="0"/>
              </a:spcAft>
            </a:pPr>
            <a:r>
              <a:rPr lang="en-US" sz="2400" b="1"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Cost of Failure of Control = Internal Failure Cost + External Failure Cost </a:t>
            </a:r>
          </a:p>
          <a:p>
            <a:pPr marL="234950" marR="0" indent="-6350">
              <a:lnSpc>
                <a:spcPct val="107000"/>
              </a:lnSpc>
              <a:spcBef>
                <a:spcPts val="0"/>
              </a:spcBef>
              <a:spcAft>
                <a:spcPts val="0"/>
              </a:spcAft>
            </a:pPr>
            <a:endParaRPr lang="en-US" sz="24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234950" marR="0" indent="-6350">
              <a:lnSpc>
                <a:spcPct val="107000"/>
              </a:lnSpc>
              <a:spcBef>
                <a:spcPts val="0"/>
              </a:spcBef>
              <a:spcAft>
                <a:spcPts val="0"/>
              </a:spcAft>
            </a:pPr>
            <a:endParaRPr lang="en-US" sz="2400" b="1"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234950" marR="0" indent="-6350">
              <a:lnSpc>
                <a:spcPct val="107000"/>
              </a:lnSpc>
              <a:spcBef>
                <a:spcPts val="0"/>
              </a:spcBef>
              <a:spcAft>
                <a:spcPts val="0"/>
              </a:spcAft>
            </a:pPr>
            <a:endParaRPr lang="en-US" sz="24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234950" marR="0" indent="-6350">
              <a:lnSpc>
                <a:spcPct val="107000"/>
              </a:lnSpc>
              <a:spcBef>
                <a:spcPts val="0"/>
              </a:spcBef>
              <a:spcAft>
                <a:spcPts val="0"/>
              </a:spcAft>
            </a:pPr>
            <a:endParaRPr lang="en-US" sz="2400" b="1"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L="234950" marR="0" indent="-6350">
              <a:lnSpc>
                <a:spcPct val="107000"/>
              </a:lnSpc>
              <a:spcBef>
                <a:spcPts val="0"/>
              </a:spcBef>
              <a:spcAft>
                <a:spcPts val="0"/>
              </a:spcAft>
            </a:pPr>
            <a:endParaRPr lang="en-US" sz="2400" b="1" u="sng"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p>
          <a:p>
            <a:pPr>
              <a:lnSpc>
                <a:spcPct val="107000"/>
              </a:lnSpc>
              <a:spcBef>
                <a:spcPts val="0"/>
              </a:spcBef>
              <a:spcAft>
                <a:spcPts val="0"/>
              </a:spcAft>
            </a:pP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endParaRPr lang="en-US" sz="2400" b="1" dirty="0" smtClean="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Cost of production=Cost od development+  Cost of Quality</a:t>
            </a:r>
          </a:p>
          <a:p>
            <a:pPr>
              <a:lnSpc>
                <a:spcPct val="107000"/>
              </a:lnSpc>
              <a:spcBef>
                <a:spcPts val="0"/>
              </a:spcBef>
              <a:spcAft>
                <a:spcPts val="0"/>
              </a:spcAft>
            </a:pPr>
            <a:r>
              <a:rPr lang="en-US" sz="2400" dirty="0" smtClean="0">
                <a:effectLst/>
                <a:latin typeface="Times New Roman" panose="02020603050405020304" pitchFamily="18" charset="0"/>
                <a:ea typeface="Verdana" panose="020B0604030504040204" pitchFamily="34" charset="0"/>
                <a:cs typeface="Times New Roman" panose="02020603050405020304" pitchFamily="18" charset="0"/>
              </a:rPr>
              <a:t>                              {  (requirement+design+coding )  +(Cost of Control +Cost of failure control )}</a:t>
            </a:r>
          </a:p>
          <a:p>
            <a:pPr>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r>
              <a:rPr lang="en-US" dirty="0">
                <a:latin typeface="Times New Roman" panose="02020603050405020304" pitchFamily="18" charset="0"/>
                <a:ea typeface="Verdana" panose="020B0604030504040204" pitchFamily="34" charset="0"/>
                <a:cs typeface="Times New Roman" panose="02020603050405020304" pitchFamily="18" charset="0"/>
              </a:rPr>
              <a:t>{ </a:t>
            </a:r>
            <a:r>
              <a:rPr lang="en-US" dirty="0" smtClean="0">
                <a:latin typeface="Times New Roman" panose="02020603050405020304" pitchFamily="18" charset="0"/>
                <a:ea typeface="Verdana" panose="020B0604030504040204" pitchFamily="34" charset="0"/>
                <a:cs typeface="Times New Roman" panose="02020603050405020304" pitchFamily="18" charset="0"/>
              </a:rPr>
              <a:t>(</a:t>
            </a:r>
            <a:r>
              <a:rPr lang="en-US" dirty="0">
                <a:latin typeface="Times New Roman" panose="02020603050405020304" pitchFamily="18" charset="0"/>
                <a:ea typeface="Verdana" panose="020B0604030504040204" pitchFamily="34" charset="0"/>
                <a:cs typeface="Times New Roman" panose="02020603050405020304" pitchFamily="18" charset="0"/>
              </a:rPr>
              <a:t>requirement+design+coding ) </a:t>
            </a:r>
            <a:r>
              <a:rPr lang="en-US" dirty="0" smtClean="0">
                <a:latin typeface="Times New Roman" panose="02020603050405020304" pitchFamily="18" charset="0"/>
                <a:ea typeface="Verdana" panose="020B0604030504040204" pitchFamily="34" charset="0"/>
                <a:cs typeface="Times New Roman" panose="02020603050405020304" pitchFamily="18" charset="0"/>
              </a:rPr>
              <a:t>+(Prevention </a:t>
            </a:r>
            <a:r>
              <a:rPr lang="en-US" dirty="0">
                <a:latin typeface="Times New Roman" panose="02020603050405020304" pitchFamily="18" charset="0"/>
                <a:ea typeface="Verdana" panose="020B0604030504040204" pitchFamily="34" charset="0"/>
                <a:cs typeface="Times New Roman" panose="02020603050405020304" pitchFamily="18" charset="0"/>
              </a:rPr>
              <a:t>Cost + Appraisal Cost </a:t>
            </a:r>
            <a:r>
              <a:rPr lang="en-US"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t>
            </a:r>
            <a:r>
              <a:rPr lang="en-US"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Internal </a:t>
            </a:r>
            <a:r>
              <a:rPr lang="en-US"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Failure Cost + External Failure Cost </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a:lnSpc>
                <a:spcPct val="107000"/>
              </a:lnSpc>
              <a:spcBef>
                <a:spcPts val="0"/>
              </a:spcBef>
              <a:spcAft>
                <a:spcPts val="0"/>
              </a:spcAft>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9" name="Picture 8"/>
          <p:cNvPicPr/>
          <p:nvPr/>
        </p:nvPicPr>
        <p:blipFill rotWithShape="1">
          <a:blip r:embed="rId3"/>
          <a:srcRect l="1897" t="6049" r="3893" b="13274"/>
          <a:stretch/>
        </p:blipFill>
        <p:spPr>
          <a:xfrm>
            <a:off x="1729408" y="4691269"/>
            <a:ext cx="9859617" cy="2822713"/>
          </a:xfrm>
          <a:prstGeom prst="rect">
            <a:avLst/>
          </a:prstGeom>
        </p:spPr>
      </p:pic>
    </p:spTree>
    <p:extLst>
      <p:ext uri="{BB962C8B-B14F-4D97-AF65-F5344CB8AC3E}">
        <p14:creationId xmlns:p14="http://schemas.microsoft.com/office/powerpoint/2010/main" val="4242661559"/>
      </p:ext>
    </p:extLst>
  </p:cSld>
  <p:clrMapOvr>
    <a:masterClrMapping/>
  </p:clrMapOvr>
  <mc:AlternateContent xmlns:mc="http://schemas.openxmlformats.org/markup-compatibility/2006" xmlns:p14="http://schemas.microsoft.com/office/powerpoint/2010/main">
    <mc:Choice Requires="p14">
      <p:transition spd="slow" p14:dur="2000" advTm="46536"/>
    </mc:Choice>
    <mc:Fallback xmlns="">
      <p:transition spd="slow" advTm="4653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pic>
        <p:nvPicPr>
          <p:cNvPr id="7" name="Picture 6"/>
          <p:cNvPicPr/>
          <p:nvPr/>
        </p:nvPicPr>
        <p:blipFill>
          <a:blip r:embed="rId3"/>
          <a:stretch>
            <a:fillRect/>
          </a:stretch>
        </p:blipFill>
        <p:spPr>
          <a:xfrm>
            <a:off x="556591" y="1246364"/>
            <a:ext cx="11847444" cy="8653010"/>
          </a:xfrm>
          <a:prstGeom prst="rect">
            <a:avLst/>
          </a:prstGeom>
        </p:spPr>
      </p:pic>
    </p:spTree>
    <p:extLst>
      <p:ext uri="{BB962C8B-B14F-4D97-AF65-F5344CB8AC3E}">
        <p14:creationId xmlns:p14="http://schemas.microsoft.com/office/powerpoint/2010/main" val="1093544250"/>
      </p:ext>
    </p:extLst>
  </p:cSld>
  <p:clrMapOvr>
    <a:masterClrMapping/>
  </p:clrMapOvr>
  <mc:AlternateContent xmlns:mc="http://schemas.openxmlformats.org/markup-compatibility/2006" xmlns:p14="http://schemas.microsoft.com/office/powerpoint/2010/main">
    <mc:Choice Requires="p14">
      <p:transition spd="slow" p14:dur="2000" advTm="382203"/>
    </mc:Choice>
    <mc:Fallback xmlns="">
      <p:transition spd="slow" advTm="38220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998845" y="723144"/>
            <a:ext cx="4105547"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WHITE BOX TESTING:</a:t>
            </a:r>
          </a:p>
        </p:txBody>
      </p:sp>
      <p:grpSp>
        <p:nvGrpSpPr>
          <p:cNvPr id="6" name="Group 5"/>
          <p:cNvGrpSpPr/>
          <p:nvPr/>
        </p:nvGrpSpPr>
        <p:grpSpPr>
          <a:xfrm>
            <a:off x="258417" y="1590261"/>
            <a:ext cx="12801600" cy="7891669"/>
            <a:chOff x="0" y="0"/>
            <a:chExt cx="6442075" cy="2421890"/>
          </a:xfrm>
        </p:grpSpPr>
        <p:pic>
          <p:nvPicPr>
            <p:cNvPr id="7" name="Picture 6"/>
            <p:cNvPicPr/>
            <p:nvPr/>
          </p:nvPicPr>
          <p:blipFill>
            <a:blip r:embed="rId3"/>
            <a:stretch>
              <a:fillRect/>
            </a:stretch>
          </p:blipFill>
          <p:spPr>
            <a:xfrm>
              <a:off x="0" y="0"/>
              <a:ext cx="4853940" cy="636905"/>
            </a:xfrm>
            <a:prstGeom prst="rect">
              <a:avLst/>
            </a:prstGeom>
          </p:spPr>
        </p:pic>
        <p:sp>
          <p:nvSpPr>
            <p:cNvPr id="8" name="Rectangle 7"/>
            <p:cNvSpPr/>
            <p:nvPr/>
          </p:nvSpPr>
          <p:spPr>
            <a:xfrm>
              <a:off x="4855210" y="501579"/>
              <a:ext cx="81105" cy="23112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i="1">
                  <a:solidFill>
                    <a:srgbClr val="C45911"/>
                  </a:solidFill>
                  <a:effectLst/>
                  <a:latin typeface="Verdana" panose="020B0604030504040204" pitchFamily="34" charset="0"/>
                  <a:ea typeface="Verdana" panose="020B0604030504040204" pitchFamily="34" charset="0"/>
                  <a:cs typeface="Verdana" panose="020B0604030504040204" pitchFamily="34" charset="0"/>
                </a:rPr>
                <a:t> </a:t>
              </a:r>
              <a:endParaRPr lang="en-US" sz="1100" i="1">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p:nvPr/>
          </p:nvPicPr>
          <p:blipFill>
            <a:blip r:embed="rId4"/>
            <a:stretch>
              <a:fillRect/>
            </a:stretch>
          </p:blipFill>
          <p:spPr>
            <a:xfrm>
              <a:off x="0" y="636905"/>
              <a:ext cx="6442075" cy="1784985"/>
            </a:xfrm>
            <a:prstGeom prst="rect">
              <a:avLst/>
            </a:prstGeom>
          </p:spPr>
        </p:pic>
      </p:grpSp>
    </p:spTree>
    <p:extLst>
      <p:ext uri="{BB962C8B-B14F-4D97-AF65-F5344CB8AC3E}">
        <p14:creationId xmlns:p14="http://schemas.microsoft.com/office/powerpoint/2010/main" val="119382632"/>
      </p:ext>
    </p:extLst>
  </p:cSld>
  <p:clrMapOvr>
    <a:masterClrMapping/>
  </p:clrMapOvr>
  <mc:AlternateContent xmlns:mc="http://schemas.openxmlformats.org/markup-compatibility/2006" xmlns:p14="http://schemas.microsoft.com/office/powerpoint/2010/main">
    <mc:Choice Requires="p14">
      <p:transition spd="slow" p14:dur="2000" advTm="178547"/>
    </mc:Choice>
    <mc:Fallback xmlns="">
      <p:transition spd="slow" advTm="17854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Content Placeholder 1"/>
          <p:cNvSpPr>
            <a:spLocks noGrp="1"/>
          </p:cNvSpPr>
          <p:nvPr>
            <p:ph idx="1"/>
          </p:nvPr>
        </p:nvSpPr>
        <p:spPr>
          <a:xfrm>
            <a:off x="513729" y="1350894"/>
            <a:ext cx="11930062" cy="7753349"/>
          </a:xfrm>
        </p:spPr>
        <p:txBody>
          <a:bodyPr/>
          <a:lstStyle/>
          <a:p>
            <a:pPr marL="0" indent="0" algn="ctr">
              <a:buNone/>
            </a:pP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Conclusion: </a:t>
            </a: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In its simplest form, COQ can be calculated in terms of effort (hours/days). </a:t>
            </a:r>
          </a:p>
          <a:p>
            <a:pPr lvl="0"/>
            <a:r>
              <a:rPr lang="en-US" sz="2800" dirty="0">
                <a:latin typeface="Times New Roman" panose="02020603050405020304" pitchFamily="18" charset="0"/>
                <a:cs typeface="Times New Roman" panose="02020603050405020304" pitchFamily="18" charset="0"/>
              </a:rPr>
              <a:t>A better approach will be to calculate COQ in terms of money (converting the effort into money and adding any other tangible costs like test environment setup). </a:t>
            </a:r>
          </a:p>
          <a:p>
            <a:pPr lvl="0"/>
            <a:r>
              <a:rPr lang="en-US" sz="2800" dirty="0">
                <a:latin typeface="Times New Roman" panose="02020603050405020304" pitchFamily="18" charset="0"/>
                <a:cs typeface="Times New Roman" panose="02020603050405020304" pitchFamily="18" charset="0"/>
              </a:rPr>
              <a:t>The best approach will be to calculate COQ as a percentage of total cost. This allows for comparison of COQ across projects or companies. </a:t>
            </a:r>
          </a:p>
          <a:p>
            <a:pPr lvl="0"/>
            <a:r>
              <a:rPr lang="en-US" sz="2800" dirty="0">
                <a:latin typeface="Times New Roman" panose="02020603050405020304" pitchFamily="18" charset="0"/>
                <a:cs typeface="Times New Roman" panose="02020603050405020304" pitchFamily="18" charset="0"/>
              </a:rPr>
              <a:t>To ensure impartiality, it is advised that the Cost of Quality of a project/product be calculated and reported by a person external to the core project/product team (Say, someone from the Accounts Department). </a:t>
            </a:r>
          </a:p>
          <a:p>
            <a:r>
              <a:rPr lang="en-US" sz="2800" dirty="0">
                <a:latin typeface="Times New Roman" panose="02020603050405020304" pitchFamily="18" charset="0"/>
                <a:cs typeface="Times New Roman" panose="02020603050405020304" pitchFamily="18" charset="0"/>
              </a:rPr>
              <a:t>It is desirable to keep the Cost of Quality as low as possible. However, this requires a fine balancing of costs between Cost of Control and Cost of Failure of Control. In general, a higher Cost of Control results in a lower Cost of Failure of Control. But, the law of diminishing returns holds true here as well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04676"/>
      </p:ext>
    </p:extLst>
  </p:cSld>
  <p:clrMapOvr>
    <a:masterClrMapping/>
  </p:clrMapOvr>
  <mc:AlternateContent xmlns:mc="http://schemas.openxmlformats.org/markup-compatibility/2006" xmlns:p14="http://schemas.microsoft.com/office/powerpoint/2010/main">
    <mc:Choice Requires="p14">
      <p:transition spd="slow" p14:dur="2000" advTm="69041"/>
    </mc:Choice>
    <mc:Fallback xmlns="">
      <p:transition spd="slow" advTm="6904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7095" y="639339"/>
            <a:ext cx="10098157" cy="645113"/>
          </a:xfrm>
          <a:prstGeom prst="rect">
            <a:avLst/>
          </a:prstGeom>
        </p:spPr>
        <p:txBody>
          <a:bodyPr wrap="square">
            <a:spAutoFit/>
          </a:bodyPr>
          <a:lstStyle/>
          <a:p>
            <a:pPr marL="0" marR="535305" algn="ctr">
              <a:lnSpc>
                <a:spcPct val="107000"/>
              </a:lnSpc>
              <a:spcBef>
                <a:spcPts val="0"/>
              </a:spcBef>
              <a:spcAft>
                <a:spcPts val="0"/>
              </a:spcAft>
            </a:pPr>
            <a:r>
              <a:rPr lang="en-US" sz="3600" b="1" kern="0"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Problem reporting, tracking and analyses </a:t>
            </a:r>
            <a:endParaRPr lang="en-US" sz="3600" b="1" kern="0" dirty="0">
              <a:solidFill>
                <a:srgbClr val="FFFF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Rectangle 6"/>
          <p:cNvSpPr/>
          <p:nvPr/>
        </p:nvSpPr>
        <p:spPr>
          <a:xfrm>
            <a:off x="198783" y="1192696"/>
            <a:ext cx="13060017" cy="8710077"/>
          </a:xfrm>
          <a:prstGeom prst="rect">
            <a:avLst/>
          </a:prstGeom>
        </p:spPr>
        <p:txBody>
          <a:bodyPr wrap="square">
            <a:spAutoFit/>
          </a:bodyPr>
          <a:lstStyle/>
          <a:p>
            <a:pPr algn="ct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SOFTWARE DEFECTS MANAGEMENT </a:t>
            </a:r>
          </a:p>
          <a:p>
            <a:r>
              <a:rPr lang="en-US" sz="2400" b="1" dirty="0">
                <a:solidFill>
                  <a:srgbClr val="00B0F0"/>
                </a:solidFill>
                <a:latin typeface="Times New Roman" panose="02020603050405020304" pitchFamily="18" charset="0"/>
                <a:cs typeface="Times New Roman" panose="02020603050405020304" pitchFamily="18" charset="0"/>
              </a:rPr>
              <a:t>Defect or Bug </a:t>
            </a:r>
            <a:r>
              <a:rPr lang="en-US" sz="2400" b="1" dirty="0" smtClean="0">
                <a:solidFill>
                  <a:srgbClr val="00B0F0"/>
                </a:solidFill>
                <a:latin typeface="Times New Roman" panose="02020603050405020304" pitchFamily="18" charset="0"/>
                <a:cs typeface="Times New Roman" panose="02020603050405020304" pitchFamily="18" charset="0"/>
              </a:rPr>
              <a:t> </a:t>
            </a:r>
            <a:endParaRPr lang="en-US" sz="2400" b="1" dirty="0">
              <a:solidFill>
                <a:srgbClr val="00B0F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 tester executes the test cases, he might come across the test result which is contradictory to expected result. This variation in the test result is referred as a defect. These defects or variation are referred by different names in a different organization like issues, problem, bug or incidents.</a:t>
            </a:r>
          </a:p>
          <a:p>
            <a:r>
              <a:rPr lang="en-US" sz="2400"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Debugging: </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and remove errors from program (code) is known as debugging. </a:t>
            </a:r>
          </a:p>
          <a:p>
            <a:r>
              <a:rPr lang="en-US" sz="2400" b="1" dirty="0" smtClean="0">
                <a:solidFill>
                  <a:srgbClr val="00B0F0"/>
                </a:solidFill>
                <a:latin typeface="Times New Roman" panose="02020603050405020304" pitchFamily="18" charset="0"/>
                <a:cs typeface="Times New Roman" panose="02020603050405020304" pitchFamily="18" charset="0"/>
              </a:rPr>
              <a:t>Bug </a:t>
            </a:r>
            <a:r>
              <a:rPr lang="en-US" sz="2400" b="1" dirty="0">
                <a:solidFill>
                  <a:srgbClr val="00B0F0"/>
                </a:solidFill>
                <a:latin typeface="Times New Roman" panose="02020603050405020304" pitchFamily="18" charset="0"/>
                <a:cs typeface="Times New Roman" panose="02020603050405020304" pitchFamily="18" charset="0"/>
              </a:rPr>
              <a:t>reports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Reports detailing bugs in software are known as bug reports. </a:t>
            </a:r>
          </a:p>
          <a:p>
            <a:r>
              <a:rPr lang="en-US" sz="2400" b="1" dirty="0">
                <a:solidFill>
                  <a:srgbClr val="00B0F0"/>
                </a:solidFill>
                <a:latin typeface="Times New Roman" panose="02020603050405020304" pitchFamily="18" charset="0"/>
                <a:cs typeface="Times New Roman" panose="02020603050405020304" pitchFamily="18" charset="0"/>
              </a:rPr>
              <a:t>Why Bugs Occur in the Software? 	 </a:t>
            </a:r>
          </a:p>
          <a:p>
            <a:r>
              <a:rPr lang="en-US" sz="2400" dirty="0">
                <a:latin typeface="Times New Roman" panose="02020603050405020304" pitchFamily="18" charset="0"/>
                <a:cs typeface="Times New Roman" panose="02020603050405020304" pitchFamily="18" charset="0"/>
              </a:rPr>
              <a:t>Plentiful studies have been on very little projects to extremely large ones and the analysis shows various causes of bugs in the software, few of them are listed below: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extreme causes is the specification. In several cases, specifications are the largest producer of bugs. Either specifications are not written, specifications are not thorough enough, constantly changing or not communicated well to the development team. </a:t>
            </a:r>
          </a:p>
          <a:p>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bigger reason is that software is always created by human beings. They know numerous things but are not expert and might make mistakes.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Further</a:t>
            </a:r>
            <a:r>
              <a:rPr lang="en-US" sz="2400" dirty="0">
                <a:latin typeface="Times New Roman" panose="02020603050405020304" pitchFamily="18" charset="0"/>
                <a:cs typeface="Times New Roman" panose="02020603050405020304" pitchFamily="18" charset="0"/>
              </a:rPr>
              <a:t>, there are deadlines to deliver the project on time. So increasing pressure and workload conduct in no time to check, compromise on quality and incomplete systems. So this leads to occurrence of Bugs. </a:t>
            </a:r>
          </a:p>
          <a:p>
            <a:r>
              <a:rPr lang="en-US" sz="24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482893813"/>
      </p:ext>
    </p:extLst>
  </p:cSld>
  <p:clrMapOvr>
    <a:masterClrMapping/>
  </p:clrMapOvr>
  <mc:AlternateContent xmlns:mc="http://schemas.openxmlformats.org/markup-compatibility/2006" xmlns:p14="http://schemas.microsoft.com/office/powerpoint/2010/main">
    <mc:Choice Requires="p14">
      <p:transition spd="slow" p14:dur="2000" advTm="157872"/>
    </mc:Choice>
    <mc:Fallback xmlns="">
      <p:transition spd="slow" advTm="157872"/>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3331</TotalTime>
  <Words>2827</Words>
  <Application>Microsoft Office PowerPoint</Application>
  <PresentationFormat>Custom</PresentationFormat>
  <Paragraphs>433</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Times New Roman</vt:lpstr>
      <vt:lpstr>Verdana</vt:lpstr>
      <vt:lpstr>Wingdings</vt:lpstr>
      <vt:lpstr>Wingdings 3</vt:lpstr>
      <vt:lpstr>Ion</vt:lpstr>
      <vt:lpstr>WELCOME  TO  14TH   LECTURE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342</cp:revision>
  <dcterms:modified xsi:type="dcterms:W3CDTF">2023-07-18T10:11:37Z</dcterms:modified>
</cp:coreProperties>
</file>